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6" r:id="rId2"/>
    <p:sldId id="288" r:id="rId3"/>
    <p:sldId id="347" r:id="rId4"/>
    <p:sldId id="365" r:id="rId5"/>
    <p:sldId id="346" r:id="rId6"/>
    <p:sldId id="366" r:id="rId7"/>
    <p:sldId id="367" r:id="rId8"/>
    <p:sldId id="320" r:id="rId9"/>
    <p:sldId id="363" r:id="rId10"/>
    <p:sldId id="364" r:id="rId11"/>
    <p:sldId id="285" r:id="rId12"/>
    <p:sldId id="370" r:id="rId13"/>
    <p:sldId id="353" r:id="rId14"/>
    <p:sldId id="358" r:id="rId15"/>
    <p:sldId id="371" r:id="rId16"/>
    <p:sldId id="357" r:id="rId17"/>
    <p:sldId id="304" r:id="rId18"/>
    <p:sldId id="359" r:id="rId19"/>
    <p:sldId id="361" r:id="rId20"/>
    <p:sldId id="362" r:id="rId21"/>
    <p:sldId id="372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EA70EB5-37B4-4FD2-923D-5284A583AEE6}">
          <p14:sldIdLst>
            <p14:sldId id="256"/>
          </p14:sldIdLst>
        </p14:section>
        <p14:section name="Başlıksız Bölüm" id="{29ED5E7A-0C58-4AF1-A401-2AB9E7D510F4}">
          <p14:sldIdLst>
            <p14:sldId id="288"/>
            <p14:sldId id="347"/>
            <p14:sldId id="365"/>
            <p14:sldId id="346"/>
            <p14:sldId id="366"/>
            <p14:sldId id="367"/>
            <p14:sldId id="320"/>
            <p14:sldId id="363"/>
            <p14:sldId id="364"/>
            <p14:sldId id="285"/>
            <p14:sldId id="370"/>
            <p14:sldId id="353"/>
            <p14:sldId id="358"/>
            <p14:sldId id="371"/>
            <p14:sldId id="357"/>
            <p14:sldId id="304"/>
            <p14:sldId id="359"/>
            <p14:sldId id="361"/>
            <p14:sldId id="362"/>
            <p14:sldId id="372"/>
            <p14:sldId id="2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 Engin DORUM" initials="AED" lastIdx="1" clrIdx="0">
    <p:extLst>
      <p:ext uri="{19B8F6BF-5375-455C-9EA6-DF929625EA0E}">
        <p15:presenceInfo xmlns:p15="http://schemas.microsoft.com/office/powerpoint/2012/main" userId="d7838842375f6d7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2303"/>
    <a:srgbClr val="0C0D0D"/>
    <a:srgbClr val="001626"/>
    <a:srgbClr val="7AEE32"/>
    <a:srgbClr val="E626AF"/>
    <a:srgbClr val="1F0620"/>
    <a:srgbClr val="020424"/>
    <a:srgbClr val="D9D9D9"/>
    <a:srgbClr val="122204"/>
    <a:srgbClr val="122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C4A0E0-5728-3060-DBC6-73089B61B9EC}" v="19" dt="2021-12-30T11:12:01.669"/>
    <p1510:client id="{5DACE587-96EF-BCC8-9D45-661E4D919997}" v="25" dt="2021-12-30T11:23:17.420"/>
    <p1510:client id="{FBBD671A-7482-21DB-78BB-48D5101602C6}" v="422" dt="2021-12-30T11:09:03.6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Orta Stil 2 - Vurgu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3B4B98B0-60AC-42C2-AFA5-B58CD77FA1E5}" styleName="Açık Stil 1 - Vurgu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7AC3CCA-C797-4891-BE02-D94E43425B78}" styleName="Orta Stil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FD0F851-EC5A-4D38-B0AD-8093EC10F338}" styleName="Açık Stil 1 - Vurgu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ema Uygulanmış Stil 1 - Vurgu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FC953-42AA-4EE9-BF6A-0E981C5F3E5C}" type="datetimeFigureOut">
              <a:rPr lang="tr-TR" smtClean="0"/>
              <a:t>3.05.2024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8F1CBD-092F-46C9-A4DE-6EE6E628FC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61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2CFF-777B-4533-A440-4C456B6A9FEA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844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46277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09280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2191077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57841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30340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42038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533345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2059A-8985-41A3-9F35-8DC13894A4E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548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74D3F-D744-42F9-A266-110B14BD4158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46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1C8BA-DCDD-4E80-B44D-BB4BDA6BC718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8505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27ED0-D0FE-4A09-AE62-4103EA8D2926}" type="datetime1">
              <a:rPr lang="tr-TR" smtClean="0"/>
              <a:t>3.05.2024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338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82A1D-A539-4378-A6BA-1AA9F3084D39}" type="datetime1">
              <a:rPr lang="tr-TR" smtClean="0"/>
              <a:t>3.05.2024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439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192C6F-6FA5-45C8-ACE4-E5B3D13F24FA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682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0823A-34F6-4D9A-B72C-4420CCCD8E18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242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673C7-9167-4403-8666-44BE3976514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1157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AA8A1-43D8-4974-AA28-F99EFBEC3B2D}" type="datetime1">
              <a:rPr lang="tr-TR" smtClean="0"/>
              <a:t>3.05.2024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Kalite bir yaşam tarzıdır.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23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07C83F0-FC27-43D2-9813-F060C2D9E7A0}" type="datetime1">
              <a:rPr lang="tr-TR" smtClean="0"/>
              <a:t>3.05.2024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tr-TR"/>
              <a:t>Kalite bir yaşam tarzıdır.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9F893C-C32F-4835-A1E5-850973405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70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843808" y="5512332"/>
            <a:ext cx="345638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200" b="1" dirty="0" smtClean="0">
                <a:solidFill>
                  <a:schemeClr val="accent5">
                    <a:lumMod val="50000"/>
                  </a:schemeClr>
                </a:solidFill>
              </a:rPr>
              <a:t>REKTÖRLÜK</a:t>
            </a:r>
            <a:endParaRPr lang="tr-TR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836712"/>
            <a:ext cx="2376264" cy="50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Metin kutusu 44"/>
          <p:cNvSpPr txBox="1"/>
          <p:nvPr/>
        </p:nvSpPr>
        <p:spPr>
          <a:xfrm>
            <a:off x="330546" y="2410020"/>
            <a:ext cx="8554916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 </a:t>
            </a:r>
            <a:r>
              <a:rPr lang="tr-TR" sz="3200" b="1" spc="50" dirty="0" smtClean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2023 </a:t>
            </a: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YILI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/>
              <a:ea typeface="+mj-ea"/>
              <a:cs typeface="Calibri"/>
            </a:endParaRP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YÖNETİMİN GÖZDEN GEÇİRME TOPLANTISI </a:t>
            </a:r>
          </a:p>
          <a:p>
            <a:pPr algn="ctr" defTabSz="457207">
              <a:spcBef>
                <a:spcPct val="0"/>
              </a:spcBef>
            </a:pPr>
            <a:r>
              <a:rPr lang="tr-TR" sz="3200" b="1" spc="50" dirty="0">
                <a:ln w="0"/>
                <a:solidFill>
                  <a:schemeClr val="tx2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/>
                <a:ea typeface="+mj-ea"/>
                <a:cs typeface="Calibri"/>
              </a:rPr>
              <a:t>(YGG) </a:t>
            </a:r>
            <a:endParaRPr lang="en-US" sz="3200" b="1" spc="50" dirty="0">
              <a:ln w="0"/>
              <a:solidFill>
                <a:schemeClr val="tx2">
                  <a:lumMod val="5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ea typeface="+mj-ea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576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789470" y="157316"/>
            <a:ext cx="5869859" cy="10795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(İŞ GÜCÜ-İNSAN KAYNAĞI)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8" y="304675"/>
            <a:ext cx="1690292" cy="359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0F23ED71-2D0A-4A91-BB06-5711D160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544371"/>
              </p:ext>
            </p:extLst>
          </p:nvPr>
        </p:nvGraphicFramePr>
        <p:xfrm>
          <a:off x="1696178" y="1385082"/>
          <a:ext cx="5472441" cy="5827883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 Yardımcısı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 Başdanışmanı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 Danışmanları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Özel Kalem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Rektör Yardımcısı Asistanı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9389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655873"/>
              </p:ext>
            </p:extLst>
          </p:nvPr>
        </p:nvGraphicFramePr>
        <p:xfrm>
          <a:off x="400046" y="3148218"/>
          <a:ext cx="8037283" cy="1219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91807">
                  <a:extLst>
                    <a:ext uri="{9D8B030D-6E8A-4147-A177-3AD203B41FA5}">
                      <a16:colId xmlns:a16="http://schemas.microsoft.com/office/drawing/2014/main" val="1597958638"/>
                    </a:ext>
                  </a:extLst>
                </a:gridCol>
                <a:gridCol w="6245476">
                  <a:extLst>
                    <a:ext uri="{9D8B030D-6E8A-4147-A177-3AD203B41FA5}">
                      <a16:colId xmlns:a16="http://schemas.microsoft.com/office/drawing/2014/main" val="1470315523"/>
                    </a:ext>
                  </a:extLst>
                </a:gridCol>
              </a:tblGrid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Tanımı </a:t>
                      </a:r>
                      <a:r>
                        <a:rPr lang="tr-TR" sz="1400" baseline="0" dirty="0" smtClean="0">
                          <a:solidFill>
                            <a:srgbClr val="0C0D0D"/>
                          </a:solidFill>
                        </a:rPr>
                        <a:t>: 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rgbClr val="0F2303"/>
                          </a:solidFill>
                        </a:rPr>
                        <a:t>Z2- Uluslararası geçerliliğe sahip akreditasyon ve belgelerin bulunmaması</a:t>
                      </a:r>
                      <a:endParaRPr lang="tr-TR" sz="1400" b="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15638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01/01/2027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5027289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Rektörlük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641302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Önleyici </a:t>
                      </a:r>
                      <a:r>
                        <a:rPr lang="tr-TR" sz="1400" dirty="0" smtClean="0">
                          <a:solidFill>
                            <a:srgbClr val="0C0D0D"/>
                          </a:solidFill>
                        </a:rPr>
                        <a:t>Faaliyet: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YÖKAK Kurumsal Akreditasyon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624558"/>
                  </a:ext>
                </a:extLst>
              </a:tr>
            </a:tbl>
          </a:graphicData>
        </a:graphic>
      </p:graphicFrame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855434"/>
              </p:ext>
            </p:extLst>
          </p:nvPr>
        </p:nvGraphicFramePr>
        <p:xfrm>
          <a:off x="400047" y="4704546"/>
          <a:ext cx="8037283" cy="1219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91807">
                  <a:extLst>
                    <a:ext uri="{9D8B030D-6E8A-4147-A177-3AD203B41FA5}">
                      <a16:colId xmlns:a16="http://schemas.microsoft.com/office/drawing/2014/main" val="1458593823"/>
                    </a:ext>
                  </a:extLst>
                </a:gridCol>
                <a:gridCol w="6245476">
                  <a:extLst>
                    <a:ext uri="{9D8B030D-6E8A-4147-A177-3AD203B41FA5}">
                      <a16:colId xmlns:a16="http://schemas.microsoft.com/office/drawing/2014/main" val="3019132564"/>
                    </a:ext>
                  </a:extLst>
                </a:gridCol>
              </a:tblGrid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Tanımı </a:t>
                      </a:r>
                      <a:r>
                        <a:rPr lang="tr-TR" sz="1400" baseline="0" dirty="0" smtClean="0">
                          <a:solidFill>
                            <a:srgbClr val="0C0D0D"/>
                          </a:solidFill>
                        </a:rPr>
                        <a:t>: 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rgbClr val="0F2303"/>
                          </a:solidFill>
                        </a:rPr>
                        <a:t>Z3- Mezun öğrencilerin aidiyet duygusunun olmaması</a:t>
                      </a:r>
                      <a:endParaRPr lang="tr-TR" sz="1400" b="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517598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30/05/2024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89609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Rektörlük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377545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Önleyici </a:t>
                      </a:r>
                      <a:r>
                        <a:rPr lang="tr-TR" sz="1400" dirty="0" smtClean="0">
                          <a:solidFill>
                            <a:srgbClr val="0C0D0D"/>
                          </a:solidFill>
                        </a:rPr>
                        <a:t>Faaliyet: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Mezunlar Ofisi ve Kariyer Geliştirme Koordinatörlüğü ile toplantı yapmak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963043"/>
                  </a:ext>
                </a:extLst>
              </a:tr>
            </a:tbl>
          </a:graphicData>
        </a:graphic>
      </p:graphicFrame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045233"/>
              </p:ext>
            </p:extLst>
          </p:nvPr>
        </p:nvGraphicFramePr>
        <p:xfrm>
          <a:off x="400046" y="1651756"/>
          <a:ext cx="8037283" cy="1219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91807">
                  <a:extLst>
                    <a:ext uri="{9D8B030D-6E8A-4147-A177-3AD203B41FA5}">
                      <a16:colId xmlns:a16="http://schemas.microsoft.com/office/drawing/2014/main" val="3521804200"/>
                    </a:ext>
                  </a:extLst>
                </a:gridCol>
                <a:gridCol w="6245476">
                  <a:extLst>
                    <a:ext uri="{9D8B030D-6E8A-4147-A177-3AD203B41FA5}">
                      <a16:colId xmlns:a16="http://schemas.microsoft.com/office/drawing/2014/main" val="2784112581"/>
                    </a:ext>
                  </a:extLst>
                </a:gridCol>
              </a:tblGrid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Tanımı </a:t>
                      </a:r>
                      <a:r>
                        <a:rPr lang="tr-TR" sz="1400" baseline="0" dirty="0" smtClean="0">
                          <a:solidFill>
                            <a:srgbClr val="0C0D0D"/>
                          </a:solidFill>
                        </a:rPr>
                        <a:t>: 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rgbClr val="0F2303"/>
                          </a:solidFill>
                        </a:rPr>
                        <a:t>Z1-Kampüs içi barınma imkanlarının yetersizliği</a:t>
                      </a:r>
                      <a:endParaRPr lang="tr-TR" sz="1400" b="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3863686"/>
                  </a:ext>
                </a:extLst>
              </a:tr>
              <a:tr h="240946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31/12/2027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495391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Rektörlük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00847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Önleyici </a:t>
                      </a:r>
                      <a:r>
                        <a:rPr lang="tr-TR" sz="1400" dirty="0" smtClean="0">
                          <a:solidFill>
                            <a:srgbClr val="0C0D0D"/>
                          </a:solidFill>
                        </a:rPr>
                        <a:t>Faaliyet: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Kampüs içerisinde erkek öğrenci yurdunun açılması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10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30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14023" y="525848"/>
            <a:ext cx="5265420" cy="84582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SKORU YÜKSEK OLAN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AKSİYON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GEREKTİREN </a:t>
            </a:r>
            <a:r>
              <a:rPr lang="en-US" sz="28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RİS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KLER</a:t>
            </a:r>
            <a:endParaRPr lang="en-US" sz="28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>
              <a:spcAft>
                <a:spcPts val="600"/>
              </a:spcAft>
            </a:pPr>
            <a:endParaRPr lang="en-US" dirty="0"/>
          </a:p>
        </p:txBody>
      </p:sp>
      <p:sp>
        <p:nvSpPr>
          <p:cNvPr id="12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143 Metin kutusu"/>
          <p:cNvSpPr txBox="1"/>
          <p:nvPr/>
        </p:nvSpPr>
        <p:spPr>
          <a:xfrm>
            <a:off x="266700" y="2288576"/>
            <a:ext cx="266700" cy="27146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143 Metin kutusu"/>
          <p:cNvSpPr txBox="1"/>
          <p:nvPr/>
        </p:nvSpPr>
        <p:spPr>
          <a:xfrm>
            <a:off x="266700" y="2450501"/>
            <a:ext cx="266700" cy="265113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9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731228"/>
              </p:ext>
            </p:extLst>
          </p:nvPr>
        </p:nvGraphicFramePr>
        <p:xfrm>
          <a:off x="735329" y="1622779"/>
          <a:ext cx="8037283" cy="1219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70355">
                  <a:extLst>
                    <a:ext uri="{9D8B030D-6E8A-4147-A177-3AD203B41FA5}">
                      <a16:colId xmlns:a16="http://schemas.microsoft.com/office/drawing/2014/main" val="2075805868"/>
                    </a:ext>
                  </a:extLst>
                </a:gridCol>
                <a:gridCol w="6266928">
                  <a:extLst>
                    <a:ext uri="{9D8B030D-6E8A-4147-A177-3AD203B41FA5}">
                      <a16:colId xmlns:a16="http://schemas.microsoft.com/office/drawing/2014/main" val="2601297811"/>
                    </a:ext>
                  </a:extLst>
                </a:gridCol>
              </a:tblGrid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dirty="0">
                          <a:solidFill>
                            <a:srgbClr val="0C0D0D"/>
                          </a:solidFill>
                        </a:rPr>
                        <a:t>Riskin</a:t>
                      </a:r>
                      <a:r>
                        <a:rPr lang="tr-TR" sz="1400" b="0" baseline="0" dirty="0">
                          <a:solidFill>
                            <a:srgbClr val="0C0D0D"/>
                          </a:solidFill>
                        </a:rPr>
                        <a:t> Tanımı </a:t>
                      </a:r>
                      <a:r>
                        <a:rPr lang="tr-TR" sz="1400" b="0" baseline="0" dirty="0" smtClean="0">
                          <a:solidFill>
                            <a:srgbClr val="0C0D0D"/>
                          </a:solidFill>
                        </a:rPr>
                        <a:t>: </a:t>
                      </a:r>
                      <a:endParaRPr lang="tr-TR" sz="1400" b="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b="0" dirty="0" smtClean="0">
                          <a:solidFill>
                            <a:srgbClr val="0F2303"/>
                          </a:solidFill>
                        </a:rPr>
                        <a:t>Z4-Sadece iki eğitim binası olmasından dolayı sınıf sayılarının yetersiz olması</a:t>
                      </a:r>
                      <a:endParaRPr lang="tr-TR" sz="1400" b="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336470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Termin Tarihi 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31/12/2027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256423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Sorumlu</a:t>
                      </a:r>
                      <a:r>
                        <a:rPr lang="tr-TR" sz="1400" baseline="0" dirty="0">
                          <a:solidFill>
                            <a:srgbClr val="0C0D0D"/>
                          </a:solidFill>
                        </a:rPr>
                        <a:t> Birim 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Rektörlük</a:t>
                      </a:r>
                      <a:endParaRPr lang="tr-TR" sz="1400" dirty="0">
                        <a:solidFill>
                          <a:srgbClr val="0F230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722601"/>
                  </a:ext>
                </a:extLst>
              </a:tr>
              <a:tr h="272921"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>
                          <a:solidFill>
                            <a:srgbClr val="0C0D0D"/>
                          </a:solidFill>
                        </a:rPr>
                        <a:t>Önleyici </a:t>
                      </a:r>
                      <a:r>
                        <a:rPr lang="tr-TR" sz="1400" dirty="0" smtClean="0">
                          <a:solidFill>
                            <a:srgbClr val="0C0D0D"/>
                          </a:solidFill>
                        </a:rPr>
                        <a:t>Faaliyet:</a:t>
                      </a:r>
                      <a:endParaRPr lang="tr-TR" sz="1400" dirty="0">
                        <a:solidFill>
                          <a:srgbClr val="0C0D0D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solidFill>
                            <a:srgbClr val="0F2303"/>
                          </a:solidFill>
                        </a:rPr>
                        <a:t>Yeni eğitim binasının yapılması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220317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05" y="3093090"/>
            <a:ext cx="8065707" cy="129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541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986117" y="320820"/>
            <a:ext cx="547136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(ANKET ANALİZLERİ)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692" y="1408081"/>
            <a:ext cx="4432176" cy="218255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5" y="1408081"/>
            <a:ext cx="3389670" cy="218255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6496" y="3590638"/>
            <a:ext cx="4413887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005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823765" y="476672"/>
            <a:ext cx="7321964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GERİBİLDİRİMLERİ</a:t>
            </a:r>
          </a:p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(HAYATA GEÇİRİLEN ÖNERİLER ve AKSİYON ALINAN ŞİKAYETLER)</a:t>
            </a:r>
            <a:endParaRPr lang="en-US" sz="2800" dirty="0">
              <a:solidFill>
                <a:schemeClr val="accent6"/>
              </a:solidFill>
              <a:cs typeface="Calibri" panose="020F0502020204030204"/>
            </a:endParaRPr>
          </a:p>
        </p:txBody>
      </p:sp>
      <p:pic>
        <p:nvPicPr>
          <p:cNvPr id="4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400F1050-5732-4B60-86BA-E121C706FD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7170"/>
              </p:ext>
            </p:extLst>
          </p:nvPr>
        </p:nvGraphicFramePr>
        <p:xfrm>
          <a:off x="1326229" y="2292028"/>
          <a:ext cx="6317036" cy="3892000"/>
        </p:xfrm>
        <a:graphic>
          <a:graphicData uri="http://schemas.openxmlformats.org/drawingml/2006/table">
            <a:tbl>
              <a:tblPr/>
              <a:tblGrid>
                <a:gridCol w="202222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2138994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2155820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</a:tblGrid>
              <a:tr h="110143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İdari Personelin maaşından memnun olmaması ve adaletli dağılımın yapılmaması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Temmuz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ayında iyileştirme yapılması planlanmaktadır.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Temmuz ve Ocak ayında zam yapılmıştır.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Üniversitemizin araştırma-geliştirme süreçlerinin yönetimi ve organizasyonel yapısına ilişkin bir planlaması bulunmamaktadır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Ar-ge Komisyonu kurulacak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Mayıs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2023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tarihinde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-Ge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komisyonu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kuruldu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651957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Sosyal hakların olmaması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Temmuz ayında iyileştirme</a:t>
                      </a:r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yapılması planlanmaktadır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Temmuz ve Ocak ayında zam yapılmıştır. </a:t>
                      </a:r>
                    </a:p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5939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9503" y="452718"/>
            <a:ext cx="7055380" cy="1400530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PAYDAŞ GERİBİLDİRİMLERİ</a:t>
            </a:r>
            <a:b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(HAYATA GEÇİRİLEN ÖNERİLER ve AKSİYON ALINAN ŞİKAYETLER)</a:t>
            </a:r>
            <a:r>
              <a:rPr lang="en-US" sz="4400" dirty="0">
                <a:solidFill>
                  <a:schemeClr val="accent6"/>
                </a:solidFill>
                <a:cs typeface="Calibri" panose="020F0502020204030204"/>
              </a:rPr>
              <a:t/>
            </a:r>
            <a:br>
              <a:rPr lang="en-US" sz="4400" dirty="0">
                <a:solidFill>
                  <a:schemeClr val="accent6"/>
                </a:solidFill>
                <a:cs typeface="Calibri" panose="020F0502020204030204"/>
              </a:rPr>
            </a:b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0474010"/>
              </p:ext>
            </p:extLst>
          </p:nvPr>
        </p:nvGraphicFramePr>
        <p:xfrm>
          <a:off x="829503" y="1853248"/>
          <a:ext cx="6365794" cy="4982140"/>
        </p:xfrm>
        <a:graphic>
          <a:graphicData uri="http://schemas.openxmlformats.org/drawingml/2006/table">
            <a:tbl>
              <a:tblPr/>
              <a:tblGrid>
                <a:gridCol w="2037830">
                  <a:extLst>
                    <a:ext uri="{9D8B030D-6E8A-4147-A177-3AD203B41FA5}">
                      <a16:colId xmlns:a16="http://schemas.microsoft.com/office/drawing/2014/main" val="2915732665"/>
                    </a:ext>
                  </a:extLst>
                </a:gridCol>
                <a:gridCol w="2155504">
                  <a:extLst>
                    <a:ext uri="{9D8B030D-6E8A-4147-A177-3AD203B41FA5}">
                      <a16:colId xmlns:a16="http://schemas.microsoft.com/office/drawing/2014/main" val="741994448"/>
                    </a:ext>
                  </a:extLst>
                </a:gridCol>
                <a:gridCol w="2172460">
                  <a:extLst>
                    <a:ext uri="{9D8B030D-6E8A-4147-A177-3AD203B41FA5}">
                      <a16:colId xmlns:a16="http://schemas.microsoft.com/office/drawing/2014/main" val="3763036160"/>
                    </a:ext>
                  </a:extLst>
                </a:gridCol>
              </a:tblGrid>
              <a:tr h="49156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KONUSU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ÇÖZÜM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SONUÇ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899937"/>
                  </a:ext>
                </a:extLst>
              </a:tr>
              <a:tr h="10219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ekanlık ve b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ü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baskanlı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ğ</a:t>
                      </a:r>
                      <a:r>
                        <a:rPr lang="tr-TR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ı atamalarında hocaların yetkinligine yeterince önem verilmediği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Senato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Toplantısında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istişare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edil</a:t>
                      </a:r>
                      <a:r>
                        <a:rPr lang="tr-TR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ecektir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31/03/2023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tarihinde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yapılan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Senato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Toplantısında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istişare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edilmiştir</a:t>
                      </a: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768760"/>
                  </a:ext>
                </a:extLst>
              </a:tr>
              <a:tr h="1021988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Vize tarihlerinin</a:t>
                      </a:r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son 5 gün kala bildirilmesi ve vize/ final yüzdeliklerinin öğrencilere bildirilmemesi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Senato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Toplantısında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istişare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edil</a:t>
                      </a:r>
                      <a:r>
                        <a:rPr lang="tr-TR" sz="14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ecektir</a:t>
                      </a:r>
                      <a:r>
                        <a:rPr lang="tr-TR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0" i="0" u="none" strike="noStrike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31/03/2023</a:t>
                      </a:r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tarihinde yapılan Senato Toplantısında istişare edilmiştir</a:t>
                      </a:r>
                      <a:endParaRPr lang="tr-TR" sz="1400" b="0" i="0" u="none" strike="noStrike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0817950"/>
                  </a:ext>
                </a:extLst>
              </a:tr>
              <a:tr h="10219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Öğrenci Bilgi Sisteminde</a:t>
                      </a:r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verilerin manuel girilmesi ve hata yapma olasılığını arttırması </a:t>
                      </a: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400" b="0" i="0" u="none" strike="noStrike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Öğrenci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Bilgi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Sistemi’nin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30/12/2024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tarihine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kadar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revize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edilerek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tüm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modülleri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ile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otomasyona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geçileceği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rgbClr val="001626"/>
                          </a:solidFill>
                        </a:rPr>
                        <a:t>planlanmıştır</a:t>
                      </a:r>
                      <a:r>
                        <a:rPr lang="en-US" sz="1400" dirty="0" smtClean="0">
                          <a:solidFill>
                            <a:srgbClr val="001626"/>
                          </a:solidFill>
                        </a:rPr>
                        <a:t>. </a:t>
                      </a:r>
                      <a:endParaRPr lang="en-US" sz="1400" dirty="0">
                        <a:solidFill>
                          <a:srgbClr val="001626"/>
                        </a:solidFill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smtClean="0">
                          <a:solidFill>
                            <a:srgbClr val="001626"/>
                          </a:solidFill>
                        </a:rPr>
                        <a:t>Öğrenci Bilgi Sistemi’nin 30/12/2024 tarihine kadar revize edilerek tüm modülleri ile otomasyona geçileceği planlanmıştır. </a:t>
                      </a:r>
                      <a:endParaRPr lang="en-US" sz="1400">
                        <a:solidFill>
                          <a:srgbClr val="001626"/>
                        </a:solidFill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2270"/>
                  </a:ext>
                </a:extLst>
              </a:tr>
              <a:tr h="1008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Güllük kampüste çalışmakta olan akademik personele yapılan maaş artışlarında kadrolu-kadrosuz ayırımı yapılması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Temmuz ayında iyileştirme yapılması </a:t>
                      </a:r>
                      <a:r>
                        <a:rPr lang="tr-TR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planmaktadır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Temmuz ve Ocak ayında zam yapılmıştır. </a:t>
                      </a:r>
                    </a:p>
                    <a:p>
                      <a:pPr marL="0" marR="0" indent="0" algn="ctr" defTabSz="4572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231965"/>
                  </a:ext>
                </a:extLst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248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Metin kutusu 4">
            <a:extLst>
              <a:ext uri="{FF2B5EF4-FFF2-40B4-BE49-F238E27FC236}">
                <a16:creationId xmlns:a16="http://schemas.microsoft.com/office/drawing/2014/main" id="{0983FF85-6A31-41EA-A11A-D71214CBEB4E}"/>
              </a:ext>
            </a:extLst>
          </p:cNvPr>
          <p:cNvSpPr txBox="1"/>
          <p:nvPr/>
        </p:nvSpPr>
        <p:spPr>
          <a:xfrm>
            <a:off x="1168388" y="628902"/>
            <a:ext cx="6927589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SONUCUNA DAYALI ÖZ DEĞERLENDİRME ve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GÖRÜŞLERİNİZ</a:t>
            </a:r>
          </a:p>
          <a:p>
            <a:pPr algn="ctr"/>
            <a:endParaRPr lang="tr-T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İÇ DENETİM PUANIMIZ %100</a:t>
            </a:r>
            <a:endParaRPr lang="tr-T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6672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657" y="2444784"/>
            <a:ext cx="6750780" cy="4413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54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3477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EĞİTİM-ÖĞRETİM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809" y="1730287"/>
            <a:ext cx="7632854" cy="463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275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ARAŞTIRMA-GELİŞTİRME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46" y="1908194"/>
            <a:ext cx="7315834" cy="4200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332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471888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TOPLUMSAL KATKI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332656"/>
            <a:ext cx="1847488" cy="39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/>
          <p:nvPr/>
        </p:nvPicPr>
        <p:blipFill rotWithShape="1">
          <a:blip r:embed="rId3"/>
          <a:srcRect l="15692" t="8791" r="537" b="7033"/>
          <a:stretch/>
        </p:blipFill>
        <p:spPr bwMode="auto">
          <a:xfrm>
            <a:off x="1304365" y="1777047"/>
            <a:ext cx="7059706" cy="47985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44252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241579" y="649467"/>
            <a:ext cx="504056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MİSYON-VİZYON-POLİTİKA</a:t>
            </a: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2" y="450628"/>
            <a:ext cx="1872208" cy="39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90637" y="1291399"/>
            <a:ext cx="4189482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tr-TR" b="1" dirty="0">
                <a:solidFill>
                  <a:srgbClr val="000000"/>
                </a:solidFill>
                <a:latin typeface="Calibri"/>
                <a:ea typeface="Times New Roman" panose="02020603050405020304" pitchFamily="18" charset="0"/>
                <a:cs typeface="Calibri"/>
              </a:rPr>
              <a:t>  </a:t>
            </a:r>
            <a:endParaRPr lang="tr-TR" b="1" dirty="0"/>
          </a:p>
        </p:txBody>
      </p:sp>
      <p:sp>
        <p:nvSpPr>
          <p:cNvPr id="8" name="Dikdörtgen 7"/>
          <p:cNvSpPr/>
          <p:nvPr/>
        </p:nvSpPr>
        <p:spPr>
          <a:xfrm>
            <a:off x="490637" y="1172687"/>
            <a:ext cx="8352928" cy="6004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Aft>
                <a:spcPts val="0"/>
              </a:spcAft>
            </a:pP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BİRİMİN </a:t>
            </a:r>
            <a:r>
              <a:rPr lang="tr-TR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MİSYONU</a:t>
            </a:r>
          </a:p>
          <a:p>
            <a:r>
              <a:rPr lang="en-US" dirty="0" err="1">
                <a:solidFill>
                  <a:srgbClr val="0C0D0D"/>
                </a:solidFill>
              </a:rPr>
              <a:t>Farklılıkları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zenginlik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olarak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algılayan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yapısı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nitelikli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akademik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kadrosu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ile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ait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olduğu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toplumun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değerlerine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sahip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çıkar</a:t>
            </a:r>
            <a:r>
              <a:rPr lang="en-US" dirty="0">
                <a:solidFill>
                  <a:srgbClr val="0C0D0D"/>
                </a:solidFill>
              </a:rPr>
              <a:t>, </a:t>
            </a:r>
            <a:r>
              <a:rPr lang="en-US" dirty="0" err="1">
                <a:solidFill>
                  <a:srgbClr val="0C0D0D"/>
                </a:solidFill>
              </a:rPr>
              <a:t>bilimsel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sosyal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gelişmeleri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takip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eder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katkıda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bulunur</a:t>
            </a:r>
            <a:r>
              <a:rPr lang="en-US" dirty="0">
                <a:solidFill>
                  <a:srgbClr val="0C0D0D"/>
                </a:solidFill>
              </a:rPr>
              <a:t>.</a:t>
            </a:r>
          </a:p>
          <a:p>
            <a:r>
              <a:rPr lang="en-US" dirty="0" err="1">
                <a:solidFill>
                  <a:srgbClr val="0C0D0D"/>
                </a:solidFill>
              </a:rPr>
              <a:t>Bireyin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toplumun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gelişmesine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katkı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sağlayan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eğitim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araştırma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hizmetleri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sunar</a:t>
            </a:r>
            <a:r>
              <a:rPr lang="en-US" dirty="0">
                <a:solidFill>
                  <a:srgbClr val="0C0D0D"/>
                </a:solidFill>
              </a:rPr>
              <a:t>.</a:t>
            </a:r>
          </a:p>
          <a:p>
            <a:r>
              <a:rPr lang="en-US" dirty="0" err="1">
                <a:solidFill>
                  <a:srgbClr val="0C0D0D"/>
                </a:solidFill>
              </a:rPr>
              <a:t>Yenilikçi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programlar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ile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öğrencilerin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eleştirel</a:t>
            </a:r>
            <a:r>
              <a:rPr lang="en-US" dirty="0">
                <a:solidFill>
                  <a:srgbClr val="0C0D0D"/>
                </a:solidFill>
              </a:rPr>
              <a:t>, </a:t>
            </a:r>
            <a:r>
              <a:rPr lang="en-US" dirty="0" err="1">
                <a:solidFill>
                  <a:srgbClr val="0C0D0D"/>
                </a:solidFill>
              </a:rPr>
              <a:t>özgün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bilimsel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düşünmesine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olanak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sağlar</a:t>
            </a:r>
            <a:r>
              <a:rPr lang="en-US" dirty="0">
                <a:solidFill>
                  <a:srgbClr val="0C0D0D"/>
                </a:solidFill>
              </a:rPr>
              <a:t>.</a:t>
            </a:r>
          </a:p>
          <a:p>
            <a:r>
              <a:rPr lang="en-US" b="1" dirty="0">
                <a:solidFill>
                  <a:srgbClr val="FF0000"/>
                </a:solidFill>
              </a:rPr>
              <a:t>BİRİMİN VİZYONU</a:t>
            </a:r>
          </a:p>
          <a:p>
            <a:r>
              <a:rPr lang="en-US" dirty="0" err="1">
                <a:solidFill>
                  <a:srgbClr val="0F2303"/>
                </a:solidFill>
              </a:rPr>
              <a:t>Yenilikçi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uygulama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odaklı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bilimsel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araştırmaları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ve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eğitimi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sayesinde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girişimcilikte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öncü</a:t>
            </a:r>
            <a:r>
              <a:rPr lang="en-US" dirty="0">
                <a:solidFill>
                  <a:srgbClr val="0F2303"/>
                </a:solidFill>
              </a:rPr>
              <a:t>, </a:t>
            </a:r>
            <a:r>
              <a:rPr lang="en-US" dirty="0" err="1">
                <a:solidFill>
                  <a:srgbClr val="0F2303"/>
                </a:solidFill>
              </a:rPr>
              <a:t>uluslararası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platformda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rekabet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edebilen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bir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üniversite</a:t>
            </a:r>
            <a:r>
              <a:rPr lang="en-US" dirty="0">
                <a:solidFill>
                  <a:srgbClr val="0F2303"/>
                </a:solidFill>
              </a:rPr>
              <a:t> </a:t>
            </a:r>
            <a:r>
              <a:rPr lang="en-US" dirty="0" err="1">
                <a:solidFill>
                  <a:srgbClr val="0F2303"/>
                </a:solidFill>
              </a:rPr>
              <a:t>olabilmektir</a:t>
            </a:r>
            <a:r>
              <a:rPr lang="en-US" dirty="0">
                <a:solidFill>
                  <a:srgbClr val="0F2303"/>
                </a:solidFill>
              </a:rPr>
              <a:t>. </a:t>
            </a:r>
          </a:p>
          <a:p>
            <a:pPr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KALİTE</a:t>
            </a:r>
            <a:r>
              <a:rPr lang="tr-TR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POLİTİKASI</a:t>
            </a:r>
            <a:endParaRPr lang="en-US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US" dirty="0" err="1">
                <a:solidFill>
                  <a:srgbClr val="0C0D0D"/>
                </a:solidFill>
              </a:rPr>
              <a:t>Tüm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paydaşların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ihtiyaç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beklentilerini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karşılamak</a:t>
            </a:r>
            <a:r>
              <a:rPr lang="en-US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dirty="0" err="1">
                <a:solidFill>
                  <a:srgbClr val="0C0D0D"/>
                </a:solidFill>
              </a:rPr>
              <a:t>Teknolojiyi</a:t>
            </a:r>
            <a:r>
              <a:rPr lang="en-US" dirty="0">
                <a:solidFill>
                  <a:srgbClr val="0C0D0D"/>
                </a:solidFill>
              </a:rPr>
              <a:t> her </a:t>
            </a:r>
            <a:r>
              <a:rPr lang="en-US" dirty="0" err="1">
                <a:solidFill>
                  <a:srgbClr val="0C0D0D"/>
                </a:solidFill>
              </a:rPr>
              <a:t>alanda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etkili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kullanmak</a:t>
            </a:r>
            <a:r>
              <a:rPr lang="en-US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dirty="0" err="1">
                <a:solidFill>
                  <a:srgbClr val="0C0D0D"/>
                </a:solidFill>
              </a:rPr>
              <a:t>Çalışanların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niteliklerini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artırıcı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çalışmalar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gerçekleştirmek</a:t>
            </a:r>
            <a:r>
              <a:rPr lang="en-US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dirty="0">
                <a:solidFill>
                  <a:srgbClr val="0C0D0D"/>
                </a:solidFill>
              </a:rPr>
              <a:t>Eğitim </a:t>
            </a:r>
            <a:r>
              <a:rPr lang="en-US" dirty="0" err="1">
                <a:solidFill>
                  <a:srgbClr val="0C0D0D"/>
                </a:solidFill>
              </a:rPr>
              <a:t>öğretim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kalitesini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artırmak</a:t>
            </a:r>
            <a:r>
              <a:rPr lang="en-US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dirty="0" err="1">
                <a:solidFill>
                  <a:srgbClr val="0C0D0D"/>
                </a:solidFill>
              </a:rPr>
              <a:t>Araştırma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konusundaki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çalışmalara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hız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vermek</a:t>
            </a:r>
            <a:r>
              <a:rPr lang="en-US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dirty="0" err="1">
                <a:solidFill>
                  <a:srgbClr val="0C0D0D"/>
                </a:solidFill>
              </a:rPr>
              <a:t>Mevzuat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standartları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sürdürülebilir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şekilde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uygulamak</a:t>
            </a:r>
            <a:r>
              <a:rPr lang="en-US" dirty="0">
                <a:solidFill>
                  <a:srgbClr val="0C0D0D"/>
                </a:solidFill>
              </a:rPr>
              <a:t>,</a:t>
            </a:r>
          </a:p>
          <a:p>
            <a:pPr algn="just"/>
            <a:r>
              <a:rPr lang="en-US" dirty="0" err="1">
                <a:solidFill>
                  <a:srgbClr val="0C0D0D"/>
                </a:solidFill>
              </a:rPr>
              <a:t>Uygulanabilir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gereklilikleri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yerine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getirmek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ve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tüm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süreçlerini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sürekli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iyileştiren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bir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kurum</a:t>
            </a:r>
            <a:r>
              <a:rPr lang="en-US" dirty="0">
                <a:solidFill>
                  <a:srgbClr val="0C0D0D"/>
                </a:solidFill>
              </a:rPr>
              <a:t> </a:t>
            </a:r>
            <a:r>
              <a:rPr lang="en-US" dirty="0" err="1">
                <a:solidFill>
                  <a:srgbClr val="0C0D0D"/>
                </a:solidFill>
              </a:rPr>
              <a:t>olabilmektir</a:t>
            </a:r>
            <a:r>
              <a:rPr lang="en-US" dirty="0">
                <a:solidFill>
                  <a:srgbClr val="0C0D0D"/>
                </a:solidFill>
              </a:rPr>
              <a:t>.</a:t>
            </a:r>
          </a:p>
          <a:p>
            <a:pPr fontAlgn="base">
              <a:lnSpc>
                <a:spcPct val="150000"/>
              </a:lnSpc>
              <a:spcAft>
                <a:spcPts val="0"/>
              </a:spcAft>
            </a:pPr>
            <a:endParaRPr lang="tr-TR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8223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8" name="Metin kutusu 4">
            <a:extLst>
              <a:ext uri="{FF2B5EF4-FFF2-40B4-BE49-F238E27FC236}">
                <a16:creationId xmlns:a16="http://schemas.microsoft.com/office/drawing/2014/main" id="{7EC18F83-204B-487E-AFD6-153344F04A42}"/>
              </a:ext>
            </a:extLst>
          </p:cNvPr>
          <p:cNvSpPr txBox="1"/>
          <p:nvPr/>
        </p:nvSpPr>
        <p:spPr>
          <a:xfrm>
            <a:off x="2046263" y="517785"/>
            <a:ext cx="5616624" cy="99339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defPPr>
              <a:defRPr lang="tr-TR"/>
            </a:defPPr>
            <a:lvl1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3100" b="1">
                <a:solidFill>
                  <a:srgbClr val="9DB5C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z="2700" dirty="0">
                <a:solidFill>
                  <a:schemeClr val="accent6"/>
                </a:solidFill>
                <a:latin typeface="+mn-lt"/>
              </a:rPr>
              <a:t>FARKLI VE İYİ UYGULAMA ÖRNEKLERİ</a:t>
            </a:r>
          </a:p>
          <a:p>
            <a:r>
              <a:rPr lang="tr-TR" sz="2700" dirty="0">
                <a:solidFill>
                  <a:schemeClr val="tx2"/>
                </a:solidFill>
                <a:latin typeface="+mn-lt"/>
              </a:rPr>
              <a:t>KURUMSALLAŞMA ALANINDA</a:t>
            </a:r>
            <a:endParaRPr lang="en-US" sz="2700" dirty="0">
              <a:solidFill>
                <a:schemeClr val="accent6"/>
              </a:solidFill>
              <a:latin typeface="+mn-lt"/>
            </a:endParaRPr>
          </a:p>
        </p:txBody>
      </p:sp>
      <p:pic>
        <p:nvPicPr>
          <p:cNvPr id="6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03" y="310487"/>
            <a:ext cx="1951851" cy="4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Resim 64"/>
          <p:cNvPicPr/>
          <p:nvPr/>
        </p:nvPicPr>
        <p:blipFill rotWithShape="1">
          <a:blip r:embed="rId3"/>
          <a:srcRect l="15722" t="11005" r="1161" b="5022"/>
          <a:stretch/>
        </p:blipFill>
        <p:spPr bwMode="auto">
          <a:xfrm>
            <a:off x="1062318" y="1849437"/>
            <a:ext cx="7436223" cy="42420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841544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FARKLI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VE İYİ UYGULAMA ÖRNEKLERİ</a:t>
            </a:r>
            <a:b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</a:t>
            </a:r>
            <a:r>
              <a:rPr lang="tr-T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KURUMSALLAŞMA 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ALANINDA</a:t>
            </a:r>
            <a:r>
              <a:rPr lang="en-US" sz="4400" dirty="0">
                <a:solidFill>
                  <a:schemeClr val="accent6"/>
                </a:solidFill>
              </a:rPr>
              <a:t/>
            </a:r>
            <a:br>
              <a:rPr lang="en-US" sz="4400" dirty="0">
                <a:solidFill>
                  <a:schemeClr val="accent6"/>
                </a:solidFill>
              </a:rPr>
            </a:b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088" y="1736436"/>
            <a:ext cx="6711950" cy="4251947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35169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1742309" y="464777"/>
            <a:ext cx="5659381" cy="616693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SÜREKLİ </a:t>
            </a:r>
            <a:r>
              <a:rPr lang="tr-TR" sz="2400" b="1" kern="1200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İYİLEŞTİRME </a:t>
            </a:r>
            <a:r>
              <a:rPr lang="tr-TR" sz="2400" b="1" kern="1200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ÖNERİLERİ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400" dirty="0" smtClean="0">
                <a:solidFill>
                  <a:srgbClr val="0F2303"/>
                </a:solidFill>
                <a:ea typeface="+mj-ea"/>
                <a:cs typeface="+mj-cs"/>
              </a:rPr>
              <a:t>Üniversitemizde kurumsal yapının güçlendirilmesi ve teknik/ idari alt yapının (bilgi işlem sistem odası gibi) iyileştirilmesi </a:t>
            </a:r>
            <a:r>
              <a:rPr lang="tr-TR" sz="2400" dirty="0" err="1" smtClean="0">
                <a:solidFill>
                  <a:srgbClr val="0F2303"/>
                </a:solidFill>
                <a:ea typeface="+mj-ea"/>
                <a:cs typeface="+mj-cs"/>
              </a:rPr>
              <a:t>önceliklendirilmiştir</a:t>
            </a:r>
            <a:r>
              <a:rPr lang="tr-TR" sz="2400" dirty="0" smtClean="0">
                <a:solidFill>
                  <a:srgbClr val="0F2303"/>
                </a:solidFill>
                <a:ea typeface="+mj-ea"/>
                <a:cs typeface="+mj-cs"/>
              </a:rPr>
              <a:t>. </a:t>
            </a:r>
            <a:endParaRPr lang="tr-TR" sz="2400" dirty="0">
              <a:solidFill>
                <a:srgbClr val="0F2303"/>
              </a:solidFill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kern="1200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kern="1200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kern="1200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tr-TR" sz="2400" b="1" kern="1200" dirty="0" smtClean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400" b="1" kern="1200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87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91" y="411204"/>
            <a:ext cx="1477697" cy="31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024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533747" y="537546"/>
            <a:ext cx="440376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SWOT (GZFT) ANALİZİ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6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417147"/>
            <a:ext cx="2088232" cy="44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100874"/>
              </p:ext>
            </p:extLst>
          </p:nvPr>
        </p:nvGraphicFramePr>
        <p:xfrm>
          <a:off x="1263650" y="1200726"/>
          <a:ext cx="6616700" cy="539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Çalışma Sayfası" r:id="rId4" imgW="7932342" imgH="7109599" progId="Excel.Sheet.12">
                  <p:embed/>
                </p:oleObj>
              </mc:Choice>
              <mc:Fallback>
                <p:oleObj name="Çalışma Sayfası" r:id="rId4" imgW="7932342" imgH="710959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63650" y="1200726"/>
                        <a:ext cx="6616700" cy="5394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8984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685202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SWOT (GZFT) ANALİZİ</a:t>
            </a:r>
            <a:r>
              <a:rPr lang="tr-TR" sz="4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/>
            </a:r>
            <a:br>
              <a:rPr lang="tr-TR" sz="4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</a:b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088" y="1401976"/>
            <a:ext cx="7767637" cy="4989085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4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088" y="1168296"/>
            <a:ext cx="7767637" cy="261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66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076429" y="359078"/>
            <a:ext cx="507662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PAYDAŞ BEKLENTİLERİ</a:t>
            </a:r>
            <a:endParaRPr lang="tr-TR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/>
            </a:endParaRPr>
          </a:p>
        </p:txBody>
      </p:sp>
      <p:pic>
        <p:nvPicPr>
          <p:cNvPr id="8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1512168" cy="32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6863" y="941890"/>
            <a:ext cx="4175760" cy="580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836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6294" y="296941"/>
            <a:ext cx="7055380" cy="766482"/>
          </a:xfrm>
        </p:spPr>
        <p:txBody>
          <a:bodyPr/>
          <a:lstStyle/>
          <a:p>
            <a:pPr algn="ctr"/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PAYDAŞ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BEKLENTİLERİ</a:t>
            </a:r>
            <a:r>
              <a:rPr lang="tr-TR" sz="4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/>
            </a:r>
            <a:br>
              <a:rPr lang="tr-TR" sz="44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</a:b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6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403" y="871729"/>
            <a:ext cx="3931920" cy="1005839"/>
          </a:xfrm>
          <a:prstGeom prst="rect">
            <a:avLst/>
          </a:prstGeom>
        </p:spPr>
      </p:pic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00403" y="1877568"/>
            <a:ext cx="3931920" cy="4834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46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827442"/>
          </a:xfrm>
        </p:spPr>
        <p:txBody>
          <a:bodyPr/>
          <a:lstStyle/>
          <a:p>
            <a:pPr algn="ctr"/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    PAYDAŞ 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BEKLENTİLERİ</a:t>
            </a:r>
            <a:endParaRPr lang="tr-TR" sz="2800" dirty="0">
              <a:latin typeface="+mn-lt"/>
            </a:endParaRP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1280" y="939591"/>
            <a:ext cx="3432048" cy="936065"/>
          </a:xfrm>
          <a:prstGeom prst="rect">
            <a:avLst/>
          </a:prstGeom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9F893C-C32F-4835-A1E5-850973405C58}" type="slidenum">
              <a:rPr lang="tr-TR" smtClean="0"/>
              <a:t>7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1280" y="1802504"/>
            <a:ext cx="3432048" cy="505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37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471160" y="761596"/>
            <a:ext cx="8201679" cy="5886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(FİZİKİ, MALZEME, TEÇHİZAT, EKİPMAN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9" y="332656"/>
            <a:ext cx="1607689" cy="42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654540"/>
              </p:ext>
            </p:extLst>
          </p:nvPr>
        </p:nvGraphicFramePr>
        <p:xfrm>
          <a:off x="1528128" y="1860146"/>
          <a:ext cx="5472441" cy="1976682"/>
        </p:xfrm>
        <a:graphic>
          <a:graphicData uri="http://schemas.openxmlformats.org/drawingml/2006/table">
            <a:tbl>
              <a:tblPr/>
              <a:tblGrid>
                <a:gridCol w="899104">
                  <a:extLst>
                    <a:ext uri="{9D8B030D-6E8A-4147-A177-3AD203B41FA5}">
                      <a16:colId xmlns:a16="http://schemas.microsoft.com/office/drawing/2014/main" val="2205666752"/>
                    </a:ext>
                  </a:extLst>
                </a:gridCol>
                <a:gridCol w="1243403">
                  <a:extLst>
                    <a:ext uri="{9D8B030D-6E8A-4147-A177-3AD203B41FA5}">
                      <a16:colId xmlns:a16="http://schemas.microsoft.com/office/drawing/2014/main" val="646334486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8476608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467866217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1074843492"/>
                    </a:ext>
                  </a:extLst>
                </a:gridCol>
              </a:tblGrid>
              <a:tr h="55606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186584"/>
                  </a:ext>
                </a:extLst>
              </a:tr>
              <a:tr h="3561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Bilgisayar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156700"/>
                  </a:ext>
                </a:extLst>
              </a:tr>
              <a:tr h="3561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Printer</a:t>
                      </a: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259417"/>
                  </a:ext>
                </a:extLst>
              </a:tr>
              <a:tr h="708244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Kağıt</a:t>
                      </a:r>
                      <a:r>
                        <a:rPr lang="en-US" sz="14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Öğütücü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16509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94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Metin kutusu 4">
            <a:extLst>
              <a:ext uri="{FF2B5EF4-FFF2-40B4-BE49-F238E27FC236}">
                <a16:creationId xmlns:a16="http://schemas.microsoft.com/office/drawing/2014/main" id="{57C0E41D-3DD4-4068-B64C-DBA801AC6D69}"/>
              </a:ext>
            </a:extLst>
          </p:cNvPr>
          <p:cNvSpPr txBox="1"/>
          <p:nvPr/>
        </p:nvSpPr>
        <p:spPr>
          <a:xfrm>
            <a:off x="1570007" y="344252"/>
            <a:ext cx="5901761" cy="9221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MEVCUT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KAYNAK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LAR </a:t>
            </a:r>
            <a:r>
              <a:rPr lang="tr-TR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ve </a:t>
            </a:r>
            <a:r>
              <a:rPr lang="en-US" sz="2800" b="1" dirty="0" smtClean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en-US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İHTİYA</a:t>
            </a: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ÇLAR</a:t>
            </a:r>
          </a:p>
          <a:p>
            <a:pPr algn="ctr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</a:pPr>
            <a:r>
              <a:rPr lang="tr-TR" sz="2800" b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(TEKNOLOJİK, YAZILIM, DONANIM vb.)</a:t>
            </a:r>
            <a:endParaRPr lang="en-US" sz="2800" b="1" dirty="0">
              <a:solidFill>
                <a:schemeClr val="accent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6" name="Metin kutusu 1352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7" name="Metin kutusu 1353"/>
          <p:cNvSpPr txBox="1"/>
          <p:nvPr/>
        </p:nvSpPr>
        <p:spPr>
          <a:xfrm>
            <a:off x="2484438" y="2939415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8" name="Metin kutusu 1354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9" name="Metin kutusu 1355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0" name="Metin kutusu 1356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1" name="Metin kutusu 1357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2" name="Metin kutusu 1358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3" name="Metin kutusu 1359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4" name="Metin kutusu 1360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5" name="Metin kutusu 1361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6" name="Metin kutusu 1362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7" name="Metin kutusu 1363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8" name="Metin kutusu 1364"/>
          <p:cNvSpPr txBox="1"/>
          <p:nvPr/>
        </p:nvSpPr>
        <p:spPr>
          <a:xfrm>
            <a:off x="2489200" y="29224288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19" name="Metin kutusu 1365"/>
          <p:cNvSpPr txBox="1"/>
          <p:nvPr/>
        </p:nvSpPr>
        <p:spPr>
          <a:xfrm>
            <a:off x="2484438" y="29378275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0" name="Metin kutusu 1367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1" name="Metin kutusu 1368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2" name="Metin kutusu 1369"/>
          <p:cNvSpPr txBox="1"/>
          <p:nvPr/>
        </p:nvSpPr>
        <p:spPr>
          <a:xfrm>
            <a:off x="3887788" y="292227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3" name="Metin kutusu 1370"/>
          <p:cNvSpPr txBox="1"/>
          <p:nvPr/>
        </p:nvSpPr>
        <p:spPr>
          <a:xfrm>
            <a:off x="3887788" y="29376688"/>
            <a:ext cx="196850" cy="11588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4" name="Metin kutusu 1371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5" name="Metin kutusu 1372"/>
          <p:cNvSpPr txBox="1"/>
          <p:nvPr/>
        </p:nvSpPr>
        <p:spPr>
          <a:xfrm>
            <a:off x="3887788" y="29579888"/>
            <a:ext cx="196850" cy="11747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6" name="Metin kutusu 1373"/>
          <p:cNvSpPr txBox="1"/>
          <p:nvPr/>
        </p:nvSpPr>
        <p:spPr>
          <a:xfrm>
            <a:off x="2489200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7" name="Metin kutusu 1374"/>
          <p:cNvSpPr txBox="1"/>
          <p:nvPr/>
        </p:nvSpPr>
        <p:spPr>
          <a:xfrm>
            <a:off x="2484438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8" name="Metin kutusu 1375"/>
          <p:cNvSpPr txBox="1"/>
          <p:nvPr/>
        </p:nvSpPr>
        <p:spPr>
          <a:xfrm>
            <a:off x="2484438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29" name="Metin kutusu 1376"/>
          <p:cNvSpPr txBox="1"/>
          <p:nvPr/>
        </p:nvSpPr>
        <p:spPr>
          <a:xfrm>
            <a:off x="3887788" y="29222700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0" name="Metin kutusu 1377"/>
          <p:cNvSpPr txBox="1"/>
          <p:nvPr/>
        </p:nvSpPr>
        <p:spPr>
          <a:xfrm>
            <a:off x="3887788" y="2938462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1" name="Metin kutusu 1378"/>
          <p:cNvSpPr txBox="1"/>
          <p:nvPr/>
        </p:nvSpPr>
        <p:spPr>
          <a:xfrm>
            <a:off x="3887788" y="29587825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>
              <a:solidFill>
                <a:srgbClr val="FF0000"/>
              </a:solidFill>
            </a:endParaRPr>
          </a:p>
        </p:txBody>
      </p:sp>
      <p:sp>
        <p:nvSpPr>
          <p:cNvPr id="32" name="Metin kutusu 1379"/>
          <p:cNvSpPr txBox="1"/>
          <p:nvPr/>
        </p:nvSpPr>
        <p:spPr>
          <a:xfrm>
            <a:off x="4859338" y="29232225"/>
            <a:ext cx="196850" cy="115888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3" name="Metin kutusu 1380"/>
          <p:cNvSpPr txBox="1"/>
          <p:nvPr/>
        </p:nvSpPr>
        <p:spPr>
          <a:xfrm>
            <a:off x="4854575" y="29400500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4" name="Metin kutusu 1381"/>
          <p:cNvSpPr txBox="1"/>
          <p:nvPr/>
        </p:nvSpPr>
        <p:spPr>
          <a:xfrm>
            <a:off x="4854575" y="29556075"/>
            <a:ext cx="196850" cy="12382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5" name="Metin kutusu 1382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6" name="Metin kutusu 1383"/>
          <p:cNvSpPr txBox="1"/>
          <p:nvPr/>
        </p:nvSpPr>
        <p:spPr>
          <a:xfrm>
            <a:off x="2484438" y="3028473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7" name="Metin kutusu 1384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8" name="Metin kutusu 1385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39" name="Metin kutusu 1386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0" name="Metin kutusu 1387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1" name="Metin kutusu 1388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2" name="Metin kutusu 1389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3" name="Metin kutusu 1390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4" name="Metin kutusu 1391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5" name="Metin kutusu 1392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ysClr val="window" lastClr="FFFFFF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6" name="Metin kutusu 1393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7" name="Metin kutusu 1394"/>
          <p:cNvSpPr txBox="1"/>
          <p:nvPr/>
        </p:nvSpPr>
        <p:spPr>
          <a:xfrm>
            <a:off x="2489200" y="30114875"/>
            <a:ext cx="196850" cy="117475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8" name="Metin kutusu 1395"/>
          <p:cNvSpPr txBox="1"/>
          <p:nvPr/>
        </p:nvSpPr>
        <p:spPr>
          <a:xfrm>
            <a:off x="2484438" y="30270450"/>
            <a:ext cx="196850" cy="1412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49" name="Metin kutusu 1396"/>
          <p:cNvSpPr txBox="1"/>
          <p:nvPr/>
        </p:nvSpPr>
        <p:spPr>
          <a:xfrm>
            <a:off x="2484438" y="30446663"/>
            <a:ext cx="204787" cy="160337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0" name="Metin kutusu 1397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1" name="Metin kutusu 1398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2" name="Metin kutusu 1399"/>
          <p:cNvSpPr txBox="1"/>
          <p:nvPr/>
        </p:nvSpPr>
        <p:spPr>
          <a:xfrm>
            <a:off x="3887788" y="30113288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3" name="Metin kutusu 1400"/>
          <p:cNvSpPr txBox="1"/>
          <p:nvPr/>
        </p:nvSpPr>
        <p:spPr>
          <a:xfrm>
            <a:off x="3887788" y="30267275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4" name="Metin kutusu 1401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rgbClr val="00B05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5" name="Metin kutusu 1402"/>
          <p:cNvSpPr txBox="1"/>
          <p:nvPr/>
        </p:nvSpPr>
        <p:spPr>
          <a:xfrm>
            <a:off x="3887788" y="30472063"/>
            <a:ext cx="196850" cy="115887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6" name="Metin kutusu 1403"/>
          <p:cNvSpPr txBox="1"/>
          <p:nvPr/>
        </p:nvSpPr>
        <p:spPr>
          <a:xfrm>
            <a:off x="2489200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7" name="Metin kutusu 1404"/>
          <p:cNvSpPr txBox="1"/>
          <p:nvPr/>
        </p:nvSpPr>
        <p:spPr>
          <a:xfrm>
            <a:off x="2484438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8" name="Metin kutusu 1405"/>
          <p:cNvSpPr txBox="1"/>
          <p:nvPr/>
        </p:nvSpPr>
        <p:spPr>
          <a:xfrm>
            <a:off x="2484438" y="30446663"/>
            <a:ext cx="196850" cy="12382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59" name="Metin kutusu 1406"/>
          <p:cNvSpPr txBox="1"/>
          <p:nvPr/>
        </p:nvSpPr>
        <p:spPr>
          <a:xfrm>
            <a:off x="3887788" y="30113288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0" name="Metin kutusu 1407"/>
          <p:cNvSpPr txBox="1"/>
          <p:nvPr/>
        </p:nvSpPr>
        <p:spPr>
          <a:xfrm>
            <a:off x="3887788" y="30275213"/>
            <a:ext cx="196850" cy="117475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1" name="Metin kutusu 1408"/>
          <p:cNvSpPr txBox="1"/>
          <p:nvPr/>
        </p:nvSpPr>
        <p:spPr>
          <a:xfrm>
            <a:off x="3887788" y="30480000"/>
            <a:ext cx="196850" cy="115888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2" name="Metin kutusu 1409"/>
          <p:cNvSpPr txBox="1"/>
          <p:nvPr/>
        </p:nvSpPr>
        <p:spPr>
          <a:xfrm>
            <a:off x="4859338" y="30122813"/>
            <a:ext cx="196850" cy="117475"/>
          </a:xfrm>
          <a:prstGeom prst="rect">
            <a:avLst/>
          </a:prstGeom>
          <a:solidFill>
            <a:srgbClr val="FF0000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3" name="Metin kutusu 1410"/>
          <p:cNvSpPr txBox="1"/>
          <p:nvPr/>
        </p:nvSpPr>
        <p:spPr>
          <a:xfrm>
            <a:off x="4854575" y="30292675"/>
            <a:ext cx="196850" cy="115888"/>
          </a:xfrm>
          <a:prstGeom prst="rect">
            <a:avLst/>
          </a:prstGeom>
          <a:solidFill>
            <a:schemeClr val="lt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sp>
        <p:nvSpPr>
          <p:cNvPr id="64" name="Metin kutusu 1411"/>
          <p:cNvSpPr txBox="1"/>
          <p:nvPr/>
        </p:nvSpPr>
        <p:spPr>
          <a:xfrm>
            <a:off x="4854575" y="30446663"/>
            <a:ext cx="196850" cy="123825"/>
          </a:xfrm>
          <a:prstGeom prst="rect">
            <a:avLst/>
          </a:prstGeom>
          <a:solidFill>
            <a:schemeClr val="bg1"/>
          </a:solidFill>
          <a:ln w="12700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/>
          </a:p>
        </p:txBody>
      </p:sp>
      <p:pic>
        <p:nvPicPr>
          <p:cNvPr id="65" name="Picture 2" descr="https://admin.antalya.edu.tr/files/139/abu-logo-tr-yata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78" y="245892"/>
            <a:ext cx="1569900" cy="333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6" name="Tablo 65">
            <a:extLst>
              <a:ext uri="{FF2B5EF4-FFF2-40B4-BE49-F238E27FC236}">
                <a16:creationId xmlns:a16="http://schemas.microsoft.com/office/drawing/2014/main" id="{4E4BC37B-8B6C-4421-8472-B24C6619D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446011"/>
              </p:ext>
            </p:extLst>
          </p:nvPr>
        </p:nvGraphicFramePr>
        <p:xfrm>
          <a:off x="1696178" y="1385082"/>
          <a:ext cx="5472441" cy="5231359"/>
        </p:xfrm>
        <a:graphic>
          <a:graphicData uri="http://schemas.openxmlformats.org/drawingml/2006/table">
            <a:tbl>
              <a:tblPr/>
              <a:tblGrid>
                <a:gridCol w="1041192">
                  <a:extLst>
                    <a:ext uri="{9D8B030D-6E8A-4147-A177-3AD203B41FA5}">
                      <a16:colId xmlns:a16="http://schemas.microsoft.com/office/drawing/2014/main" val="3918363564"/>
                    </a:ext>
                  </a:extLst>
                </a:gridCol>
                <a:gridCol w="1101315">
                  <a:extLst>
                    <a:ext uri="{9D8B030D-6E8A-4147-A177-3AD203B41FA5}">
                      <a16:colId xmlns:a16="http://schemas.microsoft.com/office/drawing/2014/main" val="1683979601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2592459544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3383282758"/>
                    </a:ext>
                  </a:extLst>
                </a:gridCol>
                <a:gridCol w="1109978">
                  <a:extLst>
                    <a:ext uri="{9D8B030D-6E8A-4147-A177-3AD203B41FA5}">
                      <a16:colId xmlns:a16="http://schemas.microsoft.com/office/drawing/2014/main" val="494559924"/>
                    </a:ext>
                  </a:extLst>
                </a:gridCol>
              </a:tblGrid>
              <a:tr h="563311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KAYNAK ADI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BİRİMİ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MEVCUT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İHTİYAÇ NEDENİ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35510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UBS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396890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462751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415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3855125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291738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2409110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06123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38203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513874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29262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830074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431289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661676"/>
                  </a:ext>
                </a:extLst>
              </a:tr>
              <a:tr h="33343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413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03" marR="2503" marT="250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796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1657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Özel 2">
      <a:dk1>
        <a:srgbClr val="8AD0D5"/>
      </a:dk1>
      <a:lt1>
        <a:sysClr val="window" lastClr="FFFFFF"/>
      </a:lt1>
      <a:dk2>
        <a:srgbClr val="1E5155"/>
      </a:dk2>
      <a:lt2>
        <a:srgbClr val="BFBFBF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644</TotalTime>
  <Words>560</Words>
  <Application>Microsoft Office PowerPoint</Application>
  <PresentationFormat>Ekran Gösterisi (4:3)</PresentationFormat>
  <Paragraphs>239</Paragraphs>
  <Slides>22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 3</vt:lpstr>
      <vt:lpstr>İyon</vt:lpstr>
      <vt:lpstr>Çalışma Sayfası</vt:lpstr>
      <vt:lpstr>PowerPoint Sunusu</vt:lpstr>
      <vt:lpstr>PowerPoint Sunusu</vt:lpstr>
      <vt:lpstr>PowerPoint Sunusu</vt:lpstr>
      <vt:lpstr>SWOT (GZFT) ANALİZİ </vt:lpstr>
      <vt:lpstr>PowerPoint Sunusu</vt:lpstr>
      <vt:lpstr>PAYDAŞ BEKLENTİLERİ </vt:lpstr>
      <vt:lpstr>       PAYDAŞ BEKLENTİLERİ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PAYDAŞ GERİBİLDİRİMLERİ (HAYATA GEÇİRİLEN ÖNERİLER ve AKSİYON ALINAN ŞİKAYETLER) </vt:lpstr>
      <vt:lpstr>PowerPoint Sunusu</vt:lpstr>
      <vt:lpstr>PowerPoint Sunusu</vt:lpstr>
      <vt:lpstr>PowerPoint Sunusu</vt:lpstr>
      <vt:lpstr>PowerPoint Sunusu</vt:lpstr>
      <vt:lpstr>PowerPoint Sunusu</vt:lpstr>
      <vt:lpstr>   FARKLI VE İYİ UYGULAMA ÖRNEKLERİ    KURUMSALLAŞMA ALANINDA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2019 YILI  YGG SUNUMU  MEZUNLAR OFİSİ ve KARİYER GELİŞTİRME KOORDİNATÖRLÜĞÜ SÜRECİ  30/12/2019</dc:title>
  <dc:creator>Ali Engin DORUM</dc:creator>
  <cp:lastModifiedBy>Zeynep Aydın</cp:lastModifiedBy>
  <cp:revision>79</cp:revision>
  <dcterms:created xsi:type="dcterms:W3CDTF">2020-01-20T10:44:30Z</dcterms:created>
  <dcterms:modified xsi:type="dcterms:W3CDTF">2024-05-03T12:00:56Z</dcterms:modified>
</cp:coreProperties>
</file>