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23"/>
  </p:notesMasterIdLst>
  <p:sldIdLst>
    <p:sldId id="256" r:id="rId2"/>
    <p:sldId id="288" r:id="rId3"/>
    <p:sldId id="347" r:id="rId4"/>
    <p:sldId id="346" r:id="rId5"/>
    <p:sldId id="320" r:id="rId6"/>
    <p:sldId id="285" r:id="rId7"/>
    <p:sldId id="353" r:id="rId8"/>
    <p:sldId id="363" r:id="rId9"/>
    <p:sldId id="364" r:id="rId10"/>
    <p:sldId id="365" r:id="rId11"/>
    <p:sldId id="366" r:id="rId12"/>
    <p:sldId id="368" r:id="rId13"/>
    <p:sldId id="367" r:id="rId14"/>
    <p:sldId id="369" r:id="rId15"/>
    <p:sldId id="358" r:id="rId16"/>
    <p:sldId id="352" r:id="rId17"/>
    <p:sldId id="357" r:id="rId18"/>
    <p:sldId id="359" r:id="rId19"/>
    <p:sldId id="361" r:id="rId20"/>
    <p:sldId id="362" r:id="rId21"/>
    <p:sldId id="278" r:id="rId22"/>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Varsayılan Bölüm" id="{BEA70EB5-37B4-4FD2-923D-5284A583AEE6}">
          <p14:sldIdLst>
            <p14:sldId id="256"/>
          </p14:sldIdLst>
        </p14:section>
        <p14:section name="Başlıksız Bölüm" id="{29ED5E7A-0C58-4AF1-A401-2AB9E7D510F4}">
          <p14:sldIdLst>
            <p14:sldId id="288"/>
            <p14:sldId id="347"/>
            <p14:sldId id="346"/>
            <p14:sldId id="320"/>
            <p14:sldId id="285"/>
            <p14:sldId id="353"/>
            <p14:sldId id="363"/>
            <p14:sldId id="364"/>
            <p14:sldId id="365"/>
            <p14:sldId id="366"/>
            <p14:sldId id="368"/>
            <p14:sldId id="367"/>
            <p14:sldId id="369"/>
            <p14:sldId id="358"/>
            <p14:sldId id="352"/>
            <p14:sldId id="357"/>
            <p14:sldId id="359"/>
            <p14:sldId id="361"/>
            <p14:sldId id="362"/>
            <p14:sldId id="278"/>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li Engin DORUM" initials="AED" lastIdx="1" clrIdx="0">
    <p:extLst>
      <p:ext uri="{19B8F6BF-5375-455C-9EA6-DF929625EA0E}">
        <p15:presenceInfo xmlns:p15="http://schemas.microsoft.com/office/powerpoint/2012/main" userId="d7838842375f6d7a"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C0D0D"/>
    <a:srgbClr val="0F2303"/>
    <a:srgbClr val="001626"/>
    <a:srgbClr val="7AEE32"/>
    <a:srgbClr val="E626AF"/>
    <a:srgbClr val="1F0620"/>
    <a:srgbClr val="020424"/>
    <a:srgbClr val="D9D9D9"/>
    <a:srgbClr val="122204"/>
    <a:srgbClr val="12245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AC4A0E0-5728-3060-DBC6-73089B61B9EC}" v="19" dt="2021-12-30T11:12:01.669"/>
    <p1510:client id="{5DACE587-96EF-BCC8-9D45-661E4D919997}" v="25" dt="2021-12-30T11:23:17.420"/>
    <p1510:client id="{FBBD671A-7482-21DB-78BB-48D5101602C6}" v="422" dt="2021-12-30T11:09:03.643"/>
  </p1510:revLst>
</p1510:revInfo>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Orta Stil 2 - Vurgu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Orta Stil 2 - Vurgu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Orta Stil 2 - Vurgu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46F890A9-2807-4EBB-B81D-B2AA78EC7F39}" styleName="Koyu Stil 2 - Vurgu 5/Vurgu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3B4B98B0-60AC-42C2-AFA5-B58CD77FA1E5}" styleName="Açık Stil 1 - Vurgu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D7AC3CCA-C797-4891-BE02-D94E43425B78}" styleName="Orta Stil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5FD0F851-EC5A-4D38-B0AD-8093EC10F338}" styleName="Açık Stil 1 - Vurgu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9D7B26C5-4107-4FEC-AEDC-1716B250A1EF}" styleName="Açık Stil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08FB837D-C827-4EFA-A057-4D05807E0F7C}" styleName="Tema Uygulanmış Stil 1 - Vurgu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5" d="100"/>
          <a:sy n="65" d="100"/>
        </p:scale>
        <p:origin x="1320" y="-44"/>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89FC953-42AA-4EE9-BF6A-0E981C5F3E5C}" type="datetimeFigureOut">
              <a:rPr lang="tr-TR" smtClean="0"/>
              <a:t>27.05.2024</a:t>
            </a:fld>
            <a:endParaRPr lang="tr-TR"/>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68F1CBD-092F-46C9-A4DE-6EE6E628FC19}" type="slidenum">
              <a:rPr lang="tr-TR" smtClean="0"/>
              <a:t>‹#›</a:t>
            </a:fld>
            <a:endParaRPr lang="tr-TR"/>
          </a:p>
        </p:txBody>
      </p:sp>
    </p:spTree>
    <p:extLst>
      <p:ext uri="{BB962C8B-B14F-4D97-AF65-F5344CB8AC3E}">
        <p14:creationId xmlns:p14="http://schemas.microsoft.com/office/powerpoint/2010/main" val="18776123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468F1CBD-092F-46C9-A4DE-6EE6E628FC19}" type="slidenum">
              <a:rPr lang="tr-TR" smtClean="0"/>
              <a:t>14</a:t>
            </a:fld>
            <a:endParaRPr lang="tr-TR"/>
          </a:p>
        </p:txBody>
      </p:sp>
    </p:spTree>
    <p:extLst>
      <p:ext uri="{BB962C8B-B14F-4D97-AF65-F5344CB8AC3E}">
        <p14:creationId xmlns:p14="http://schemas.microsoft.com/office/powerpoint/2010/main" val="25079001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866442" y="1447801"/>
            <a:ext cx="6620968" cy="3329581"/>
          </a:xfrm>
        </p:spPr>
        <p:txBody>
          <a:bodyPr anchor="b"/>
          <a:lstStyle>
            <a:lvl1pPr>
              <a:defRPr sz="7200"/>
            </a:lvl1pPr>
          </a:lstStyle>
          <a:p>
            <a:r>
              <a:rPr lang="tr-TR"/>
              <a:t>Asıl başlık stili için tıklatın</a:t>
            </a:r>
            <a:endParaRPr lang="en-US"/>
          </a:p>
        </p:txBody>
      </p:sp>
      <p:sp>
        <p:nvSpPr>
          <p:cNvPr id="3" name="Subtitle 2"/>
          <p:cNvSpPr>
            <a:spLocks noGrp="1"/>
          </p:cNvSpPr>
          <p:nvPr>
            <p:ph type="subTitle" idx="1"/>
          </p:nvPr>
        </p:nvSpPr>
        <p:spPr>
          <a:xfrm>
            <a:off x="866442" y="4777380"/>
            <a:ext cx="662096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a:p>
        </p:txBody>
      </p:sp>
      <p:sp>
        <p:nvSpPr>
          <p:cNvPr id="4" name="Date Placeholder 3"/>
          <p:cNvSpPr>
            <a:spLocks noGrp="1"/>
          </p:cNvSpPr>
          <p:nvPr>
            <p:ph type="dt" sz="half" idx="10"/>
          </p:nvPr>
        </p:nvSpPr>
        <p:spPr/>
        <p:txBody>
          <a:bodyPr/>
          <a:lstStyle/>
          <a:p>
            <a:fld id="{A7A42CFF-777B-4533-A440-4C456B6A9FEA}" type="datetime1">
              <a:rPr lang="tr-TR" smtClean="0"/>
              <a:t>27.05.2024</a:t>
            </a:fld>
            <a:endParaRPr lang="tr-TR"/>
          </a:p>
        </p:txBody>
      </p:sp>
      <p:sp>
        <p:nvSpPr>
          <p:cNvPr id="5"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42098446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866443" y="4800587"/>
            <a:ext cx="6620967" cy="566738"/>
          </a:xfrm>
        </p:spPr>
        <p:txBody>
          <a:bodyPr anchor="b">
            <a:normAutofit/>
          </a:bodyPr>
          <a:lstStyle>
            <a:lvl1pPr algn="l">
              <a:defRPr sz="2400" b="0"/>
            </a:lvl1pPr>
          </a:lstStyle>
          <a:p>
            <a:r>
              <a:rPr lang="tr-TR"/>
              <a:t>Asıl başlık stili için tıklatın</a:t>
            </a:r>
            <a:endParaRPr lang="en-US"/>
          </a:p>
        </p:txBody>
      </p:sp>
      <p:sp>
        <p:nvSpPr>
          <p:cNvPr id="3" name="Picture Placeholder 2"/>
          <p:cNvSpPr>
            <a:spLocks noGrp="1" noChangeAspect="1"/>
          </p:cNvSpPr>
          <p:nvPr>
            <p:ph type="pic" idx="1"/>
          </p:nvPr>
        </p:nvSpPr>
        <p:spPr>
          <a:xfrm>
            <a:off x="866442" y="685800"/>
            <a:ext cx="662096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a:p>
        </p:txBody>
      </p:sp>
      <p:sp>
        <p:nvSpPr>
          <p:cNvPr id="4" name="Text Placeholder 3"/>
          <p:cNvSpPr>
            <a:spLocks noGrp="1"/>
          </p:cNvSpPr>
          <p:nvPr>
            <p:ph type="body" sz="half" idx="2"/>
          </p:nvPr>
        </p:nvSpPr>
        <p:spPr>
          <a:xfrm>
            <a:off x="866443" y="5367325"/>
            <a:ext cx="662096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C07C83F0-FC27-43D2-9813-F060C2D9E7A0}" type="datetime1">
              <a:rPr lang="tr-TR" smtClean="0"/>
              <a:t>27.05.2024</a:t>
            </a:fld>
            <a:endParaRPr lang="tr-TR"/>
          </a:p>
        </p:txBody>
      </p:sp>
      <p:sp>
        <p:nvSpPr>
          <p:cNvPr id="6" name="Footer Placeholder 5"/>
          <p:cNvSpPr>
            <a:spLocks noGrp="1"/>
          </p:cNvSpPr>
          <p:nvPr>
            <p:ph type="ftr" sz="quarter" idx="11"/>
          </p:nvPr>
        </p:nvSpPr>
        <p:spPr/>
        <p:txBody>
          <a:bodyPr/>
          <a:lstStyle/>
          <a:p>
            <a:r>
              <a:rPr lang="tr-TR"/>
              <a:t>Kalite bir yaşam tarzıdır.</a:t>
            </a:r>
          </a:p>
        </p:txBody>
      </p:sp>
      <p:sp>
        <p:nvSpPr>
          <p:cNvPr id="7" name="Slide Number Placeholder 6"/>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2443462770"/>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866442" y="1447800"/>
            <a:ext cx="6620968" cy="1981200"/>
          </a:xfrm>
        </p:spPr>
        <p:txBody>
          <a:bodyPr/>
          <a:lstStyle>
            <a:lvl1pPr>
              <a:defRPr sz="4800"/>
            </a:lvl1pPr>
          </a:lstStyle>
          <a:p>
            <a:r>
              <a:rPr lang="tr-TR"/>
              <a:t>Asıl başlık stili için tıklatın</a:t>
            </a:r>
            <a:endParaRPr lang="en-US"/>
          </a:p>
        </p:txBody>
      </p:sp>
      <p:sp>
        <p:nvSpPr>
          <p:cNvPr id="8" name="Text Placeholder 3"/>
          <p:cNvSpPr>
            <a:spLocks noGrp="1"/>
          </p:cNvSpPr>
          <p:nvPr>
            <p:ph type="body" sz="half" idx="2"/>
          </p:nvPr>
        </p:nvSpPr>
        <p:spPr>
          <a:xfrm>
            <a:off x="866442" y="3657600"/>
            <a:ext cx="6620968"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4" name="Date Placeholder 3"/>
          <p:cNvSpPr>
            <a:spLocks noGrp="1"/>
          </p:cNvSpPr>
          <p:nvPr>
            <p:ph type="dt" sz="half" idx="10"/>
          </p:nvPr>
        </p:nvSpPr>
        <p:spPr/>
        <p:txBody>
          <a:bodyPr/>
          <a:lstStyle/>
          <a:p>
            <a:fld id="{C07C83F0-FC27-43D2-9813-F060C2D9E7A0}" type="datetime1">
              <a:rPr lang="tr-TR" smtClean="0"/>
              <a:t>27.05.2024</a:t>
            </a:fld>
            <a:endParaRPr lang="tr-TR"/>
          </a:p>
        </p:txBody>
      </p:sp>
      <p:sp>
        <p:nvSpPr>
          <p:cNvPr id="5"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2521092804"/>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181409" y="1447800"/>
            <a:ext cx="6001049" cy="2323374"/>
          </a:xfrm>
        </p:spPr>
        <p:txBody>
          <a:bodyPr/>
          <a:lstStyle>
            <a:lvl1pPr>
              <a:defRPr sz="4800"/>
            </a:lvl1pPr>
          </a:lstStyle>
          <a:p>
            <a:r>
              <a:rPr lang="tr-TR"/>
              <a:t>Asıl başlık stili için tıklatın</a:t>
            </a:r>
            <a:endParaRPr lang="en-US"/>
          </a:p>
        </p:txBody>
      </p:sp>
      <p:sp>
        <p:nvSpPr>
          <p:cNvPr id="11" name="Text Placeholder 3"/>
          <p:cNvSpPr>
            <a:spLocks noGrp="1"/>
          </p:cNvSpPr>
          <p:nvPr>
            <p:ph type="body" sz="half" idx="14"/>
          </p:nvPr>
        </p:nvSpPr>
        <p:spPr>
          <a:xfrm>
            <a:off x="1448177" y="3771174"/>
            <a:ext cx="546115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tr-TR"/>
              <a:t>Asıl metin stillerini düzenle</a:t>
            </a:r>
          </a:p>
        </p:txBody>
      </p:sp>
      <p:sp>
        <p:nvSpPr>
          <p:cNvPr id="10" name="Text Placeholder 3"/>
          <p:cNvSpPr>
            <a:spLocks noGrp="1"/>
          </p:cNvSpPr>
          <p:nvPr>
            <p:ph type="body" sz="half" idx="2"/>
          </p:nvPr>
        </p:nvSpPr>
        <p:spPr>
          <a:xfrm>
            <a:off x="866442" y="4350657"/>
            <a:ext cx="6620968"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4" name="Date Placeholder 3"/>
          <p:cNvSpPr>
            <a:spLocks noGrp="1"/>
          </p:cNvSpPr>
          <p:nvPr>
            <p:ph type="dt" sz="half" idx="10"/>
          </p:nvPr>
        </p:nvSpPr>
        <p:spPr/>
        <p:txBody>
          <a:bodyPr/>
          <a:lstStyle/>
          <a:p>
            <a:fld id="{C07C83F0-FC27-43D2-9813-F060C2D9E7A0}" type="datetime1">
              <a:rPr lang="tr-TR" smtClean="0"/>
              <a:t>27.05.2024</a:t>
            </a:fld>
            <a:endParaRPr lang="tr-TR"/>
          </a:p>
        </p:txBody>
      </p:sp>
      <p:sp>
        <p:nvSpPr>
          <p:cNvPr id="5"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
        <p:nvSpPr>
          <p:cNvPr id="12" name="TextBox 11"/>
          <p:cNvSpPr txBox="1"/>
          <p:nvPr/>
        </p:nvSpPr>
        <p:spPr>
          <a:xfrm>
            <a:off x="673897" y="971253"/>
            <a:ext cx="601591"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12200"/>
              <a:t>“</a:t>
            </a:r>
          </a:p>
        </p:txBody>
      </p:sp>
      <p:sp>
        <p:nvSpPr>
          <p:cNvPr id="15" name="TextBox 14"/>
          <p:cNvSpPr txBox="1"/>
          <p:nvPr/>
        </p:nvSpPr>
        <p:spPr>
          <a:xfrm>
            <a:off x="6999690" y="2613787"/>
            <a:ext cx="601591"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12200"/>
              <a:t>”</a:t>
            </a:r>
          </a:p>
        </p:txBody>
      </p:sp>
    </p:spTree>
    <p:extLst>
      <p:ext uri="{BB962C8B-B14F-4D97-AF65-F5344CB8AC3E}">
        <p14:creationId xmlns:p14="http://schemas.microsoft.com/office/powerpoint/2010/main" val="422191077"/>
      </p:ext>
    </p:extLst>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866441" y="3124201"/>
            <a:ext cx="6620969" cy="1653180"/>
          </a:xfrm>
        </p:spPr>
        <p:txBody>
          <a:bodyPr anchor="b"/>
          <a:lstStyle>
            <a:lvl1pPr algn="l">
              <a:defRPr sz="4000" b="0" cap="none"/>
            </a:lvl1pPr>
          </a:lstStyle>
          <a:p>
            <a:r>
              <a:rPr lang="tr-TR"/>
              <a:t>Asıl başlık stili için tıklatın</a:t>
            </a:r>
            <a:endParaRPr lang="en-US"/>
          </a:p>
        </p:txBody>
      </p:sp>
      <p:sp>
        <p:nvSpPr>
          <p:cNvPr id="3" name="Text Placeholder 2"/>
          <p:cNvSpPr>
            <a:spLocks noGrp="1"/>
          </p:cNvSpPr>
          <p:nvPr>
            <p:ph type="body" idx="1"/>
          </p:nvPr>
        </p:nvSpPr>
        <p:spPr>
          <a:xfrm>
            <a:off x="866442" y="4777381"/>
            <a:ext cx="6620968"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C07C83F0-FC27-43D2-9813-F060C2D9E7A0}" type="datetime1">
              <a:rPr lang="tr-TR" smtClean="0"/>
              <a:t>27.05.2024</a:t>
            </a:fld>
            <a:endParaRPr lang="tr-TR"/>
          </a:p>
        </p:txBody>
      </p:sp>
      <p:sp>
        <p:nvSpPr>
          <p:cNvPr id="5"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3255784116"/>
      </p:ext>
    </p:extLst>
  </p:cSld>
  <p:clrMapOvr>
    <a:masterClrMapping/>
  </p:clrMapOvr>
  <p:hf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tr-TR"/>
              <a:t>Asıl başlık stili için tıklatın</a:t>
            </a:r>
            <a:endParaRPr lang="en-US"/>
          </a:p>
        </p:txBody>
      </p:sp>
      <p:sp>
        <p:nvSpPr>
          <p:cNvPr id="3" name="Text Placeholder 2"/>
          <p:cNvSpPr>
            <a:spLocks noGrp="1"/>
          </p:cNvSpPr>
          <p:nvPr>
            <p:ph type="body" idx="1"/>
          </p:nvPr>
        </p:nvSpPr>
        <p:spPr>
          <a:xfrm>
            <a:off x="474834" y="1981200"/>
            <a:ext cx="22107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16" name="Text Placeholder 3"/>
          <p:cNvSpPr>
            <a:spLocks noGrp="1"/>
          </p:cNvSpPr>
          <p:nvPr>
            <p:ph type="body" sz="half" idx="15"/>
          </p:nvPr>
        </p:nvSpPr>
        <p:spPr>
          <a:xfrm>
            <a:off x="489475" y="2667000"/>
            <a:ext cx="219608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Text Placeholder 4"/>
          <p:cNvSpPr>
            <a:spLocks noGrp="1"/>
          </p:cNvSpPr>
          <p:nvPr>
            <p:ph type="body" sz="quarter" idx="3"/>
          </p:nvPr>
        </p:nvSpPr>
        <p:spPr>
          <a:xfrm>
            <a:off x="2913504" y="1981200"/>
            <a:ext cx="2202754"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19" name="Text Placeholder 3"/>
          <p:cNvSpPr>
            <a:spLocks noGrp="1"/>
          </p:cNvSpPr>
          <p:nvPr>
            <p:ph type="body" sz="half" idx="16"/>
          </p:nvPr>
        </p:nvSpPr>
        <p:spPr>
          <a:xfrm>
            <a:off x="2905586" y="2667000"/>
            <a:ext cx="2210671"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14" name="Text Placeholder 4"/>
          <p:cNvSpPr>
            <a:spLocks noGrp="1"/>
          </p:cNvSpPr>
          <p:nvPr>
            <p:ph type="body" sz="quarter" idx="13"/>
          </p:nvPr>
        </p:nvSpPr>
        <p:spPr>
          <a:xfrm>
            <a:off x="5344917" y="1981200"/>
            <a:ext cx="219965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20" name="Text Placeholder 3"/>
          <p:cNvSpPr>
            <a:spLocks noGrp="1"/>
          </p:cNvSpPr>
          <p:nvPr>
            <p:ph type="body" sz="half" idx="17"/>
          </p:nvPr>
        </p:nvSpPr>
        <p:spPr>
          <a:xfrm>
            <a:off x="5344917" y="2667000"/>
            <a:ext cx="2199658"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cxnSp>
        <p:nvCxnSpPr>
          <p:cNvPr id="17" name="Straight Connector 16"/>
          <p:cNvCxnSpPr/>
          <p:nvPr/>
        </p:nvCxnSpPr>
        <p:spPr>
          <a:xfrm>
            <a:off x="2795334"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5223030"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C07C83F0-FC27-43D2-9813-F060C2D9E7A0}" type="datetime1">
              <a:rPr lang="tr-TR" smtClean="0"/>
              <a:t>27.05.2024</a:t>
            </a:fld>
            <a:endParaRPr lang="tr-TR"/>
          </a:p>
        </p:txBody>
      </p:sp>
      <p:sp>
        <p:nvSpPr>
          <p:cNvPr id="4"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1053034078"/>
      </p:ext>
    </p:extLst>
  </p:cSld>
  <p:clrMapOvr>
    <a:masterClrMapping/>
  </p:clrMapOvr>
  <p:hf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tr-TR"/>
              <a:t>Asıl başlık stili için tıklatın</a:t>
            </a:r>
            <a:endParaRPr lang="en-US"/>
          </a:p>
        </p:txBody>
      </p:sp>
      <p:sp>
        <p:nvSpPr>
          <p:cNvPr id="3" name="Text Placeholder 2"/>
          <p:cNvSpPr>
            <a:spLocks noGrp="1"/>
          </p:cNvSpPr>
          <p:nvPr>
            <p:ph type="body" idx="1"/>
          </p:nvPr>
        </p:nvSpPr>
        <p:spPr>
          <a:xfrm>
            <a:off x="489475" y="4250949"/>
            <a:ext cx="2205612"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29" name="Picture Placeholder 2"/>
          <p:cNvSpPr>
            <a:spLocks noGrp="1" noChangeAspect="1"/>
          </p:cNvSpPr>
          <p:nvPr>
            <p:ph type="pic" idx="15"/>
          </p:nvPr>
        </p:nvSpPr>
        <p:spPr>
          <a:xfrm>
            <a:off x="489475" y="2209800"/>
            <a:ext cx="2205612"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a:p>
        </p:txBody>
      </p:sp>
      <p:sp>
        <p:nvSpPr>
          <p:cNvPr id="22" name="Text Placeholder 3"/>
          <p:cNvSpPr>
            <a:spLocks noGrp="1"/>
          </p:cNvSpPr>
          <p:nvPr>
            <p:ph type="body" sz="half" idx="18"/>
          </p:nvPr>
        </p:nvSpPr>
        <p:spPr>
          <a:xfrm>
            <a:off x="489475" y="4827212"/>
            <a:ext cx="2205612"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Text Placeholder 4"/>
          <p:cNvSpPr>
            <a:spLocks noGrp="1"/>
          </p:cNvSpPr>
          <p:nvPr>
            <p:ph type="body" sz="quarter" idx="3"/>
          </p:nvPr>
        </p:nvSpPr>
        <p:spPr>
          <a:xfrm>
            <a:off x="2917792" y="4250949"/>
            <a:ext cx="21984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30" name="Picture Placeholder 2"/>
          <p:cNvSpPr>
            <a:spLocks noGrp="1" noChangeAspect="1"/>
          </p:cNvSpPr>
          <p:nvPr>
            <p:ph type="pic" idx="21"/>
          </p:nvPr>
        </p:nvSpPr>
        <p:spPr>
          <a:xfrm>
            <a:off x="2917791" y="2209800"/>
            <a:ext cx="2198466"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a:p>
        </p:txBody>
      </p:sp>
      <p:sp>
        <p:nvSpPr>
          <p:cNvPr id="23" name="Text Placeholder 3"/>
          <p:cNvSpPr>
            <a:spLocks noGrp="1"/>
          </p:cNvSpPr>
          <p:nvPr>
            <p:ph type="body" sz="half" idx="19"/>
          </p:nvPr>
        </p:nvSpPr>
        <p:spPr>
          <a:xfrm>
            <a:off x="2916776" y="4827211"/>
            <a:ext cx="2201378"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14" name="Text Placeholder 4"/>
          <p:cNvSpPr>
            <a:spLocks noGrp="1"/>
          </p:cNvSpPr>
          <p:nvPr>
            <p:ph type="body" sz="quarter" idx="13"/>
          </p:nvPr>
        </p:nvSpPr>
        <p:spPr>
          <a:xfrm>
            <a:off x="5344917" y="4250949"/>
            <a:ext cx="219965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31" name="Picture Placeholder 2"/>
          <p:cNvSpPr>
            <a:spLocks noGrp="1" noChangeAspect="1"/>
          </p:cNvSpPr>
          <p:nvPr>
            <p:ph type="pic" idx="22"/>
          </p:nvPr>
        </p:nvSpPr>
        <p:spPr>
          <a:xfrm>
            <a:off x="5344916" y="2209800"/>
            <a:ext cx="2199658"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a:p>
        </p:txBody>
      </p:sp>
      <p:sp>
        <p:nvSpPr>
          <p:cNvPr id="24" name="Text Placeholder 3"/>
          <p:cNvSpPr>
            <a:spLocks noGrp="1"/>
          </p:cNvSpPr>
          <p:nvPr>
            <p:ph type="body" sz="half" idx="20"/>
          </p:nvPr>
        </p:nvSpPr>
        <p:spPr>
          <a:xfrm>
            <a:off x="5344824" y="4827209"/>
            <a:ext cx="2202571"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cxnSp>
        <p:nvCxnSpPr>
          <p:cNvPr id="19" name="Straight Connector 18"/>
          <p:cNvCxnSpPr/>
          <p:nvPr/>
        </p:nvCxnSpPr>
        <p:spPr>
          <a:xfrm>
            <a:off x="2795334"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5223030"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C07C83F0-FC27-43D2-9813-F060C2D9E7A0}" type="datetime1">
              <a:rPr lang="tr-TR" smtClean="0"/>
              <a:t>27.05.2024</a:t>
            </a:fld>
            <a:endParaRPr lang="tr-TR"/>
          </a:p>
        </p:txBody>
      </p:sp>
      <p:sp>
        <p:nvSpPr>
          <p:cNvPr id="4"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3559420382"/>
      </p:ext>
    </p:extLst>
  </p:cSld>
  <p:clrMapOvr>
    <a:masterClrMapping/>
  </p:clrMapOvr>
  <p:hf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Vertical Text Placeholder 2"/>
          <p:cNvSpPr>
            <a:spLocks noGrp="1"/>
          </p:cNvSpPr>
          <p:nvPr>
            <p:ph type="body" orient="vert" idx="1"/>
          </p:nvPr>
        </p:nvSpPr>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C07C83F0-FC27-43D2-9813-F060C2D9E7A0}" type="datetime1">
              <a:rPr lang="tr-TR" smtClean="0"/>
              <a:t>27.05.2024</a:t>
            </a:fld>
            <a:endParaRPr lang="tr-TR"/>
          </a:p>
        </p:txBody>
      </p:sp>
      <p:sp>
        <p:nvSpPr>
          <p:cNvPr id="5"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1369533345"/>
      </p:ext>
    </p:extLst>
  </p:cSld>
  <p:clrMapOvr>
    <a:masterClrMapping/>
  </p:clrMapOvr>
  <p:hf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229782" y="430214"/>
            <a:ext cx="1314793" cy="5826125"/>
          </a:xfrm>
        </p:spPr>
        <p:txBody>
          <a:bodyPr vert="eaVert" anchor="b" anchorCtr="0"/>
          <a:lstStyle/>
          <a:p>
            <a:r>
              <a:rPr lang="tr-TR"/>
              <a:t>Asıl başlık stili için tıklatın</a:t>
            </a:r>
            <a:endParaRPr lang="en-US"/>
          </a:p>
        </p:txBody>
      </p:sp>
      <p:sp>
        <p:nvSpPr>
          <p:cNvPr id="3" name="Vertical Text Placeholder 2"/>
          <p:cNvSpPr>
            <a:spLocks noGrp="1"/>
          </p:cNvSpPr>
          <p:nvPr>
            <p:ph type="body" orient="vert" idx="1"/>
          </p:nvPr>
        </p:nvSpPr>
        <p:spPr>
          <a:xfrm>
            <a:off x="489475" y="773205"/>
            <a:ext cx="5568812" cy="5483134"/>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E2D2059A-8985-41A3-9F35-8DC13894A4E0}" type="datetime1">
              <a:rPr lang="tr-TR" smtClean="0"/>
              <a:t>27.05.2024</a:t>
            </a:fld>
            <a:endParaRPr lang="tr-TR"/>
          </a:p>
        </p:txBody>
      </p:sp>
      <p:sp>
        <p:nvSpPr>
          <p:cNvPr id="5"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28254823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3"/>
          <p:cNvSpPr>
            <a:spLocks noGrp="1"/>
          </p:cNvSpPr>
          <p:nvPr>
            <p:ph type="dt" sz="half" idx="10"/>
          </p:nvPr>
        </p:nvSpPr>
        <p:spPr/>
        <p:txBody>
          <a:bodyPr/>
          <a:lstStyle/>
          <a:p>
            <a:fld id="{DCF74D3F-D744-42F9-A266-110B14BD4158}" type="datetime1">
              <a:rPr lang="tr-TR" smtClean="0"/>
              <a:t>27.05.2024</a:t>
            </a:fld>
            <a:endParaRPr lang="tr-TR"/>
          </a:p>
        </p:txBody>
      </p:sp>
      <p:sp>
        <p:nvSpPr>
          <p:cNvPr id="5"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42381466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866443" y="2861734"/>
            <a:ext cx="6620967" cy="1915647"/>
          </a:xfrm>
        </p:spPr>
        <p:txBody>
          <a:bodyPr anchor="b"/>
          <a:lstStyle>
            <a:lvl1pPr algn="l">
              <a:defRPr sz="4000" b="0" cap="none"/>
            </a:lvl1pPr>
          </a:lstStyle>
          <a:p>
            <a:r>
              <a:rPr lang="tr-TR"/>
              <a:t>Asıl başlık stili için tıklatın</a:t>
            </a:r>
            <a:endParaRPr lang="en-US"/>
          </a:p>
        </p:txBody>
      </p:sp>
      <p:sp>
        <p:nvSpPr>
          <p:cNvPr id="3" name="Text Placeholder 2"/>
          <p:cNvSpPr>
            <a:spLocks noGrp="1"/>
          </p:cNvSpPr>
          <p:nvPr>
            <p:ph type="body" idx="1"/>
          </p:nvPr>
        </p:nvSpPr>
        <p:spPr>
          <a:xfrm>
            <a:off x="866442" y="4777381"/>
            <a:ext cx="662096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DEC1C8BA-DCDD-4E80-B44D-BB4BDA6BC718}" type="datetime1">
              <a:rPr lang="tr-TR" smtClean="0"/>
              <a:t>27.05.2024</a:t>
            </a:fld>
            <a:endParaRPr lang="tr-TR"/>
          </a:p>
        </p:txBody>
      </p:sp>
      <p:sp>
        <p:nvSpPr>
          <p:cNvPr id="5"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23885050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827700" y="2060576"/>
            <a:ext cx="3298113"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Content Placeholder 3"/>
          <p:cNvSpPr>
            <a:spLocks noGrp="1"/>
          </p:cNvSpPr>
          <p:nvPr>
            <p:ph sz="half" idx="2"/>
          </p:nvPr>
        </p:nvSpPr>
        <p:spPr>
          <a:xfrm>
            <a:off x="4241975" y="2056093"/>
            <a:ext cx="3298115"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D6427ED0-D0FE-4A09-AE62-4103EA8D2926}" type="datetime1">
              <a:rPr lang="tr-TR" smtClean="0"/>
              <a:t>27.05.2024</a:t>
            </a:fld>
            <a:endParaRPr lang="tr-TR"/>
          </a:p>
        </p:txBody>
      </p:sp>
      <p:sp>
        <p:nvSpPr>
          <p:cNvPr id="6" name="Footer Placeholder 5"/>
          <p:cNvSpPr>
            <a:spLocks noGrp="1"/>
          </p:cNvSpPr>
          <p:nvPr>
            <p:ph type="ftr" sz="quarter" idx="11"/>
          </p:nvPr>
        </p:nvSpPr>
        <p:spPr/>
        <p:txBody>
          <a:bodyPr/>
          <a:lstStyle/>
          <a:p>
            <a:r>
              <a:rPr lang="tr-TR"/>
              <a:t>Kalite bir yaşam tarzıdır.</a:t>
            </a:r>
          </a:p>
        </p:txBody>
      </p:sp>
      <p:sp>
        <p:nvSpPr>
          <p:cNvPr id="7" name="Slide Number Placeholder 6"/>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25983382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a:p>
        </p:txBody>
      </p:sp>
      <p:sp>
        <p:nvSpPr>
          <p:cNvPr id="3" name="Text Placeholder 2"/>
          <p:cNvSpPr>
            <a:spLocks noGrp="1"/>
          </p:cNvSpPr>
          <p:nvPr>
            <p:ph type="body" idx="1"/>
          </p:nvPr>
        </p:nvSpPr>
        <p:spPr>
          <a:xfrm>
            <a:off x="827700" y="1905000"/>
            <a:ext cx="3298112"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827700"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Text Placeholder 4"/>
          <p:cNvSpPr>
            <a:spLocks noGrp="1"/>
          </p:cNvSpPr>
          <p:nvPr>
            <p:ph type="body" sz="quarter" idx="3"/>
          </p:nvPr>
        </p:nvSpPr>
        <p:spPr>
          <a:xfrm>
            <a:off x="4241976" y="1905000"/>
            <a:ext cx="3298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241976"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0E782A1D-A539-4378-A6BA-1AA9F3084D39}" type="datetime1">
              <a:rPr lang="tr-TR" smtClean="0"/>
              <a:t>27.05.2024</a:t>
            </a:fld>
            <a:endParaRPr lang="tr-TR"/>
          </a:p>
        </p:txBody>
      </p:sp>
      <p:sp>
        <p:nvSpPr>
          <p:cNvPr id="8" name="Footer Placeholder 7"/>
          <p:cNvSpPr>
            <a:spLocks noGrp="1"/>
          </p:cNvSpPr>
          <p:nvPr>
            <p:ph type="ftr" sz="quarter" idx="11"/>
          </p:nvPr>
        </p:nvSpPr>
        <p:spPr/>
        <p:txBody>
          <a:bodyPr/>
          <a:lstStyle/>
          <a:p>
            <a:r>
              <a:rPr lang="tr-TR"/>
              <a:t>Kalite bir yaşam tarzıdır.</a:t>
            </a:r>
          </a:p>
        </p:txBody>
      </p:sp>
      <p:sp>
        <p:nvSpPr>
          <p:cNvPr id="9" name="Slide Number Placeholder 8"/>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2984398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7" name="Date Placeholder 2"/>
          <p:cNvSpPr>
            <a:spLocks noGrp="1"/>
          </p:cNvSpPr>
          <p:nvPr>
            <p:ph type="dt" sz="half" idx="10"/>
          </p:nvPr>
        </p:nvSpPr>
        <p:spPr/>
        <p:txBody>
          <a:bodyPr/>
          <a:lstStyle/>
          <a:p>
            <a:fld id="{62192C6F-6FA5-45C8-ACE4-E5B3D13F24FA}" type="datetime1">
              <a:rPr lang="tr-TR" smtClean="0"/>
              <a:t>27.05.2024</a:t>
            </a:fld>
            <a:endParaRPr lang="tr-TR"/>
          </a:p>
        </p:txBody>
      </p:sp>
      <p:sp>
        <p:nvSpPr>
          <p:cNvPr id="5" name="Footer Placeholder 3"/>
          <p:cNvSpPr>
            <a:spLocks noGrp="1"/>
          </p:cNvSpPr>
          <p:nvPr>
            <p:ph type="ftr" sz="quarter" idx="11"/>
          </p:nvPr>
        </p:nvSpPr>
        <p:spPr/>
        <p:txBody>
          <a:bodyPr/>
          <a:lstStyle/>
          <a:p>
            <a:r>
              <a:rPr lang="tr-TR"/>
              <a:t>Kalite bir yaşam tarzıdır.</a:t>
            </a:r>
          </a:p>
        </p:txBody>
      </p:sp>
      <p:sp>
        <p:nvSpPr>
          <p:cNvPr id="6" name="Slide Number Placeholder 4"/>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12768266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3E20823A-34F6-4D9A-B72C-4420CCCD8E18}" type="datetime1">
              <a:rPr lang="tr-TR" smtClean="0"/>
              <a:t>27.05.2024</a:t>
            </a:fld>
            <a:endParaRPr lang="tr-TR"/>
          </a:p>
        </p:txBody>
      </p:sp>
      <p:sp>
        <p:nvSpPr>
          <p:cNvPr id="5" name="Footer Placeholder 2"/>
          <p:cNvSpPr>
            <a:spLocks noGrp="1"/>
          </p:cNvSpPr>
          <p:nvPr>
            <p:ph type="ftr" sz="quarter" idx="11"/>
          </p:nvPr>
        </p:nvSpPr>
        <p:spPr/>
        <p:txBody>
          <a:bodyPr/>
          <a:lstStyle/>
          <a:p>
            <a:r>
              <a:rPr lang="tr-TR"/>
              <a:t>Kalite bir yaşam tarzıdır.</a:t>
            </a:r>
          </a:p>
        </p:txBody>
      </p:sp>
      <p:sp>
        <p:nvSpPr>
          <p:cNvPr id="6" name="Slide Number Placeholder 3"/>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41872421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866441" y="1447800"/>
            <a:ext cx="2551462" cy="1447800"/>
          </a:xfrm>
        </p:spPr>
        <p:txBody>
          <a:bodyPr anchor="b"/>
          <a:lstStyle>
            <a:lvl1pPr algn="l">
              <a:defRPr sz="2400" b="0"/>
            </a:lvl1pPr>
          </a:lstStyle>
          <a:p>
            <a:r>
              <a:rPr lang="tr-TR"/>
              <a:t>Asıl başlık stili için tıklatın</a:t>
            </a:r>
            <a:endParaRPr lang="en-US"/>
          </a:p>
        </p:txBody>
      </p:sp>
      <p:sp>
        <p:nvSpPr>
          <p:cNvPr id="3" name="Content Placeholder 2"/>
          <p:cNvSpPr>
            <a:spLocks noGrp="1"/>
          </p:cNvSpPr>
          <p:nvPr>
            <p:ph idx="1"/>
          </p:nvPr>
        </p:nvSpPr>
        <p:spPr>
          <a:xfrm>
            <a:off x="3589397" y="1447800"/>
            <a:ext cx="3898013"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Text Placeholder 3"/>
          <p:cNvSpPr>
            <a:spLocks noGrp="1"/>
          </p:cNvSpPr>
          <p:nvPr>
            <p:ph type="body" sz="half" idx="2"/>
          </p:nvPr>
        </p:nvSpPr>
        <p:spPr>
          <a:xfrm>
            <a:off x="866441" y="3129281"/>
            <a:ext cx="2551462"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7" name="Date Placeholder 4"/>
          <p:cNvSpPr>
            <a:spLocks noGrp="1"/>
          </p:cNvSpPr>
          <p:nvPr>
            <p:ph type="dt" sz="half" idx="10"/>
          </p:nvPr>
        </p:nvSpPr>
        <p:spPr/>
        <p:txBody>
          <a:bodyPr/>
          <a:lstStyle/>
          <a:p>
            <a:fld id="{B46673C7-9167-4403-8666-44BE39765140}" type="datetime1">
              <a:rPr lang="tr-TR" smtClean="0"/>
              <a:t>27.05.2024</a:t>
            </a:fld>
            <a:endParaRPr lang="tr-TR"/>
          </a:p>
        </p:txBody>
      </p:sp>
      <p:sp>
        <p:nvSpPr>
          <p:cNvPr id="5" name="Footer Placeholder 5"/>
          <p:cNvSpPr>
            <a:spLocks noGrp="1"/>
          </p:cNvSpPr>
          <p:nvPr>
            <p:ph type="ftr" sz="quarter" idx="11"/>
          </p:nvPr>
        </p:nvSpPr>
        <p:spPr/>
        <p:txBody>
          <a:bodyPr/>
          <a:lstStyle/>
          <a:p>
            <a:r>
              <a:rPr lang="tr-TR"/>
              <a:t>Kalite bir yaşam tarzıdır.</a:t>
            </a:r>
          </a:p>
        </p:txBody>
      </p:sp>
      <p:sp>
        <p:nvSpPr>
          <p:cNvPr id="6" name="Slide Number Placeholder 6"/>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6011575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865656" y="1854192"/>
            <a:ext cx="3820674" cy="1574808"/>
          </a:xfrm>
        </p:spPr>
        <p:txBody>
          <a:bodyPr anchor="b">
            <a:normAutofit/>
          </a:bodyPr>
          <a:lstStyle>
            <a:lvl1pPr algn="l">
              <a:defRPr sz="3600" b="0"/>
            </a:lvl1pPr>
          </a:lstStyle>
          <a:p>
            <a:r>
              <a:rPr lang="tr-TR"/>
              <a:t>Asıl başlık stili için tıklatın</a:t>
            </a:r>
            <a:endParaRPr lang="en-US"/>
          </a:p>
        </p:txBody>
      </p:sp>
      <p:sp>
        <p:nvSpPr>
          <p:cNvPr id="3" name="Picture Placeholder 2"/>
          <p:cNvSpPr>
            <a:spLocks noGrp="1" noChangeAspect="1"/>
          </p:cNvSpPr>
          <p:nvPr>
            <p:ph type="pic" idx="1"/>
          </p:nvPr>
        </p:nvSpPr>
        <p:spPr>
          <a:xfrm>
            <a:off x="5213517" y="1143000"/>
            <a:ext cx="2400925"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a:p>
        </p:txBody>
      </p:sp>
      <p:sp>
        <p:nvSpPr>
          <p:cNvPr id="4" name="Text Placeholder 3"/>
          <p:cNvSpPr>
            <a:spLocks noGrp="1"/>
          </p:cNvSpPr>
          <p:nvPr>
            <p:ph type="body" sz="half" idx="2"/>
          </p:nvPr>
        </p:nvSpPr>
        <p:spPr>
          <a:xfrm>
            <a:off x="866441" y="3657600"/>
            <a:ext cx="3814728"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A12AA8A1-43D8-4974-AA28-F99EFBEC3B2D}" type="datetime1">
              <a:rPr lang="tr-TR" smtClean="0"/>
              <a:t>27.05.2024</a:t>
            </a:fld>
            <a:endParaRPr lang="tr-TR"/>
          </a:p>
        </p:txBody>
      </p:sp>
      <p:sp>
        <p:nvSpPr>
          <p:cNvPr id="6" name="Footer Placeholder 5"/>
          <p:cNvSpPr>
            <a:spLocks noGrp="1"/>
          </p:cNvSpPr>
          <p:nvPr>
            <p:ph type="ftr" sz="quarter" idx="11"/>
          </p:nvPr>
        </p:nvSpPr>
        <p:spPr/>
        <p:txBody>
          <a:bodyPr/>
          <a:lstStyle/>
          <a:p>
            <a:r>
              <a:rPr lang="tr-TR"/>
              <a:t>Kalite bir yaşam tarzıdır.</a:t>
            </a:r>
          </a:p>
        </p:txBody>
      </p:sp>
      <p:sp>
        <p:nvSpPr>
          <p:cNvPr id="7" name="Slide Number Placeholder 6"/>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41022381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2" name="Oval 21"/>
          <p:cNvSpPr/>
          <p:nvPr/>
        </p:nvSpPr>
        <p:spPr>
          <a:xfrm>
            <a:off x="629943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5689832" y="-457200"/>
            <a:ext cx="1600200" cy="1600200"/>
          </a:xfrm>
          <a:prstGeom prst="ellipse">
            <a:avLst/>
          </a:prstGeom>
          <a:gradFill flip="none" rotWithShape="1">
            <a:gsLst>
              <a:gs pos="0">
                <a:schemeClr val="bg2">
                  <a:lumMod val="60000"/>
                  <a:lumOff val="40000"/>
                  <a:alpha val="14000"/>
                </a:schemeClr>
              </a:gs>
              <a:gs pos="73000">
                <a:schemeClr val="bg2">
                  <a:lumMod val="60000"/>
                  <a:lumOff val="40000"/>
                  <a:alpha val="0"/>
                </a:schemeClr>
              </a:gs>
              <a:gs pos="36000">
                <a:schemeClr val="bg2">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6299432" y="6096000"/>
            <a:ext cx="990600" cy="990600"/>
          </a:xfrm>
          <a:prstGeom prst="ellipse">
            <a:avLst/>
          </a:prstGeom>
          <a:gradFill flip="none" rotWithShape="1">
            <a:gsLst>
              <a:gs pos="0">
                <a:schemeClr val="bg2">
                  <a:lumMod val="60000"/>
                  <a:lumOff val="40000"/>
                  <a:alpha val="9000"/>
                </a:schemeClr>
              </a:gs>
              <a:gs pos="66000">
                <a:schemeClr val="bg2">
                  <a:lumMod val="60000"/>
                  <a:lumOff val="40000"/>
                  <a:alpha val="0"/>
                </a:schemeClr>
              </a:gs>
              <a:gs pos="36000">
                <a:schemeClr val="bg2">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153988" y="2667000"/>
            <a:ext cx="4191000" cy="4191000"/>
          </a:xfrm>
          <a:prstGeom prst="ellipse">
            <a:avLst/>
          </a:prstGeom>
          <a:gradFill flip="none" rotWithShape="1">
            <a:gsLst>
              <a:gs pos="0">
                <a:schemeClr val="bg2">
                  <a:lumMod val="60000"/>
                  <a:lumOff val="40000"/>
                  <a:alpha val="11000"/>
                </a:schemeClr>
              </a:gs>
              <a:gs pos="75000">
                <a:schemeClr val="bg2">
                  <a:lumMod val="60000"/>
                  <a:lumOff val="40000"/>
                  <a:alpha val="0"/>
                </a:schemeClr>
              </a:gs>
              <a:gs pos="36000">
                <a:schemeClr val="bg2">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39788" y="2895600"/>
            <a:ext cx="2362200" cy="2362200"/>
          </a:xfrm>
          <a:prstGeom prst="ellipse">
            <a:avLst/>
          </a:prstGeom>
          <a:gradFill flip="none" rotWithShape="1">
            <a:gsLst>
              <a:gs pos="0">
                <a:schemeClr val="bg2">
                  <a:lumMod val="60000"/>
                  <a:lumOff val="40000"/>
                  <a:alpha val="8000"/>
                </a:schemeClr>
              </a:gs>
              <a:gs pos="72000">
                <a:schemeClr val="bg2">
                  <a:lumMod val="60000"/>
                  <a:lumOff val="40000"/>
                  <a:alpha val="0"/>
                </a:schemeClr>
              </a:gs>
              <a:gs pos="36000">
                <a:schemeClr val="bg2">
                  <a:lumMod val="60000"/>
                  <a:lumOff val="4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Rectangle 18"/>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484710" y="452718"/>
            <a:ext cx="7055380" cy="1400530"/>
          </a:xfrm>
          <a:prstGeom prst="rect">
            <a:avLst/>
          </a:prstGeom>
        </p:spPr>
        <p:txBody>
          <a:bodyPr vert="horz" lIns="91440" tIns="45720" rIns="91440" bIns="45720" rtlCol="0" anchor="t">
            <a:noAutofit/>
          </a:bodyPr>
          <a:lstStyle/>
          <a:p>
            <a:r>
              <a:rPr lang="tr-TR"/>
              <a:t>Asıl başlık stili için tıklatın</a:t>
            </a:r>
            <a:endParaRPr lang="en-US"/>
          </a:p>
        </p:txBody>
      </p:sp>
      <p:sp>
        <p:nvSpPr>
          <p:cNvPr id="3" name="Text Placeholder 2"/>
          <p:cNvSpPr>
            <a:spLocks noGrp="1"/>
          </p:cNvSpPr>
          <p:nvPr>
            <p:ph type="body" idx="1"/>
          </p:nvPr>
        </p:nvSpPr>
        <p:spPr>
          <a:xfrm>
            <a:off x="827700" y="2052925"/>
            <a:ext cx="6711654" cy="4195481"/>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2"/>
          </p:nvPr>
        </p:nvSpPr>
        <p:spPr>
          <a:xfrm rot="5400000">
            <a:off x="7494989" y="1828771"/>
            <a:ext cx="990599" cy="22865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C07C83F0-FC27-43D2-9813-F060C2D9E7A0}" type="datetime1">
              <a:rPr lang="tr-TR" smtClean="0"/>
              <a:t>27.05.2024</a:t>
            </a:fld>
            <a:endParaRPr lang="tr-TR"/>
          </a:p>
        </p:txBody>
      </p:sp>
      <p:sp>
        <p:nvSpPr>
          <p:cNvPr id="5" name="Footer Placeholder 4"/>
          <p:cNvSpPr>
            <a:spLocks noGrp="1"/>
          </p:cNvSpPr>
          <p:nvPr>
            <p:ph type="ftr" sz="quarter" idx="3"/>
          </p:nvPr>
        </p:nvSpPr>
        <p:spPr>
          <a:xfrm rot="5400000">
            <a:off x="6233335" y="3263371"/>
            <a:ext cx="3859795" cy="228660"/>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r>
              <a:rPr lang="tr-TR"/>
              <a:t>Kalite bir yaşam tarzıdır.</a:t>
            </a:r>
          </a:p>
        </p:txBody>
      </p:sp>
      <p:sp>
        <p:nvSpPr>
          <p:cNvPr id="6" name="Slide Number Placeholder 5"/>
          <p:cNvSpPr>
            <a:spLocks noGrp="1"/>
          </p:cNvSpPr>
          <p:nvPr>
            <p:ph type="sldNum" sz="quarter" idx="4"/>
          </p:nvPr>
        </p:nvSpPr>
        <p:spPr bwMode="gray">
          <a:xfrm>
            <a:off x="7766431" y="295736"/>
            <a:ext cx="628813" cy="767687"/>
          </a:xfrm>
          <a:prstGeom prst="rect">
            <a:avLst/>
          </a:prstGeom>
        </p:spPr>
        <p:txBody>
          <a:bodyPr vert="horz" lIns="91440" tIns="45720" rIns="91440" bIns="45720" rtlCol="0" anchor="b"/>
          <a:lstStyle>
            <a:lvl1pPr algn="ctr">
              <a:defRPr sz="2801" b="0" i="0">
                <a:solidFill>
                  <a:schemeClr val="tx1">
                    <a:tint val="75000"/>
                  </a:schemeClr>
                </a:solidFill>
              </a:defRPr>
            </a:lvl1pPr>
          </a:lstStyle>
          <a:p>
            <a:fld id="{439F893C-C32F-4835-A1E5-850973405C58}" type="slidenum">
              <a:rPr lang="tr-TR" smtClean="0"/>
              <a:t>‹#›</a:t>
            </a:fld>
            <a:endParaRPr lang="tr-TR"/>
          </a:p>
        </p:txBody>
      </p:sp>
    </p:spTree>
    <p:extLst>
      <p:ext uri="{BB962C8B-B14F-4D97-AF65-F5344CB8AC3E}">
        <p14:creationId xmlns:p14="http://schemas.microsoft.com/office/powerpoint/2010/main" val="152270087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 id="2147483689" r:id="rId17"/>
  </p:sldLayoutIdLst>
  <p:hf hdr="0" ftr="0" dt="0"/>
  <p:txStyles>
    <p:titleStyle>
      <a:lvl1pPr algn="l" defTabSz="457207"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6" indent="-342906" algn="l" defTabSz="457207"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62" indent="-285755" algn="l" defTabSz="457207"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20"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27"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34"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14642"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49"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57"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64"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7" rtl="0" eaLnBrk="1" latinLnBrk="0" hangingPunct="1">
        <a:defRPr sz="1800" kern="1200">
          <a:solidFill>
            <a:schemeClr val="tx1"/>
          </a:solidFill>
          <a:latin typeface="+mn-lt"/>
          <a:ea typeface="+mn-ea"/>
          <a:cs typeface="+mn-cs"/>
        </a:defRPr>
      </a:lvl1pPr>
      <a:lvl2pPr marL="457207" algn="l" defTabSz="457207" rtl="0" eaLnBrk="1" latinLnBrk="0" hangingPunct="1">
        <a:defRPr sz="1800" kern="1200">
          <a:solidFill>
            <a:schemeClr val="tx1"/>
          </a:solidFill>
          <a:latin typeface="+mn-lt"/>
          <a:ea typeface="+mn-ea"/>
          <a:cs typeface="+mn-cs"/>
        </a:defRPr>
      </a:lvl2pPr>
      <a:lvl3pPr marL="914415" algn="l" defTabSz="457207" rtl="0" eaLnBrk="1" latinLnBrk="0" hangingPunct="1">
        <a:defRPr sz="1800" kern="1200">
          <a:solidFill>
            <a:schemeClr val="tx1"/>
          </a:solidFill>
          <a:latin typeface="+mn-lt"/>
          <a:ea typeface="+mn-ea"/>
          <a:cs typeface="+mn-cs"/>
        </a:defRPr>
      </a:lvl3pPr>
      <a:lvl4pPr marL="1371622" algn="l" defTabSz="457207" rtl="0" eaLnBrk="1" latinLnBrk="0" hangingPunct="1">
        <a:defRPr sz="1800" kern="1200">
          <a:solidFill>
            <a:schemeClr val="tx1"/>
          </a:solidFill>
          <a:latin typeface="+mn-lt"/>
          <a:ea typeface="+mn-ea"/>
          <a:cs typeface="+mn-cs"/>
        </a:defRPr>
      </a:lvl4pPr>
      <a:lvl5pPr marL="1828831" algn="l" defTabSz="457207" rtl="0" eaLnBrk="1" latinLnBrk="0" hangingPunct="1">
        <a:defRPr sz="1800" kern="1200">
          <a:solidFill>
            <a:schemeClr val="tx1"/>
          </a:solidFill>
          <a:latin typeface="+mn-lt"/>
          <a:ea typeface="+mn-ea"/>
          <a:cs typeface="+mn-cs"/>
        </a:defRPr>
      </a:lvl5pPr>
      <a:lvl6pPr marL="2286038" algn="l" defTabSz="457207" rtl="0" eaLnBrk="1" latinLnBrk="0" hangingPunct="1">
        <a:defRPr sz="1800" kern="1200">
          <a:solidFill>
            <a:schemeClr val="tx1"/>
          </a:solidFill>
          <a:latin typeface="+mn-lt"/>
          <a:ea typeface="+mn-ea"/>
          <a:cs typeface="+mn-cs"/>
        </a:defRPr>
      </a:lvl6pPr>
      <a:lvl7pPr marL="2743246" algn="l" defTabSz="457207" rtl="0" eaLnBrk="1" latinLnBrk="0" hangingPunct="1">
        <a:defRPr sz="1800" kern="1200">
          <a:solidFill>
            <a:schemeClr val="tx1"/>
          </a:solidFill>
          <a:latin typeface="+mn-lt"/>
          <a:ea typeface="+mn-ea"/>
          <a:cs typeface="+mn-cs"/>
        </a:defRPr>
      </a:lvl7pPr>
      <a:lvl8pPr marL="3200453" algn="l" defTabSz="457207" rtl="0" eaLnBrk="1" latinLnBrk="0" hangingPunct="1">
        <a:defRPr sz="1800" kern="1200">
          <a:solidFill>
            <a:schemeClr val="tx1"/>
          </a:solidFill>
          <a:latin typeface="+mn-lt"/>
          <a:ea typeface="+mn-ea"/>
          <a:cs typeface="+mn-cs"/>
        </a:defRPr>
      </a:lvl8pPr>
      <a:lvl9pPr marL="3657661" algn="l" defTabSz="45720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16.png"/></Relationships>
</file>

<file path=ppt/slides/_rels/slide15.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8.png"/><Relationship Id="rId1" Type="http://schemas.openxmlformats.org/officeDocument/2006/relationships/slideLayout" Target="../slideLayouts/slideLayout1.xml"/><Relationship Id="rId4" Type="http://schemas.openxmlformats.org/officeDocument/2006/relationships/image" Target="../media/image19.png"/></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7.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419872" y="836712"/>
            <a:ext cx="2376264" cy="504746"/>
          </a:xfrm>
          <a:prstGeom prst="rect">
            <a:avLst/>
          </a:prstGeom>
          <a:noFill/>
          <a:extLst>
            <a:ext uri="{909E8E84-426E-40DD-AFC4-6F175D3DCCD1}">
              <a14:hiddenFill xmlns:a14="http://schemas.microsoft.com/office/drawing/2010/main">
                <a:solidFill>
                  <a:srgbClr val="FFFFFF"/>
                </a:solidFill>
              </a14:hiddenFill>
            </a:ext>
          </a:extLst>
        </p:spPr>
      </p:pic>
      <p:sp>
        <p:nvSpPr>
          <p:cNvPr id="45" name="Metin kutusu 44"/>
          <p:cNvSpPr txBox="1"/>
          <p:nvPr/>
        </p:nvSpPr>
        <p:spPr>
          <a:xfrm>
            <a:off x="330546" y="2410020"/>
            <a:ext cx="8554916" cy="1569660"/>
          </a:xfrm>
          <a:prstGeom prst="rect">
            <a:avLst/>
          </a:prstGeom>
          <a:solidFill>
            <a:schemeClr val="accent6">
              <a:lumMod val="20000"/>
              <a:lumOff val="80000"/>
            </a:schemeClr>
          </a:solidFill>
        </p:spPr>
        <p:txBody>
          <a:bodyPr wrap="square" lIns="91440" tIns="45720" rIns="91440" bIns="45720" rtlCol="0" anchor="t">
            <a:spAutoFit/>
          </a:bodyPr>
          <a:lstStyle/>
          <a:p>
            <a:pPr algn="ctr" defTabSz="457207">
              <a:spcBef>
                <a:spcPct val="0"/>
              </a:spcBef>
            </a:pPr>
            <a:r>
              <a:rPr lang="tr-TR" sz="3200" b="1" spc="50" dirty="0">
                <a:ln w="0"/>
                <a:solidFill>
                  <a:schemeClr val="tx2">
                    <a:lumMod val="50000"/>
                  </a:schemeClr>
                </a:solidFill>
                <a:effectLst>
                  <a:innerShdw blurRad="63500" dist="50800" dir="13500000">
                    <a:srgbClr val="000000">
                      <a:alpha val="50000"/>
                    </a:srgbClr>
                  </a:innerShdw>
                </a:effectLst>
                <a:latin typeface="Calibri"/>
                <a:ea typeface="+mj-ea"/>
                <a:cs typeface="Calibri"/>
              </a:rPr>
              <a:t> </a:t>
            </a:r>
            <a:r>
              <a:rPr lang="tr-TR" sz="3200" b="1" spc="50" dirty="0" smtClean="0">
                <a:ln w="0"/>
                <a:solidFill>
                  <a:schemeClr val="tx2">
                    <a:lumMod val="50000"/>
                  </a:schemeClr>
                </a:solidFill>
                <a:effectLst>
                  <a:innerShdw blurRad="63500" dist="50800" dir="13500000">
                    <a:srgbClr val="000000">
                      <a:alpha val="50000"/>
                    </a:srgbClr>
                  </a:innerShdw>
                </a:effectLst>
                <a:latin typeface="Calibri"/>
                <a:ea typeface="+mj-ea"/>
                <a:cs typeface="Calibri"/>
              </a:rPr>
              <a:t>2024 </a:t>
            </a:r>
            <a:r>
              <a:rPr lang="tr-TR" sz="3200" b="1" spc="50" dirty="0">
                <a:ln w="0"/>
                <a:solidFill>
                  <a:schemeClr val="tx2">
                    <a:lumMod val="50000"/>
                  </a:schemeClr>
                </a:solidFill>
                <a:effectLst>
                  <a:innerShdw blurRad="63500" dist="50800" dir="13500000">
                    <a:srgbClr val="000000">
                      <a:alpha val="50000"/>
                    </a:srgbClr>
                  </a:innerShdw>
                </a:effectLst>
                <a:latin typeface="Calibri"/>
                <a:ea typeface="+mj-ea"/>
                <a:cs typeface="Calibri"/>
              </a:rPr>
              <a:t>YILI </a:t>
            </a:r>
            <a:endParaRPr lang="en-US" sz="3200" b="1" spc="50" dirty="0">
              <a:ln w="0"/>
              <a:solidFill>
                <a:schemeClr val="tx2">
                  <a:lumMod val="50000"/>
                </a:schemeClr>
              </a:solidFill>
              <a:effectLst>
                <a:innerShdw blurRad="63500" dist="50800" dir="13500000">
                  <a:srgbClr val="000000">
                    <a:alpha val="50000"/>
                  </a:srgbClr>
                </a:innerShdw>
              </a:effectLst>
              <a:latin typeface="Calibri"/>
              <a:ea typeface="+mj-ea"/>
              <a:cs typeface="Calibri"/>
            </a:endParaRPr>
          </a:p>
          <a:p>
            <a:pPr algn="ctr" defTabSz="457207">
              <a:spcBef>
                <a:spcPct val="0"/>
              </a:spcBef>
            </a:pPr>
            <a:r>
              <a:rPr lang="tr-TR" sz="3200" b="1" spc="50" dirty="0">
                <a:ln w="0"/>
                <a:solidFill>
                  <a:schemeClr val="tx2">
                    <a:lumMod val="50000"/>
                  </a:schemeClr>
                </a:solidFill>
                <a:effectLst>
                  <a:innerShdw blurRad="63500" dist="50800" dir="13500000">
                    <a:srgbClr val="000000">
                      <a:alpha val="50000"/>
                    </a:srgbClr>
                  </a:innerShdw>
                </a:effectLst>
                <a:latin typeface="Calibri"/>
                <a:ea typeface="+mj-ea"/>
                <a:cs typeface="Calibri"/>
              </a:rPr>
              <a:t>YÖNETİMİN GÖZDEN GEÇİRME TOPLANTISI </a:t>
            </a:r>
          </a:p>
          <a:p>
            <a:pPr algn="ctr" defTabSz="457207">
              <a:spcBef>
                <a:spcPct val="0"/>
              </a:spcBef>
            </a:pPr>
            <a:r>
              <a:rPr lang="tr-TR" sz="3200" b="1" spc="50" dirty="0">
                <a:ln w="0"/>
                <a:solidFill>
                  <a:schemeClr val="tx2">
                    <a:lumMod val="50000"/>
                  </a:schemeClr>
                </a:solidFill>
                <a:effectLst>
                  <a:innerShdw blurRad="63500" dist="50800" dir="13500000">
                    <a:srgbClr val="000000">
                      <a:alpha val="50000"/>
                    </a:srgbClr>
                  </a:innerShdw>
                </a:effectLst>
                <a:latin typeface="Calibri"/>
                <a:ea typeface="+mj-ea"/>
                <a:cs typeface="Calibri"/>
              </a:rPr>
              <a:t>(YGG) </a:t>
            </a:r>
            <a:endParaRPr lang="en-US" sz="3200" b="1" spc="50" dirty="0">
              <a:ln w="0"/>
              <a:solidFill>
                <a:schemeClr val="tx2">
                  <a:lumMod val="50000"/>
                </a:schemeClr>
              </a:solidFill>
              <a:effectLst>
                <a:innerShdw blurRad="63500" dist="50800" dir="13500000">
                  <a:srgbClr val="000000">
                    <a:alpha val="50000"/>
                  </a:srgbClr>
                </a:innerShdw>
              </a:effectLst>
              <a:ea typeface="+mj-ea"/>
              <a:cs typeface="Calibri" panose="020F0502020204030204"/>
            </a:endParaRPr>
          </a:p>
        </p:txBody>
      </p:sp>
      <p:pic>
        <p:nvPicPr>
          <p:cNvPr id="2" name="Resim 1"/>
          <p:cNvPicPr>
            <a:picLocks noChangeAspect="1"/>
          </p:cNvPicPr>
          <p:nvPr/>
        </p:nvPicPr>
        <p:blipFill>
          <a:blip r:embed="rId3"/>
          <a:stretch>
            <a:fillRect/>
          </a:stretch>
        </p:blipFill>
        <p:spPr>
          <a:xfrm>
            <a:off x="1892000" y="4307429"/>
            <a:ext cx="5432007" cy="1920406"/>
          </a:xfrm>
          <a:prstGeom prst="rect">
            <a:avLst/>
          </a:prstGeom>
        </p:spPr>
      </p:pic>
    </p:spTree>
    <p:extLst>
      <p:ext uri="{BB962C8B-B14F-4D97-AF65-F5344CB8AC3E}">
        <p14:creationId xmlns:p14="http://schemas.microsoft.com/office/powerpoint/2010/main" val="10576697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Metin kutusu 4">
            <a:extLst>
              <a:ext uri="{FF2B5EF4-FFF2-40B4-BE49-F238E27FC236}">
                <a16:creationId xmlns:a16="http://schemas.microsoft.com/office/drawing/2014/main" id="{0983FF85-6A31-41EA-A11A-D71214CBEB4E}"/>
              </a:ext>
            </a:extLst>
          </p:cNvPr>
          <p:cNvSpPr txBox="1"/>
          <p:nvPr/>
        </p:nvSpPr>
        <p:spPr>
          <a:xfrm>
            <a:off x="1986117" y="320820"/>
            <a:ext cx="5471363" cy="954107"/>
          </a:xfrm>
          <a:prstGeom prst="rect">
            <a:avLst/>
          </a:prstGeom>
          <a:noFill/>
        </p:spPr>
        <p:txBody>
          <a:bodyPr wrap="square" lIns="91440" tIns="45720" rIns="91440" bIns="45720" rtlCol="0" anchor="t">
            <a:spAutoFit/>
          </a:bodyPr>
          <a:lstStyle/>
          <a:p>
            <a:pPr algn="ctr"/>
            <a:r>
              <a:rPr lang="tr-TR" sz="2800" b="1" dirty="0">
                <a:solidFill>
                  <a:schemeClr val="accent6"/>
                </a:solidFill>
                <a:effectLst>
                  <a:outerShdw blurRad="38100" dist="38100" dir="2700000" algn="tl">
                    <a:srgbClr val="000000">
                      <a:alpha val="43137"/>
                    </a:srgbClr>
                  </a:outerShdw>
                </a:effectLst>
              </a:rPr>
              <a:t>PAYDAŞ GERİBİLDİRİMLERİ</a:t>
            </a:r>
          </a:p>
          <a:p>
            <a:pPr algn="ctr"/>
            <a:r>
              <a:rPr lang="tr-TR" sz="2800" b="1" dirty="0">
                <a:solidFill>
                  <a:schemeClr val="accent6"/>
                </a:solidFill>
                <a:effectLst>
                  <a:outerShdw blurRad="38100" dist="38100" dir="2700000" algn="tl">
                    <a:srgbClr val="000000">
                      <a:alpha val="43137"/>
                    </a:srgbClr>
                  </a:outerShdw>
                </a:effectLst>
              </a:rPr>
              <a:t>(ANKET ANALİZLERİ)</a:t>
            </a:r>
            <a:endParaRPr lang="en-US" sz="2800" dirty="0">
              <a:solidFill>
                <a:schemeClr val="accent6"/>
              </a:solidFill>
              <a:cs typeface="Calibri" panose="020F0502020204030204"/>
            </a:endParaRPr>
          </a:p>
        </p:txBody>
      </p:sp>
      <p:pic>
        <p:nvPicPr>
          <p:cNvPr id="4"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1520" y="476672"/>
            <a:ext cx="1512168" cy="321202"/>
          </a:xfrm>
          <a:prstGeom prst="rect">
            <a:avLst/>
          </a:prstGeom>
          <a:noFill/>
          <a:extLst>
            <a:ext uri="{909E8E84-426E-40DD-AFC4-6F175D3DCCD1}">
              <a14:hiddenFill xmlns:a14="http://schemas.microsoft.com/office/drawing/2010/main">
                <a:solidFill>
                  <a:srgbClr val="FFFFFF"/>
                </a:solidFill>
              </a14:hiddenFill>
            </a:ext>
          </a:extLst>
        </p:spPr>
      </p:pic>
      <p:sp>
        <p:nvSpPr>
          <p:cNvPr id="3" name="Metin kutusu 2"/>
          <p:cNvSpPr txBox="1"/>
          <p:nvPr/>
        </p:nvSpPr>
        <p:spPr>
          <a:xfrm>
            <a:off x="0" y="5459960"/>
            <a:ext cx="9507026" cy="1477328"/>
          </a:xfrm>
          <a:prstGeom prst="rect">
            <a:avLst/>
          </a:prstGeom>
          <a:noFill/>
        </p:spPr>
        <p:txBody>
          <a:bodyPr wrap="none" rtlCol="0">
            <a:spAutoFit/>
          </a:bodyPr>
          <a:lstStyle/>
          <a:p>
            <a:r>
              <a:rPr lang="tr-TR" sz="1700" b="1" dirty="0" smtClean="0">
                <a:solidFill>
                  <a:srgbClr val="0C0D0D"/>
                </a:solidFill>
              </a:rPr>
              <a:t>Anket yorumu: 1)</a:t>
            </a:r>
            <a:r>
              <a:rPr lang="tr-TR" dirty="0" smtClean="0">
                <a:solidFill>
                  <a:srgbClr val="0C0D0D"/>
                </a:solidFill>
              </a:rPr>
              <a:t>Sezgin </a:t>
            </a:r>
            <a:r>
              <a:rPr lang="tr-TR" dirty="0">
                <a:solidFill>
                  <a:srgbClr val="0C0D0D"/>
                </a:solidFill>
              </a:rPr>
              <a:t>hocamız katılımcıları yine bilgi seline </a:t>
            </a:r>
            <a:r>
              <a:rPr lang="tr-TR" dirty="0" err="1">
                <a:solidFill>
                  <a:srgbClr val="0C0D0D"/>
                </a:solidFill>
              </a:rPr>
              <a:t>boğdu.Son</a:t>
            </a:r>
            <a:r>
              <a:rPr lang="tr-TR" dirty="0">
                <a:solidFill>
                  <a:srgbClr val="0C0D0D"/>
                </a:solidFill>
              </a:rPr>
              <a:t> kısımlar süre yetmediği için </a:t>
            </a:r>
            <a:endParaRPr lang="tr-TR" dirty="0" smtClean="0">
              <a:solidFill>
                <a:srgbClr val="0C0D0D"/>
              </a:solidFill>
            </a:endParaRPr>
          </a:p>
          <a:p>
            <a:r>
              <a:rPr lang="tr-TR" dirty="0" smtClean="0">
                <a:solidFill>
                  <a:srgbClr val="0C0D0D"/>
                </a:solidFill>
              </a:rPr>
              <a:t>biraz </a:t>
            </a:r>
            <a:r>
              <a:rPr lang="tr-TR" dirty="0">
                <a:solidFill>
                  <a:srgbClr val="0C0D0D"/>
                </a:solidFill>
              </a:rPr>
              <a:t>hızlı geçildi. </a:t>
            </a:r>
            <a:r>
              <a:rPr lang="tr-TR" dirty="0" smtClean="0">
                <a:solidFill>
                  <a:srgbClr val="0C0D0D"/>
                </a:solidFill>
              </a:rPr>
              <a:t>Ayrıca </a:t>
            </a:r>
            <a:r>
              <a:rPr lang="tr-TR" dirty="0">
                <a:solidFill>
                  <a:srgbClr val="0C0D0D"/>
                </a:solidFill>
              </a:rPr>
              <a:t>akademiden olmayan vatandaşların katıldığını görmek de mutlu </a:t>
            </a:r>
            <a:r>
              <a:rPr lang="tr-TR" dirty="0" smtClean="0">
                <a:solidFill>
                  <a:srgbClr val="0C0D0D"/>
                </a:solidFill>
              </a:rPr>
              <a:t>etti</a:t>
            </a:r>
          </a:p>
          <a:p>
            <a:r>
              <a:rPr lang="tr-TR" dirty="0" smtClean="0">
                <a:solidFill>
                  <a:srgbClr val="0C0D0D"/>
                </a:solidFill>
              </a:rPr>
              <a:t>.Bu </a:t>
            </a:r>
            <a:r>
              <a:rPr lang="tr-TR" dirty="0">
                <a:solidFill>
                  <a:srgbClr val="0C0D0D"/>
                </a:solidFill>
              </a:rPr>
              <a:t>tarz etkinlikler vasıtasıyla halkımızın aydınlanmasına katkı sağlanması ve halkla daha fazla </a:t>
            </a:r>
            <a:endParaRPr lang="tr-TR" dirty="0" smtClean="0">
              <a:solidFill>
                <a:srgbClr val="0C0D0D"/>
              </a:solidFill>
            </a:endParaRPr>
          </a:p>
          <a:p>
            <a:r>
              <a:rPr lang="tr-TR" dirty="0" smtClean="0">
                <a:solidFill>
                  <a:srgbClr val="0C0D0D"/>
                </a:solidFill>
              </a:rPr>
              <a:t>iletişim </a:t>
            </a:r>
            <a:r>
              <a:rPr lang="tr-TR" dirty="0">
                <a:solidFill>
                  <a:srgbClr val="0C0D0D"/>
                </a:solidFill>
              </a:rPr>
              <a:t>kurulması temennisiyle</a:t>
            </a:r>
            <a:r>
              <a:rPr lang="tr-TR" b="1" dirty="0">
                <a:solidFill>
                  <a:srgbClr val="0C0D0D"/>
                </a:solidFill>
              </a:rPr>
              <a:t>.</a:t>
            </a:r>
            <a:r>
              <a:rPr lang="tr-TR" sz="1600" b="1" dirty="0">
                <a:solidFill>
                  <a:srgbClr val="0C0D0D"/>
                </a:solidFill>
              </a:rPr>
              <a:t> </a:t>
            </a:r>
            <a:r>
              <a:rPr lang="tr-TR" sz="1700" b="1" dirty="0" smtClean="0">
                <a:solidFill>
                  <a:srgbClr val="0C0D0D"/>
                </a:solidFill>
              </a:rPr>
              <a:t> </a:t>
            </a:r>
          </a:p>
          <a:p>
            <a:r>
              <a:rPr lang="tr-TR" sz="1700" b="1" dirty="0" smtClean="0">
                <a:solidFill>
                  <a:srgbClr val="0C0D0D"/>
                </a:solidFill>
              </a:rPr>
              <a:t>2) </a:t>
            </a:r>
            <a:r>
              <a:rPr lang="tr-TR" b="1" dirty="0">
                <a:solidFill>
                  <a:srgbClr val="0C0D0D"/>
                </a:solidFill>
              </a:rPr>
              <a:t>Sezgin hocamıza teşekkür ederim. Çok verimli bir konferanstı. </a:t>
            </a:r>
            <a:endParaRPr lang="tr-TR" sz="1700" b="1" dirty="0">
              <a:solidFill>
                <a:srgbClr val="0C0D0D"/>
              </a:solidFill>
            </a:endParaRPr>
          </a:p>
        </p:txBody>
      </p:sp>
      <p:pic>
        <p:nvPicPr>
          <p:cNvPr id="5" name="Resim 4"/>
          <p:cNvPicPr>
            <a:picLocks noChangeAspect="1"/>
          </p:cNvPicPr>
          <p:nvPr/>
        </p:nvPicPr>
        <p:blipFill>
          <a:blip r:embed="rId3"/>
          <a:stretch>
            <a:fillRect/>
          </a:stretch>
        </p:blipFill>
        <p:spPr>
          <a:xfrm>
            <a:off x="249561" y="1475062"/>
            <a:ext cx="8644877" cy="3907875"/>
          </a:xfrm>
          <a:prstGeom prst="rect">
            <a:avLst/>
          </a:prstGeom>
        </p:spPr>
      </p:pic>
    </p:spTree>
    <p:extLst>
      <p:ext uri="{BB962C8B-B14F-4D97-AF65-F5344CB8AC3E}">
        <p14:creationId xmlns:p14="http://schemas.microsoft.com/office/powerpoint/2010/main" val="13702264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Metin kutusu 4">
            <a:extLst>
              <a:ext uri="{FF2B5EF4-FFF2-40B4-BE49-F238E27FC236}">
                <a16:creationId xmlns:a16="http://schemas.microsoft.com/office/drawing/2014/main" id="{0983FF85-6A31-41EA-A11A-D71214CBEB4E}"/>
              </a:ext>
            </a:extLst>
          </p:cNvPr>
          <p:cNvSpPr txBox="1"/>
          <p:nvPr/>
        </p:nvSpPr>
        <p:spPr>
          <a:xfrm>
            <a:off x="1986117" y="320820"/>
            <a:ext cx="5471363" cy="954107"/>
          </a:xfrm>
          <a:prstGeom prst="rect">
            <a:avLst/>
          </a:prstGeom>
          <a:noFill/>
        </p:spPr>
        <p:txBody>
          <a:bodyPr wrap="square" lIns="91440" tIns="45720" rIns="91440" bIns="45720" rtlCol="0" anchor="t">
            <a:spAutoFit/>
          </a:bodyPr>
          <a:lstStyle/>
          <a:p>
            <a:pPr algn="ctr"/>
            <a:r>
              <a:rPr lang="tr-TR" sz="2800" b="1" dirty="0">
                <a:solidFill>
                  <a:schemeClr val="accent6"/>
                </a:solidFill>
                <a:effectLst>
                  <a:outerShdw blurRad="38100" dist="38100" dir="2700000" algn="tl">
                    <a:srgbClr val="000000">
                      <a:alpha val="43137"/>
                    </a:srgbClr>
                  </a:outerShdw>
                </a:effectLst>
              </a:rPr>
              <a:t>PAYDAŞ GERİBİLDİRİMLERİ</a:t>
            </a:r>
          </a:p>
          <a:p>
            <a:pPr algn="ctr"/>
            <a:r>
              <a:rPr lang="tr-TR" sz="2800" b="1" dirty="0">
                <a:solidFill>
                  <a:schemeClr val="accent6"/>
                </a:solidFill>
                <a:effectLst>
                  <a:outerShdw blurRad="38100" dist="38100" dir="2700000" algn="tl">
                    <a:srgbClr val="000000">
                      <a:alpha val="43137"/>
                    </a:srgbClr>
                  </a:outerShdw>
                </a:effectLst>
              </a:rPr>
              <a:t>(ANKET ANALİZLERİ)</a:t>
            </a:r>
            <a:endParaRPr lang="en-US" sz="2800" dirty="0">
              <a:solidFill>
                <a:schemeClr val="accent6"/>
              </a:solidFill>
              <a:cs typeface="Calibri" panose="020F0502020204030204"/>
            </a:endParaRPr>
          </a:p>
        </p:txBody>
      </p:sp>
      <p:pic>
        <p:nvPicPr>
          <p:cNvPr id="4"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1520" y="476672"/>
            <a:ext cx="1512168" cy="321202"/>
          </a:xfrm>
          <a:prstGeom prst="rect">
            <a:avLst/>
          </a:prstGeom>
          <a:noFill/>
          <a:extLst>
            <a:ext uri="{909E8E84-426E-40DD-AFC4-6F175D3DCCD1}">
              <a14:hiddenFill xmlns:a14="http://schemas.microsoft.com/office/drawing/2010/main">
                <a:solidFill>
                  <a:srgbClr val="FFFFFF"/>
                </a:solidFill>
              </a14:hiddenFill>
            </a:ext>
          </a:extLst>
        </p:spPr>
      </p:pic>
      <p:pic>
        <p:nvPicPr>
          <p:cNvPr id="2" name="Resim 1"/>
          <p:cNvPicPr>
            <a:picLocks noChangeAspect="1"/>
          </p:cNvPicPr>
          <p:nvPr/>
        </p:nvPicPr>
        <p:blipFill>
          <a:blip r:embed="rId3"/>
          <a:stretch>
            <a:fillRect/>
          </a:stretch>
        </p:blipFill>
        <p:spPr>
          <a:xfrm>
            <a:off x="252609" y="1575655"/>
            <a:ext cx="8638781" cy="3706689"/>
          </a:xfrm>
          <a:prstGeom prst="rect">
            <a:avLst/>
          </a:prstGeom>
        </p:spPr>
      </p:pic>
    </p:spTree>
    <p:extLst>
      <p:ext uri="{BB962C8B-B14F-4D97-AF65-F5344CB8AC3E}">
        <p14:creationId xmlns:p14="http://schemas.microsoft.com/office/powerpoint/2010/main" val="36214635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Metin kutusu 4">
            <a:extLst>
              <a:ext uri="{FF2B5EF4-FFF2-40B4-BE49-F238E27FC236}">
                <a16:creationId xmlns:a16="http://schemas.microsoft.com/office/drawing/2014/main" id="{0983FF85-6A31-41EA-A11A-D71214CBEB4E}"/>
              </a:ext>
            </a:extLst>
          </p:cNvPr>
          <p:cNvSpPr txBox="1"/>
          <p:nvPr/>
        </p:nvSpPr>
        <p:spPr>
          <a:xfrm>
            <a:off x="1986117" y="320820"/>
            <a:ext cx="5471363" cy="954107"/>
          </a:xfrm>
          <a:prstGeom prst="rect">
            <a:avLst/>
          </a:prstGeom>
          <a:noFill/>
        </p:spPr>
        <p:txBody>
          <a:bodyPr wrap="square" lIns="91440" tIns="45720" rIns="91440" bIns="45720" rtlCol="0" anchor="t">
            <a:spAutoFit/>
          </a:bodyPr>
          <a:lstStyle/>
          <a:p>
            <a:pPr algn="ctr"/>
            <a:r>
              <a:rPr lang="tr-TR" sz="2800" b="1" dirty="0">
                <a:solidFill>
                  <a:schemeClr val="accent6"/>
                </a:solidFill>
                <a:effectLst>
                  <a:outerShdw blurRad="38100" dist="38100" dir="2700000" algn="tl">
                    <a:srgbClr val="000000">
                      <a:alpha val="43137"/>
                    </a:srgbClr>
                  </a:outerShdw>
                </a:effectLst>
              </a:rPr>
              <a:t>PAYDAŞ GERİBİLDİRİMLERİ</a:t>
            </a:r>
          </a:p>
          <a:p>
            <a:pPr algn="ctr"/>
            <a:r>
              <a:rPr lang="tr-TR" sz="2800" b="1" dirty="0">
                <a:solidFill>
                  <a:schemeClr val="accent6"/>
                </a:solidFill>
                <a:effectLst>
                  <a:outerShdw blurRad="38100" dist="38100" dir="2700000" algn="tl">
                    <a:srgbClr val="000000">
                      <a:alpha val="43137"/>
                    </a:srgbClr>
                  </a:outerShdw>
                </a:effectLst>
              </a:rPr>
              <a:t>(ANKET ANALİZLERİ)</a:t>
            </a:r>
            <a:endParaRPr lang="en-US" sz="2800" dirty="0">
              <a:solidFill>
                <a:schemeClr val="accent6"/>
              </a:solidFill>
              <a:cs typeface="Calibri" panose="020F0502020204030204"/>
            </a:endParaRPr>
          </a:p>
        </p:txBody>
      </p:sp>
      <p:pic>
        <p:nvPicPr>
          <p:cNvPr id="4"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1520" y="476672"/>
            <a:ext cx="1512168" cy="321202"/>
          </a:xfrm>
          <a:prstGeom prst="rect">
            <a:avLst/>
          </a:prstGeom>
          <a:noFill/>
          <a:extLst>
            <a:ext uri="{909E8E84-426E-40DD-AFC4-6F175D3DCCD1}">
              <a14:hiddenFill xmlns:a14="http://schemas.microsoft.com/office/drawing/2010/main">
                <a:solidFill>
                  <a:srgbClr val="FFFFFF"/>
                </a:solidFill>
              </a14:hiddenFill>
            </a:ext>
          </a:extLst>
        </p:spPr>
      </p:pic>
      <p:pic>
        <p:nvPicPr>
          <p:cNvPr id="3" name="Resim 2"/>
          <p:cNvPicPr>
            <a:picLocks noChangeAspect="1"/>
          </p:cNvPicPr>
          <p:nvPr/>
        </p:nvPicPr>
        <p:blipFill>
          <a:blip r:embed="rId3"/>
          <a:stretch>
            <a:fillRect/>
          </a:stretch>
        </p:blipFill>
        <p:spPr>
          <a:xfrm>
            <a:off x="252609" y="1575655"/>
            <a:ext cx="8638781" cy="3706689"/>
          </a:xfrm>
          <a:prstGeom prst="rect">
            <a:avLst/>
          </a:prstGeom>
        </p:spPr>
      </p:pic>
    </p:spTree>
    <p:extLst>
      <p:ext uri="{BB962C8B-B14F-4D97-AF65-F5344CB8AC3E}">
        <p14:creationId xmlns:p14="http://schemas.microsoft.com/office/powerpoint/2010/main" val="5893581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Metin kutusu 4">
            <a:extLst>
              <a:ext uri="{FF2B5EF4-FFF2-40B4-BE49-F238E27FC236}">
                <a16:creationId xmlns:a16="http://schemas.microsoft.com/office/drawing/2014/main" id="{0983FF85-6A31-41EA-A11A-D71214CBEB4E}"/>
              </a:ext>
            </a:extLst>
          </p:cNvPr>
          <p:cNvSpPr txBox="1"/>
          <p:nvPr/>
        </p:nvSpPr>
        <p:spPr>
          <a:xfrm>
            <a:off x="1986117" y="320820"/>
            <a:ext cx="5471363" cy="954107"/>
          </a:xfrm>
          <a:prstGeom prst="rect">
            <a:avLst/>
          </a:prstGeom>
          <a:noFill/>
        </p:spPr>
        <p:txBody>
          <a:bodyPr wrap="square" lIns="91440" tIns="45720" rIns="91440" bIns="45720" rtlCol="0" anchor="t">
            <a:spAutoFit/>
          </a:bodyPr>
          <a:lstStyle/>
          <a:p>
            <a:pPr algn="ctr"/>
            <a:r>
              <a:rPr lang="tr-TR" sz="2800" b="1" dirty="0">
                <a:solidFill>
                  <a:schemeClr val="accent6"/>
                </a:solidFill>
                <a:effectLst>
                  <a:outerShdw blurRad="38100" dist="38100" dir="2700000" algn="tl">
                    <a:srgbClr val="000000">
                      <a:alpha val="43137"/>
                    </a:srgbClr>
                  </a:outerShdw>
                </a:effectLst>
              </a:rPr>
              <a:t>PAYDAŞ GERİBİLDİRİMLERİ</a:t>
            </a:r>
          </a:p>
          <a:p>
            <a:pPr algn="ctr"/>
            <a:r>
              <a:rPr lang="tr-TR" sz="2800" b="1" dirty="0">
                <a:solidFill>
                  <a:schemeClr val="accent6"/>
                </a:solidFill>
                <a:effectLst>
                  <a:outerShdw blurRad="38100" dist="38100" dir="2700000" algn="tl">
                    <a:srgbClr val="000000">
                      <a:alpha val="43137"/>
                    </a:srgbClr>
                  </a:outerShdw>
                </a:effectLst>
              </a:rPr>
              <a:t>(ANKET ANALİZLERİ)</a:t>
            </a:r>
            <a:endParaRPr lang="en-US" sz="2800" dirty="0">
              <a:solidFill>
                <a:schemeClr val="accent6"/>
              </a:solidFill>
              <a:cs typeface="Calibri" panose="020F0502020204030204"/>
            </a:endParaRPr>
          </a:p>
        </p:txBody>
      </p:sp>
      <p:pic>
        <p:nvPicPr>
          <p:cNvPr id="4"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1520" y="476672"/>
            <a:ext cx="1512168" cy="321202"/>
          </a:xfrm>
          <a:prstGeom prst="rect">
            <a:avLst/>
          </a:prstGeom>
          <a:noFill/>
          <a:extLst>
            <a:ext uri="{909E8E84-426E-40DD-AFC4-6F175D3DCCD1}">
              <a14:hiddenFill xmlns:a14="http://schemas.microsoft.com/office/drawing/2010/main">
                <a:solidFill>
                  <a:srgbClr val="FFFFFF"/>
                </a:solidFill>
              </a14:hiddenFill>
            </a:ext>
          </a:extLst>
        </p:spPr>
      </p:pic>
      <p:pic>
        <p:nvPicPr>
          <p:cNvPr id="3" name="Resim 2"/>
          <p:cNvPicPr>
            <a:picLocks noChangeAspect="1"/>
          </p:cNvPicPr>
          <p:nvPr/>
        </p:nvPicPr>
        <p:blipFill>
          <a:blip r:embed="rId3"/>
          <a:stretch>
            <a:fillRect/>
          </a:stretch>
        </p:blipFill>
        <p:spPr>
          <a:xfrm>
            <a:off x="252609" y="1575655"/>
            <a:ext cx="8638781" cy="3706689"/>
          </a:xfrm>
          <a:prstGeom prst="rect">
            <a:avLst/>
          </a:prstGeom>
        </p:spPr>
      </p:pic>
      <p:sp>
        <p:nvSpPr>
          <p:cNvPr id="5" name="Metin kutusu 4"/>
          <p:cNvSpPr txBox="1"/>
          <p:nvPr/>
        </p:nvSpPr>
        <p:spPr>
          <a:xfrm>
            <a:off x="412955" y="6060124"/>
            <a:ext cx="7737987" cy="646331"/>
          </a:xfrm>
          <a:prstGeom prst="rect">
            <a:avLst/>
          </a:prstGeom>
          <a:noFill/>
        </p:spPr>
        <p:txBody>
          <a:bodyPr wrap="square" rtlCol="0">
            <a:spAutoFit/>
          </a:bodyPr>
          <a:lstStyle/>
          <a:p>
            <a:r>
              <a:rPr lang="tr-TR" b="1" dirty="0" smtClean="0">
                <a:solidFill>
                  <a:srgbClr val="0C0D0D"/>
                </a:solidFill>
              </a:rPr>
              <a:t>Anket yorumu: Hocamın </a:t>
            </a:r>
            <a:r>
              <a:rPr lang="tr-TR" b="1" dirty="0">
                <a:solidFill>
                  <a:srgbClr val="0C0D0D"/>
                </a:solidFill>
              </a:rPr>
              <a:t>sunumu harikaydı çok teşekkür ederiz verdiği bilgiler için</a:t>
            </a:r>
          </a:p>
        </p:txBody>
      </p:sp>
    </p:spTree>
    <p:extLst>
      <p:ext uri="{BB962C8B-B14F-4D97-AF65-F5344CB8AC3E}">
        <p14:creationId xmlns:p14="http://schemas.microsoft.com/office/powerpoint/2010/main" val="32580670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Metin kutusu 4">
            <a:extLst>
              <a:ext uri="{FF2B5EF4-FFF2-40B4-BE49-F238E27FC236}">
                <a16:creationId xmlns:a16="http://schemas.microsoft.com/office/drawing/2014/main" id="{0983FF85-6A31-41EA-A11A-D71214CBEB4E}"/>
              </a:ext>
            </a:extLst>
          </p:cNvPr>
          <p:cNvSpPr txBox="1"/>
          <p:nvPr/>
        </p:nvSpPr>
        <p:spPr>
          <a:xfrm>
            <a:off x="1986117" y="320820"/>
            <a:ext cx="5471363" cy="954107"/>
          </a:xfrm>
          <a:prstGeom prst="rect">
            <a:avLst/>
          </a:prstGeom>
          <a:noFill/>
        </p:spPr>
        <p:txBody>
          <a:bodyPr wrap="square" lIns="91440" tIns="45720" rIns="91440" bIns="45720" rtlCol="0" anchor="t">
            <a:spAutoFit/>
          </a:bodyPr>
          <a:lstStyle/>
          <a:p>
            <a:pPr algn="ctr"/>
            <a:r>
              <a:rPr lang="tr-TR" sz="2800" b="1" dirty="0">
                <a:solidFill>
                  <a:schemeClr val="accent6"/>
                </a:solidFill>
                <a:effectLst>
                  <a:outerShdw blurRad="38100" dist="38100" dir="2700000" algn="tl">
                    <a:srgbClr val="000000">
                      <a:alpha val="43137"/>
                    </a:srgbClr>
                  </a:outerShdw>
                </a:effectLst>
              </a:rPr>
              <a:t>PAYDAŞ GERİBİLDİRİMLERİ</a:t>
            </a:r>
          </a:p>
          <a:p>
            <a:pPr algn="ctr"/>
            <a:r>
              <a:rPr lang="tr-TR" sz="2800" b="1" dirty="0">
                <a:solidFill>
                  <a:schemeClr val="accent6"/>
                </a:solidFill>
                <a:effectLst>
                  <a:outerShdw blurRad="38100" dist="38100" dir="2700000" algn="tl">
                    <a:srgbClr val="000000">
                      <a:alpha val="43137"/>
                    </a:srgbClr>
                  </a:outerShdw>
                </a:effectLst>
              </a:rPr>
              <a:t>(ANKET ANALİZLERİ)</a:t>
            </a:r>
            <a:endParaRPr lang="en-US" sz="2800" dirty="0">
              <a:solidFill>
                <a:schemeClr val="accent6"/>
              </a:solidFill>
              <a:cs typeface="Calibri" panose="020F0502020204030204"/>
            </a:endParaRPr>
          </a:p>
        </p:txBody>
      </p:sp>
      <p:pic>
        <p:nvPicPr>
          <p:cNvPr id="4" name="Picture 2" descr="https://admin.antalya.edu.tr/files/139/abu-logo-tr-yatay.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51520" y="476672"/>
            <a:ext cx="1512168" cy="321202"/>
          </a:xfrm>
          <a:prstGeom prst="rect">
            <a:avLst/>
          </a:prstGeom>
          <a:noFill/>
          <a:extLst>
            <a:ext uri="{909E8E84-426E-40DD-AFC4-6F175D3DCCD1}">
              <a14:hiddenFill xmlns:a14="http://schemas.microsoft.com/office/drawing/2010/main">
                <a:solidFill>
                  <a:srgbClr val="FFFFFF"/>
                </a:solidFill>
              </a14:hiddenFill>
            </a:ext>
          </a:extLst>
        </p:spPr>
      </p:pic>
      <p:sp>
        <p:nvSpPr>
          <p:cNvPr id="5" name="Metin kutusu 4"/>
          <p:cNvSpPr txBox="1"/>
          <p:nvPr/>
        </p:nvSpPr>
        <p:spPr>
          <a:xfrm>
            <a:off x="344130" y="5398406"/>
            <a:ext cx="7737987" cy="1600438"/>
          </a:xfrm>
          <a:prstGeom prst="rect">
            <a:avLst/>
          </a:prstGeom>
          <a:noFill/>
        </p:spPr>
        <p:txBody>
          <a:bodyPr wrap="square" rtlCol="0">
            <a:spAutoFit/>
          </a:bodyPr>
          <a:lstStyle/>
          <a:p>
            <a:r>
              <a:rPr lang="tr-TR" sz="1600" b="1" dirty="0" smtClean="0">
                <a:solidFill>
                  <a:srgbClr val="0C0D0D"/>
                </a:solidFill>
              </a:rPr>
              <a:t>Anket yorumu: 1) Cumhuriyetimizin </a:t>
            </a:r>
            <a:r>
              <a:rPr lang="tr-TR" sz="1600" b="1" dirty="0">
                <a:solidFill>
                  <a:srgbClr val="0C0D0D"/>
                </a:solidFill>
              </a:rPr>
              <a:t>100. yılı kutlamalarına verdiğiniz katkılar için çok </a:t>
            </a:r>
            <a:r>
              <a:rPr lang="tr-TR" sz="1600" b="1" dirty="0" err="1">
                <a:solidFill>
                  <a:srgbClr val="0C0D0D"/>
                </a:solidFill>
              </a:rPr>
              <a:t>tesekkür</a:t>
            </a:r>
            <a:r>
              <a:rPr lang="tr-TR" sz="1600" b="1" dirty="0">
                <a:solidFill>
                  <a:srgbClr val="0C0D0D"/>
                </a:solidFill>
              </a:rPr>
              <a:t> </a:t>
            </a:r>
            <a:r>
              <a:rPr lang="tr-TR" sz="1600" b="1" dirty="0" smtClean="0">
                <a:solidFill>
                  <a:srgbClr val="0C0D0D"/>
                </a:solidFill>
              </a:rPr>
              <a:t>ederim</a:t>
            </a:r>
            <a:r>
              <a:rPr lang="tr-TR" sz="1600" b="1" dirty="0">
                <a:solidFill>
                  <a:srgbClr val="0C0D0D"/>
                </a:solidFill>
              </a:rPr>
              <a:t> </a:t>
            </a:r>
            <a:r>
              <a:rPr lang="tr-TR" sz="1600" b="1" dirty="0" smtClean="0">
                <a:solidFill>
                  <a:srgbClr val="0C0D0D"/>
                </a:solidFill>
              </a:rPr>
              <a:t>2)</a:t>
            </a:r>
            <a:r>
              <a:rPr lang="en-US" sz="1600" b="1" dirty="0">
                <a:solidFill>
                  <a:srgbClr val="0C0D0D"/>
                </a:solidFill>
              </a:rPr>
              <a:t> It was a great seminar that helped me to increase my curiosity on the Turkish political </a:t>
            </a:r>
            <a:r>
              <a:rPr lang="en-US" sz="1600" b="1" dirty="0" smtClean="0">
                <a:solidFill>
                  <a:srgbClr val="0C0D0D"/>
                </a:solidFill>
              </a:rPr>
              <a:t>past</a:t>
            </a:r>
            <a:r>
              <a:rPr lang="tr-TR" sz="1600" dirty="0"/>
              <a:t> </a:t>
            </a:r>
            <a:r>
              <a:rPr lang="tr-TR" sz="1600" b="1" dirty="0" smtClean="0">
                <a:solidFill>
                  <a:srgbClr val="0C0D0D"/>
                </a:solidFill>
              </a:rPr>
              <a:t>3) </a:t>
            </a:r>
            <a:r>
              <a:rPr lang="tr-TR" sz="1600" b="1" dirty="0">
                <a:solidFill>
                  <a:srgbClr val="0C0D0D"/>
                </a:solidFill>
                <a:latin typeface="Roboto"/>
              </a:rPr>
              <a:t>W</a:t>
            </a:r>
            <a:r>
              <a:rPr lang="en-US" sz="1600" b="1" dirty="0" smtClean="0">
                <a:solidFill>
                  <a:srgbClr val="0C0D0D"/>
                </a:solidFill>
                <a:latin typeface="Roboto"/>
              </a:rPr>
              <a:t>e </a:t>
            </a:r>
            <a:r>
              <a:rPr lang="en-US" sz="1600" b="1" dirty="0">
                <a:solidFill>
                  <a:srgbClr val="0C0D0D"/>
                </a:solidFill>
                <a:latin typeface="Roboto"/>
              </a:rPr>
              <a:t>should have more of such talks, and maybe we can have more than one speaker who present different positions, so it would be very interesting to see how they would debate</a:t>
            </a:r>
            <a:r>
              <a:rPr lang="en-US" sz="1600" b="1" dirty="0">
                <a:solidFill>
                  <a:srgbClr val="0C0D0D"/>
                </a:solidFill>
              </a:rPr>
              <a:t> </a:t>
            </a:r>
            <a:r>
              <a:rPr lang="tr-TR" sz="1600" b="1" dirty="0" smtClean="0">
                <a:solidFill>
                  <a:srgbClr val="0C0D0D"/>
                </a:solidFill>
              </a:rPr>
              <a:t>4)</a:t>
            </a:r>
            <a:r>
              <a:rPr lang="tr-TR" sz="1600" b="1" dirty="0">
                <a:solidFill>
                  <a:srgbClr val="000000"/>
                </a:solidFill>
                <a:latin typeface="Calibri" panose="020F0502020204030204" pitchFamily="34" charset="0"/>
              </a:rPr>
              <a:t> Sayın Murat hocamızı aramızda tekrar görmek çok güzeldi. Daha fazla online konferans görmek dileğiyle. Çok teşekkürler!</a:t>
            </a:r>
            <a:r>
              <a:rPr lang="tr-TR" sz="1600" b="1" dirty="0"/>
              <a:t> </a:t>
            </a:r>
            <a:endParaRPr lang="tr-TR" sz="1600" b="1" dirty="0">
              <a:solidFill>
                <a:srgbClr val="0C0D0D"/>
              </a:solidFill>
            </a:endParaRPr>
          </a:p>
        </p:txBody>
      </p:sp>
      <p:pic>
        <p:nvPicPr>
          <p:cNvPr id="2" name="Resim 1"/>
          <p:cNvPicPr>
            <a:picLocks noChangeAspect="1"/>
          </p:cNvPicPr>
          <p:nvPr/>
        </p:nvPicPr>
        <p:blipFill>
          <a:blip r:embed="rId4"/>
          <a:stretch>
            <a:fillRect/>
          </a:stretch>
        </p:blipFill>
        <p:spPr>
          <a:xfrm>
            <a:off x="252609" y="1575655"/>
            <a:ext cx="8638781" cy="3706689"/>
          </a:xfrm>
          <a:prstGeom prst="rect">
            <a:avLst/>
          </a:prstGeom>
        </p:spPr>
      </p:pic>
    </p:spTree>
    <p:extLst>
      <p:ext uri="{BB962C8B-B14F-4D97-AF65-F5344CB8AC3E}">
        <p14:creationId xmlns:p14="http://schemas.microsoft.com/office/powerpoint/2010/main" val="341235431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Metin kutusu 4">
            <a:extLst>
              <a:ext uri="{FF2B5EF4-FFF2-40B4-BE49-F238E27FC236}">
                <a16:creationId xmlns:a16="http://schemas.microsoft.com/office/drawing/2014/main" id="{0983FF85-6A31-41EA-A11A-D71214CBEB4E}"/>
              </a:ext>
            </a:extLst>
          </p:cNvPr>
          <p:cNvSpPr txBox="1"/>
          <p:nvPr/>
        </p:nvSpPr>
        <p:spPr>
          <a:xfrm>
            <a:off x="823765" y="476672"/>
            <a:ext cx="7321964" cy="1384995"/>
          </a:xfrm>
          <a:prstGeom prst="rect">
            <a:avLst/>
          </a:prstGeom>
          <a:noFill/>
        </p:spPr>
        <p:txBody>
          <a:bodyPr wrap="square" lIns="91440" tIns="45720" rIns="91440" bIns="45720" rtlCol="0" anchor="t">
            <a:spAutoFit/>
          </a:bodyPr>
          <a:lstStyle/>
          <a:p>
            <a:pPr algn="ctr"/>
            <a:r>
              <a:rPr lang="tr-TR" sz="2800" b="1" dirty="0">
                <a:solidFill>
                  <a:schemeClr val="accent6"/>
                </a:solidFill>
                <a:effectLst>
                  <a:outerShdw blurRad="38100" dist="38100" dir="2700000" algn="tl">
                    <a:srgbClr val="000000">
                      <a:alpha val="43137"/>
                    </a:srgbClr>
                  </a:outerShdw>
                </a:effectLst>
              </a:rPr>
              <a:t>PAYDAŞ GERİBİLDİRİMLERİ</a:t>
            </a:r>
          </a:p>
          <a:p>
            <a:pPr algn="ctr"/>
            <a:r>
              <a:rPr lang="tr-TR" sz="2800" b="1" dirty="0">
                <a:solidFill>
                  <a:schemeClr val="accent6"/>
                </a:solidFill>
                <a:effectLst>
                  <a:outerShdw blurRad="38100" dist="38100" dir="2700000" algn="tl">
                    <a:srgbClr val="000000">
                      <a:alpha val="43137"/>
                    </a:srgbClr>
                  </a:outerShdw>
                </a:effectLst>
              </a:rPr>
              <a:t>(HAYATA GEÇİRİLEN ÖNERİLER ve AKSİYON ALINAN ŞİKAYETLER)</a:t>
            </a:r>
            <a:endParaRPr lang="en-US" sz="2800" dirty="0">
              <a:solidFill>
                <a:schemeClr val="accent6"/>
              </a:solidFill>
              <a:cs typeface="Calibri" panose="020F0502020204030204"/>
            </a:endParaRPr>
          </a:p>
        </p:txBody>
      </p:sp>
      <p:pic>
        <p:nvPicPr>
          <p:cNvPr id="4"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1520" y="476672"/>
            <a:ext cx="1512168" cy="321202"/>
          </a:xfrm>
          <a:prstGeom prst="rect">
            <a:avLst/>
          </a:prstGeom>
          <a:noFill/>
          <a:extLst>
            <a:ext uri="{909E8E84-426E-40DD-AFC4-6F175D3DCCD1}">
              <a14:hiddenFill xmlns:a14="http://schemas.microsoft.com/office/drawing/2010/main">
                <a:solidFill>
                  <a:srgbClr val="FFFFFF"/>
                </a:solidFill>
              </a14:hiddenFill>
            </a:ext>
          </a:extLst>
        </p:spPr>
      </p:pic>
      <p:pic>
        <p:nvPicPr>
          <p:cNvPr id="5" name="Resim 4"/>
          <p:cNvPicPr>
            <a:picLocks noChangeAspect="1"/>
          </p:cNvPicPr>
          <p:nvPr/>
        </p:nvPicPr>
        <p:blipFill>
          <a:blip r:embed="rId3"/>
          <a:stretch>
            <a:fillRect/>
          </a:stretch>
        </p:blipFill>
        <p:spPr>
          <a:xfrm>
            <a:off x="-1" y="1966451"/>
            <a:ext cx="9065343" cy="4657281"/>
          </a:xfrm>
          <a:prstGeom prst="rect">
            <a:avLst/>
          </a:prstGeom>
        </p:spPr>
      </p:pic>
    </p:spTree>
    <p:extLst>
      <p:ext uri="{BB962C8B-B14F-4D97-AF65-F5344CB8AC3E}">
        <p14:creationId xmlns:p14="http://schemas.microsoft.com/office/powerpoint/2010/main" val="380593902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1694291" y="481299"/>
            <a:ext cx="5976664" cy="648072"/>
          </a:xfrm>
          <a:prstGeom prst="rect">
            <a:avLst/>
          </a:prstGeom>
          <a:noFill/>
        </p:spPr>
        <p:txBody>
          <a:bodyPr vert="horz" lIns="91440" tIns="45720" rIns="91440" bIns="45720" rtlCol="0" anchor="ctr">
            <a:noAutofit/>
          </a:bodyPr>
          <a:lstStyle/>
          <a:p>
            <a:pPr algn="ctr">
              <a:lnSpc>
                <a:spcPct val="90000"/>
              </a:lnSpc>
              <a:spcBef>
                <a:spcPct val="0"/>
              </a:spcBef>
              <a:spcAft>
                <a:spcPts val="600"/>
              </a:spcAft>
            </a:pPr>
            <a:r>
              <a:rPr lang="en-US" sz="2800" b="1" kern="1200" dirty="0">
                <a:solidFill>
                  <a:schemeClr val="accent6"/>
                </a:solidFill>
                <a:effectLst>
                  <a:outerShdw blurRad="38100" dist="38100" dir="2700000" algn="tl">
                    <a:srgbClr val="000000">
                      <a:alpha val="43137"/>
                    </a:srgbClr>
                  </a:outerShdw>
                </a:effectLst>
                <a:ea typeface="+mj-ea"/>
                <a:cs typeface="+mj-cs"/>
              </a:rPr>
              <a:t>DÜZELTİCİ</a:t>
            </a:r>
            <a:r>
              <a:rPr lang="tr-TR" sz="2800" b="1" kern="1200" dirty="0">
                <a:solidFill>
                  <a:schemeClr val="accent6"/>
                </a:solidFill>
                <a:effectLst>
                  <a:outerShdw blurRad="38100" dist="38100" dir="2700000" algn="tl">
                    <a:srgbClr val="000000">
                      <a:alpha val="43137"/>
                    </a:srgbClr>
                  </a:outerShdw>
                </a:effectLst>
                <a:ea typeface="+mj-ea"/>
                <a:cs typeface="+mj-cs"/>
              </a:rPr>
              <a:t>-ÖNLEYİCİ</a:t>
            </a:r>
            <a:r>
              <a:rPr lang="en-US" sz="2800" b="1" kern="1200" dirty="0">
                <a:solidFill>
                  <a:schemeClr val="accent6"/>
                </a:solidFill>
                <a:effectLst>
                  <a:outerShdw blurRad="38100" dist="38100" dir="2700000" algn="tl">
                    <a:srgbClr val="000000">
                      <a:alpha val="43137"/>
                    </a:srgbClr>
                  </a:outerShdw>
                </a:effectLst>
                <a:ea typeface="+mj-ea"/>
                <a:cs typeface="+mj-cs"/>
              </a:rPr>
              <a:t> FAALİYETLER</a:t>
            </a:r>
          </a:p>
        </p:txBody>
      </p:sp>
      <p:pic>
        <p:nvPicPr>
          <p:cNvPr id="4"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3528" y="244063"/>
            <a:ext cx="1512168" cy="32120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7" name="Tablo 6"/>
          <p:cNvGraphicFramePr>
            <a:graphicFrameLocks noGrp="1"/>
          </p:cNvGraphicFramePr>
          <p:nvPr>
            <p:extLst>
              <p:ext uri="{D42A27DB-BD31-4B8C-83A1-F6EECF244321}">
                <p14:modId xmlns:p14="http://schemas.microsoft.com/office/powerpoint/2010/main" val="3635335486"/>
              </p:ext>
            </p:extLst>
          </p:nvPr>
        </p:nvGraphicFramePr>
        <p:xfrm>
          <a:off x="470388" y="1885208"/>
          <a:ext cx="8203223" cy="2265152"/>
        </p:xfrm>
        <a:graphic>
          <a:graphicData uri="http://schemas.openxmlformats.org/drawingml/2006/table">
            <a:tbl>
              <a:tblPr firstRow="1" bandRow="1">
                <a:tableStyleId>{08FB837D-C827-4EFA-A057-4D05807E0F7C}</a:tableStyleId>
              </a:tblPr>
              <a:tblGrid>
                <a:gridCol w="2971801">
                  <a:extLst>
                    <a:ext uri="{9D8B030D-6E8A-4147-A177-3AD203B41FA5}">
                      <a16:colId xmlns:a16="http://schemas.microsoft.com/office/drawing/2014/main" val="3521804200"/>
                    </a:ext>
                  </a:extLst>
                </a:gridCol>
                <a:gridCol w="5231422">
                  <a:extLst>
                    <a:ext uri="{9D8B030D-6E8A-4147-A177-3AD203B41FA5}">
                      <a16:colId xmlns:a16="http://schemas.microsoft.com/office/drawing/2014/main" val="2784112581"/>
                    </a:ext>
                  </a:extLst>
                </a:gridCol>
              </a:tblGrid>
              <a:tr h="857992">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sz="1400" dirty="0">
                          <a:solidFill>
                            <a:srgbClr val="0C0D0D"/>
                          </a:solidFill>
                        </a:rPr>
                        <a:t>Bulgu (DF</a:t>
                      </a:r>
                      <a:r>
                        <a:rPr lang="tr-TR" sz="1400" baseline="0" dirty="0">
                          <a:solidFill>
                            <a:srgbClr val="0C0D0D"/>
                          </a:solidFill>
                        </a:rPr>
                        <a:t>) </a:t>
                      </a:r>
                      <a:r>
                        <a:rPr lang="tr-TR" sz="1400" dirty="0">
                          <a:solidFill>
                            <a:srgbClr val="0C0D0D"/>
                          </a:solidFill>
                        </a:rPr>
                        <a:t>Tanımı </a:t>
                      </a:r>
                      <a:r>
                        <a:rPr lang="tr-TR" sz="1400" baseline="0" dirty="0" smtClean="0">
                          <a:solidFill>
                            <a:srgbClr val="0C0D0D"/>
                          </a:solidFill>
                        </a:rPr>
                        <a:t>: </a:t>
                      </a:r>
                      <a:endParaRPr lang="tr-TR" sz="1400" dirty="0">
                        <a:solidFill>
                          <a:srgbClr val="0C0D0D"/>
                        </a:solidFill>
                      </a:endParaRPr>
                    </a:p>
                  </a:txBody>
                  <a:tcPr>
                    <a:solidFill>
                      <a:schemeClr val="accent6">
                        <a:lumMod val="20000"/>
                        <a:lumOff val="80000"/>
                      </a:schemeClr>
                    </a:solidFill>
                  </a:tcPr>
                </a:tc>
                <a:tc>
                  <a:txBody>
                    <a:bodyPr/>
                    <a:lstStyle/>
                    <a:p>
                      <a:r>
                        <a:rPr lang="tr-TR" sz="1400" dirty="0" smtClean="0">
                          <a:solidFill>
                            <a:srgbClr val="0C0D0D"/>
                          </a:solidFill>
                        </a:rPr>
                        <a:t>4.1. - SP-SP-0001 SPİK dokümanında 3.2.1'de hedefin altında kalındığı ve ilgili madde için DF hazırlanmadığı görülmüştür. İlgili madde için kök neden analizi yapılıp DF hazırlanması gerekmektedir.</a:t>
                      </a:r>
                      <a:endParaRPr lang="tr-TR" sz="1400" dirty="0">
                        <a:solidFill>
                          <a:srgbClr val="0C0D0D"/>
                        </a:solidFill>
                      </a:endParaRPr>
                    </a:p>
                  </a:txBody>
                  <a:tcPr>
                    <a:solidFill>
                      <a:schemeClr val="accent6">
                        <a:lumMod val="20000"/>
                        <a:lumOff val="80000"/>
                      </a:schemeClr>
                    </a:solidFill>
                  </a:tcPr>
                </a:tc>
                <a:extLst>
                  <a:ext uri="{0D108BD9-81ED-4DB2-BD59-A6C34878D82A}">
                    <a16:rowId xmlns:a16="http://schemas.microsoft.com/office/drawing/2014/main" val="2463863686"/>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sz="1400" dirty="0">
                          <a:solidFill>
                            <a:srgbClr val="0C0D0D"/>
                          </a:solidFill>
                        </a:rPr>
                        <a:t>Termin Tarihi</a:t>
                      </a:r>
                      <a:r>
                        <a:rPr lang="tr-TR" sz="1400" baseline="0" dirty="0">
                          <a:solidFill>
                            <a:srgbClr val="0C0D0D"/>
                          </a:solidFill>
                        </a:rPr>
                        <a:t> </a:t>
                      </a:r>
                      <a:r>
                        <a:rPr lang="tr-TR" sz="1400" baseline="0" dirty="0" smtClean="0">
                          <a:solidFill>
                            <a:srgbClr val="0C0D0D"/>
                          </a:solidFill>
                        </a:rPr>
                        <a:t>:</a:t>
                      </a:r>
                      <a:endParaRPr lang="tr-TR" sz="1400" dirty="0">
                        <a:solidFill>
                          <a:srgbClr val="0C0D0D"/>
                        </a:solidFill>
                      </a:endParaRPr>
                    </a:p>
                  </a:txBody>
                  <a:tcPr>
                    <a:solidFill>
                      <a:schemeClr val="accent6">
                        <a:lumMod val="20000"/>
                        <a:lumOff val="80000"/>
                      </a:schemeClr>
                    </a:solidFill>
                  </a:tcPr>
                </a:tc>
                <a:tc>
                  <a:txBody>
                    <a:bodyPr/>
                    <a:lstStyle/>
                    <a:p>
                      <a:r>
                        <a:rPr lang="tr-TR" sz="1400" dirty="0" smtClean="0">
                          <a:solidFill>
                            <a:srgbClr val="0C0D0D"/>
                          </a:solidFill>
                        </a:rPr>
                        <a:t>01.06.2024</a:t>
                      </a:r>
                      <a:endParaRPr lang="tr-TR" sz="1400" dirty="0">
                        <a:solidFill>
                          <a:srgbClr val="0C0D0D"/>
                        </a:solidFill>
                      </a:endParaRPr>
                    </a:p>
                  </a:txBody>
                  <a:tcPr>
                    <a:solidFill>
                      <a:schemeClr val="accent6">
                        <a:lumMod val="20000"/>
                        <a:lumOff val="80000"/>
                      </a:schemeClr>
                    </a:solidFill>
                  </a:tcPr>
                </a:tc>
                <a:extLst>
                  <a:ext uri="{0D108BD9-81ED-4DB2-BD59-A6C34878D82A}">
                    <a16:rowId xmlns:a16="http://schemas.microsoft.com/office/drawing/2014/main" val="3702495391"/>
                  </a:ext>
                </a:extLst>
              </a:tr>
              <a:tr h="248592">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sz="1400" dirty="0">
                          <a:solidFill>
                            <a:srgbClr val="0C0D0D"/>
                          </a:solidFill>
                        </a:rPr>
                        <a:t>Yapılan Geçici</a:t>
                      </a:r>
                      <a:r>
                        <a:rPr lang="tr-TR" sz="1400" baseline="0" dirty="0">
                          <a:solidFill>
                            <a:srgbClr val="0C0D0D"/>
                          </a:solidFill>
                        </a:rPr>
                        <a:t> Faaliyet </a:t>
                      </a:r>
                      <a:r>
                        <a:rPr lang="tr-TR" sz="1400" baseline="0" dirty="0" smtClean="0">
                          <a:solidFill>
                            <a:srgbClr val="0C0D0D"/>
                          </a:solidFill>
                        </a:rPr>
                        <a:t>:</a:t>
                      </a:r>
                      <a:endParaRPr lang="tr-TR" sz="1400" dirty="0">
                        <a:solidFill>
                          <a:srgbClr val="0C0D0D"/>
                        </a:solidFill>
                      </a:endParaRPr>
                    </a:p>
                  </a:txBody>
                  <a:tcPr>
                    <a:solidFill>
                      <a:schemeClr val="accent6">
                        <a:lumMod val="20000"/>
                        <a:lumOff val="80000"/>
                      </a:schemeClr>
                    </a:solidFill>
                  </a:tcPr>
                </a:tc>
                <a:tc>
                  <a:txBody>
                    <a:bodyPr/>
                    <a:lstStyle/>
                    <a:p>
                      <a:endParaRPr lang="tr-TR" sz="1400" dirty="0">
                        <a:solidFill>
                          <a:srgbClr val="0C0D0D"/>
                        </a:solidFill>
                      </a:endParaRPr>
                    </a:p>
                  </a:txBody>
                  <a:tcPr>
                    <a:solidFill>
                      <a:schemeClr val="accent6">
                        <a:lumMod val="20000"/>
                        <a:lumOff val="80000"/>
                      </a:schemeClr>
                    </a:solidFill>
                  </a:tcPr>
                </a:tc>
                <a:extLst>
                  <a:ext uri="{0D108BD9-81ED-4DB2-BD59-A6C34878D82A}">
                    <a16:rowId xmlns:a16="http://schemas.microsoft.com/office/drawing/2014/main" val="2571400847"/>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sz="1400" dirty="0">
                          <a:solidFill>
                            <a:srgbClr val="0C0D0D"/>
                          </a:solidFill>
                        </a:rPr>
                        <a:t>Yapılan Kalıcı</a:t>
                      </a:r>
                      <a:r>
                        <a:rPr lang="tr-TR" sz="1400" baseline="0" dirty="0">
                          <a:solidFill>
                            <a:srgbClr val="0C0D0D"/>
                          </a:solidFill>
                        </a:rPr>
                        <a:t> Faaliyet </a:t>
                      </a:r>
                      <a:endParaRPr lang="tr-TR" sz="1400" dirty="0">
                        <a:solidFill>
                          <a:srgbClr val="0C0D0D"/>
                        </a:solidFill>
                      </a:endParaRPr>
                    </a:p>
                  </a:txBody>
                  <a:tcPr>
                    <a:solidFill>
                      <a:schemeClr val="accent6">
                        <a:lumMod val="20000"/>
                        <a:lumOff val="80000"/>
                      </a:schemeClr>
                    </a:solidFill>
                  </a:tcPr>
                </a:tc>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sz="1400" dirty="0" smtClean="0">
                          <a:solidFill>
                            <a:srgbClr val="0C0D0D"/>
                          </a:solidFill>
                        </a:rPr>
                        <a:t>YGG SEPAM toplantısında</a:t>
                      </a:r>
                      <a:r>
                        <a:rPr lang="tr-TR" sz="1400" baseline="0" dirty="0" smtClean="0">
                          <a:solidFill>
                            <a:srgbClr val="0C0D0D"/>
                          </a:solidFill>
                        </a:rPr>
                        <a:t> Kök Neden Analizi yapılarak hedeflenen etkinlik sayısının ondan dörde indirilmesine karar verilmiştir.</a:t>
                      </a:r>
                    </a:p>
                    <a:p>
                      <a:endParaRPr lang="tr-TR" sz="1400" dirty="0">
                        <a:solidFill>
                          <a:srgbClr val="0C0D0D"/>
                        </a:solidFill>
                      </a:endParaRPr>
                    </a:p>
                  </a:txBody>
                  <a:tcPr>
                    <a:solidFill>
                      <a:schemeClr val="accent6">
                        <a:lumMod val="20000"/>
                        <a:lumOff val="80000"/>
                      </a:schemeClr>
                    </a:solidFill>
                  </a:tcPr>
                </a:tc>
                <a:extLst>
                  <a:ext uri="{0D108BD9-81ED-4DB2-BD59-A6C34878D82A}">
                    <a16:rowId xmlns:a16="http://schemas.microsoft.com/office/drawing/2014/main" val="3006109038"/>
                  </a:ext>
                </a:extLst>
              </a:tr>
            </a:tbl>
          </a:graphicData>
        </a:graphic>
      </p:graphicFrame>
      <p:graphicFrame>
        <p:nvGraphicFramePr>
          <p:cNvPr id="6" name="Tablo 5">
            <a:extLst>
              <a:ext uri="{FF2B5EF4-FFF2-40B4-BE49-F238E27FC236}">
                <a16:creationId xmlns:a16="http://schemas.microsoft.com/office/drawing/2014/main" id="{358F49DB-67A9-4A30-AB61-0A5CA1A55F41}"/>
              </a:ext>
            </a:extLst>
          </p:cNvPr>
          <p:cNvGraphicFramePr>
            <a:graphicFrameLocks noGrp="1"/>
          </p:cNvGraphicFramePr>
          <p:nvPr>
            <p:extLst>
              <p:ext uri="{D42A27DB-BD31-4B8C-83A1-F6EECF244321}">
                <p14:modId xmlns:p14="http://schemas.microsoft.com/office/powerpoint/2010/main" val="1096047700"/>
              </p:ext>
            </p:extLst>
          </p:nvPr>
        </p:nvGraphicFramePr>
        <p:xfrm>
          <a:off x="470387" y="4150360"/>
          <a:ext cx="8203223" cy="1988337"/>
        </p:xfrm>
        <a:graphic>
          <a:graphicData uri="http://schemas.openxmlformats.org/drawingml/2006/table">
            <a:tbl>
              <a:tblPr firstRow="1" bandRow="1">
                <a:tableStyleId>{08FB837D-C827-4EFA-A057-4D05807E0F7C}</a:tableStyleId>
              </a:tblPr>
              <a:tblGrid>
                <a:gridCol w="2971801">
                  <a:extLst>
                    <a:ext uri="{9D8B030D-6E8A-4147-A177-3AD203B41FA5}">
                      <a16:colId xmlns:a16="http://schemas.microsoft.com/office/drawing/2014/main" val="3521804200"/>
                    </a:ext>
                  </a:extLst>
                </a:gridCol>
                <a:gridCol w="5231422">
                  <a:extLst>
                    <a:ext uri="{9D8B030D-6E8A-4147-A177-3AD203B41FA5}">
                      <a16:colId xmlns:a16="http://schemas.microsoft.com/office/drawing/2014/main" val="2784112581"/>
                    </a:ext>
                  </a:extLst>
                </a:gridCol>
              </a:tblGrid>
              <a:tr h="779286">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sz="1400" dirty="0">
                          <a:solidFill>
                            <a:srgbClr val="0C0D0D"/>
                          </a:solidFill>
                        </a:rPr>
                        <a:t>Bulgu (DF</a:t>
                      </a:r>
                      <a:r>
                        <a:rPr lang="tr-TR" sz="1400" baseline="0" dirty="0">
                          <a:solidFill>
                            <a:srgbClr val="0C0D0D"/>
                          </a:solidFill>
                        </a:rPr>
                        <a:t>) </a:t>
                      </a:r>
                      <a:r>
                        <a:rPr lang="tr-TR" sz="1400" dirty="0">
                          <a:solidFill>
                            <a:srgbClr val="0C0D0D"/>
                          </a:solidFill>
                        </a:rPr>
                        <a:t>Tanımı </a:t>
                      </a:r>
                      <a:r>
                        <a:rPr lang="tr-TR" sz="1400" baseline="0" dirty="0">
                          <a:solidFill>
                            <a:srgbClr val="0C0D0D"/>
                          </a:solidFill>
                        </a:rPr>
                        <a:t>:….</a:t>
                      </a:r>
                      <a:endParaRPr lang="tr-TR" sz="1400" dirty="0">
                        <a:solidFill>
                          <a:srgbClr val="0C0D0D"/>
                        </a:solidFill>
                      </a:endParaRPr>
                    </a:p>
                  </a:txBody>
                  <a:tcPr>
                    <a:solidFill>
                      <a:schemeClr val="accent6">
                        <a:lumMod val="20000"/>
                        <a:lumOff val="80000"/>
                      </a:schemeClr>
                    </a:solidFill>
                  </a:tcPr>
                </a:tc>
                <a:tc>
                  <a:txBody>
                    <a:bodyPr/>
                    <a:lstStyle/>
                    <a:p>
                      <a:r>
                        <a:rPr lang="tr-TR" sz="1400" b="0" dirty="0" smtClean="0">
                          <a:solidFill>
                            <a:srgbClr val="0C0D0D"/>
                          </a:solidFill>
                        </a:rPr>
                        <a:t>5.3. - Organizasyon Şeması dokümanında belirtilen 'Danışma Kurulu' ve 'Yönetim Kurulu' ile ilgili görev tanımları yoktur. Görev tanımlarının hazırlanması gerekir. </a:t>
                      </a:r>
                      <a:endParaRPr lang="tr-TR" sz="1400" b="0" dirty="0">
                        <a:solidFill>
                          <a:srgbClr val="0C0D0D"/>
                        </a:solidFill>
                      </a:endParaRPr>
                    </a:p>
                  </a:txBody>
                  <a:tcPr>
                    <a:solidFill>
                      <a:schemeClr val="accent6">
                        <a:lumMod val="20000"/>
                        <a:lumOff val="80000"/>
                      </a:schemeClr>
                    </a:solidFill>
                  </a:tcPr>
                </a:tc>
                <a:extLst>
                  <a:ext uri="{0D108BD9-81ED-4DB2-BD59-A6C34878D82A}">
                    <a16:rowId xmlns:a16="http://schemas.microsoft.com/office/drawing/2014/main" val="2463863686"/>
                  </a:ext>
                </a:extLst>
              </a:tr>
              <a:tr h="23978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sz="1400" dirty="0">
                          <a:solidFill>
                            <a:srgbClr val="0C0D0D"/>
                          </a:solidFill>
                        </a:rPr>
                        <a:t>Termin Tarihi</a:t>
                      </a:r>
                      <a:r>
                        <a:rPr lang="tr-TR" sz="1400" baseline="0" dirty="0">
                          <a:solidFill>
                            <a:srgbClr val="0C0D0D"/>
                          </a:solidFill>
                        </a:rPr>
                        <a:t> : ….</a:t>
                      </a:r>
                      <a:endParaRPr lang="tr-TR" sz="1400" dirty="0">
                        <a:solidFill>
                          <a:srgbClr val="0C0D0D"/>
                        </a:solidFill>
                      </a:endParaRPr>
                    </a:p>
                  </a:txBody>
                  <a:tcPr>
                    <a:solidFill>
                      <a:schemeClr val="accent6">
                        <a:lumMod val="20000"/>
                        <a:lumOff val="80000"/>
                      </a:schemeClr>
                    </a:solidFill>
                  </a:tcPr>
                </a:tc>
                <a:tc>
                  <a:txBody>
                    <a:bodyPr/>
                    <a:lstStyle/>
                    <a:p>
                      <a:r>
                        <a:rPr lang="tr-TR" sz="1400" dirty="0" smtClean="0">
                          <a:solidFill>
                            <a:srgbClr val="0C0D0D"/>
                          </a:solidFill>
                        </a:rPr>
                        <a:t>01.06.2024</a:t>
                      </a:r>
                      <a:endParaRPr lang="tr-TR" sz="1400" dirty="0">
                        <a:solidFill>
                          <a:srgbClr val="0C0D0D"/>
                        </a:solidFill>
                      </a:endParaRPr>
                    </a:p>
                  </a:txBody>
                  <a:tcPr>
                    <a:solidFill>
                      <a:schemeClr val="accent6">
                        <a:lumMod val="20000"/>
                        <a:lumOff val="80000"/>
                      </a:schemeClr>
                    </a:solidFill>
                  </a:tcPr>
                </a:tc>
                <a:extLst>
                  <a:ext uri="{0D108BD9-81ED-4DB2-BD59-A6C34878D82A}">
                    <a16:rowId xmlns:a16="http://schemas.microsoft.com/office/drawing/2014/main" val="3702495391"/>
                  </a:ext>
                </a:extLst>
              </a:tr>
              <a:tr h="23978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sz="1400" dirty="0">
                          <a:solidFill>
                            <a:srgbClr val="0C0D0D"/>
                          </a:solidFill>
                        </a:rPr>
                        <a:t>Yapılan Geçici</a:t>
                      </a:r>
                      <a:r>
                        <a:rPr lang="tr-TR" sz="1400" baseline="0" dirty="0">
                          <a:solidFill>
                            <a:srgbClr val="0C0D0D"/>
                          </a:solidFill>
                        </a:rPr>
                        <a:t> Faaliyet :….</a:t>
                      </a:r>
                      <a:endParaRPr lang="tr-TR" sz="1400" dirty="0">
                        <a:solidFill>
                          <a:srgbClr val="0C0D0D"/>
                        </a:solidFill>
                      </a:endParaRPr>
                    </a:p>
                  </a:txBody>
                  <a:tcPr>
                    <a:solidFill>
                      <a:schemeClr val="accent6">
                        <a:lumMod val="20000"/>
                        <a:lumOff val="80000"/>
                      </a:schemeClr>
                    </a:solidFill>
                  </a:tcPr>
                </a:tc>
                <a:tc>
                  <a:txBody>
                    <a:bodyPr/>
                    <a:lstStyle/>
                    <a:p>
                      <a:endParaRPr lang="tr-TR" sz="1400" dirty="0">
                        <a:solidFill>
                          <a:srgbClr val="0C0D0D"/>
                        </a:solidFill>
                      </a:endParaRPr>
                    </a:p>
                  </a:txBody>
                  <a:tcPr>
                    <a:solidFill>
                      <a:schemeClr val="accent6">
                        <a:lumMod val="20000"/>
                        <a:lumOff val="80000"/>
                      </a:schemeClr>
                    </a:solidFill>
                  </a:tcPr>
                </a:tc>
                <a:extLst>
                  <a:ext uri="{0D108BD9-81ED-4DB2-BD59-A6C34878D82A}">
                    <a16:rowId xmlns:a16="http://schemas.microsoft.com/office/drawing/2014/main" val="2571400847"/>
                  </a:ext>
                </a:extLst>
              </a:tr>
              <a:tr h="599451">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sz="1400" dirty="0">
                          <a:solidFill>
                            <a:srgbClr val="0C0D0D"/>
                          </a:solidFill>
                        </a:rPr>
                        <a:t>Yapılan Kalıcı</a:t>
                      </a:r>
                      <a:r>
                        <a:rPr lang="tr-TR" sz="1400" baseline="0" dirty="0">
                          <a:solidFill>
                            <a:srgbClr val="0C0D0D"/>
                          </a:solidFill>
                        </a:rPr>
                        <a:t> Faaliyet :…..</a:t>
                      </a:r>
                      <a:endParaRPr lang="tr-TR" sz="1400" dirty="0">
                        <a:solidFill>
                          <a:srgbClr val="0C0D0D"/>
                        </a:solidFill>
                      </a:endParaRPr>
                    </a:p>
                  </a:txBody>
                  <a:tcPr>
                    <a:solidFill>
                      <a:schemeClr val="accent6">
                        <a:lumMod val="20000"/>
                        <a:lumOff val="80000"/>
                      </a:schemeClr>
                    </a:solidFill>
                  </a:tcPr>
                </a:tc>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sz="1400" dirty="0" smtClean="0">
                          <a:solidFill>
                            <a:srgbClr val="0C0D0D"/>
                          </a:solidFill>
                        </a:rPr>
                        <a:t>Görev tanımları yapılarak ilgili </a:t>
                      </a:r>
                      <a:r>
                        <a:rPr lang="tr-TR" sz="1400" dirty="0" err="1" smtClean="0">
                          <a:solidFill>
                            <a:srgbClr val="0C0D0D"/>
                          </a:solidFill>
                        </a:rPr>
                        <a:t>dökümanlar</a:t>
                      </a:r>
                      <a:r>
                        <a:rPr lang="tr-TR" sz="1400" dirty="0" smtClean="0">
                          <a:solidFill>
                            <a:srgbClr val="0C0D0D"/>
                          </a:solidFill>
                        </a:rPr>
                        <a:t> K dosyasına eklenmiştir</a:t>
                      </a:r>
                    </a:p>
                    <a:p>
                      <a:endParaRPr lang="tr-TR" sz="1400" dirty="0">
                        <a:solidFill>
                          <a:srgbClr val="0C0D0D"/>
                        </a:solidFill>
                      </a:endParaRPr>
                    </a:p>
                  </a:txBody>
                  <a:tcPr>
                    <a:solidFill>
                      <a:schemeClr val="accent6">
                        <a:lumMod val="20000"/>
                        <a:lumOff val="80000"/>
                      </a:schemeClr>
                    </a:solidFill>
                  </a:tcPr>
                </a:tc>
                <a:extLst>
                  <a:ext uri="{0D108BD9-81ED-4DB2-BD59-A6C34878D82A}">
                    <a16:rowId xmlns:a16="http://schemas.microsoft.com/office/drawing/2014/main" val="3006109038"/>
                  </a:ext>
                </a:extLst>
              </a:tr>
            </a:tbl>
          </a:graphicData>
        </a:graphic>
      </p:graphicFrame>
    </p:spTree>
    <p:extLst>
      <p:ext uri="{BB962C8B-B14F-4D97-AF65-F5344CB8AC3E}">
        <p14:creationId xmlns:p14="http://schemas.microsoft.com/office/powerpoint/2010/main" val="108216554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Metin kutusu 4">
            <a:extLst>
              <a:ext uri="{FF2B5EF4-FFF2-40B4-BE49-F238E27FC236}">
                <a16:creationId xmlns:a16="http://schemas.microsoft.com/office/drawing/2014/main" id="{0983FF85-6A31-41EA-A11A-D71214CBEB4E}"/>
              </a:ext>
            </a:extLst>
          </p:cNvPr>
          <p:cNvSpPr txBox="1"/>
          <p:nvPr/>
        </p:nvSpPr>
        <p:spPr>
          <a:xfrm>
            <a:off x="1168388" y="628902"/>
            <a:ext cx="6927589" cy="954107"/>
          </a:xfrm>
          <a:prstGeom prst="rect">
            <a:avLst/>
          </a:prstGeom>
          <a:noFill/>
        </p:spPr>
        <p:txBody>
          <a:bodyPr wrap="square" lIns="91440" tIns="45720" rIns="91440" bIns="45720" rtlCol="0" anchor="t">
            <a:spAutoFit/>
          </a:bodyPr>
          <a:lstStyle/>
          <a:p>
            <a:pPr algn="ctr"/>
            <a:r>
              <a:rPr lang="tr-TR" sz="2800" b="1" dirty="0">
                <a:solidFill>
                  <a:schemeClr val="accent6"/>
                </a:solidFill>
                <a:effectLst>
                  <a:outerShdw blurRad="38100" dist="38100" dir="2700000" algn="tl">
                    <a:srgbClr val="000000">
                      <a:alpha val="43137"/>
                    </a:srgbClr>
                  </a:outerShdw>
                </a:effectLst>
              </a:rPr>
              <a:t>İÇ DENETİM SONUCUNA DAYALI ÖZ DEĞERLENDİRME ve GÖRÜŞLERİNİZ</a:t>
            </a:r>
          </a:p>
        </p:txBody>
      </p:sp>
      <p:pic>
        <p:nvPicPr>
          <p:cNvPr id="5"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1520" y="476672"/>
            <a:ext cx="1512168" cy="321202"/>
          </a:xfrm>
          <a:prstGeom prst="rect">
            <a:avLst/>
          </a:prstGeom>
          <a:noFill/>
          <a:extLst>
            <a:ext uri="{909E8E84-426E-40DD-AFC4-6F175D3DCCD1}">
              <a14:hiddenFill xmlns:a14="http://schemas.microsoft.com/office/drawing/2010/main">
                <a:solidFill>
                  <a:srgbClr val="FFFFFF"/>
                </a:solidFill>
              </a14:hiddenFill>
            </a:ext>
          </a:extLst>
        </p:spPr>
      </p:pic>
      <p:sp>
        <p:nvSpPr>
          <p:cNvPr id="2" name="Metin kutusu 1"/>
          <p:cNvSpPr txBox="1"/>
          <p:nvPr/>
        </p:nvSpPr>
        <p:spPr>
          <a:xfrm>
            <a:off x="251520" y="2615381"/>
            <a:ext cx="8618641" cy="1631216"/>
          </a:xfrm>
          <a:prstGeom prst="rect">
            <a:avLst/>
          </a:prstGeom>
          <a:noFill/>
        </p:spPr>
        <p:txBody>
          <a:bodyPr wrap="none" rtlCol="0">
            <a:spAutoFit/>
          </a:bodyPr>
          <a:lstStyle/>
          <a:p>
            <a:r>
              <a:rPr lang="tr-TR" sz="2000" b="1" dirty="0" smtClean="0">
                <a:solidFill>
                  <a:srgbClr val="0C0D0D"/>
                </a:solidFill>
              </a:rPr>
              <a:t>SEPAM Üniversitemizde ve Üniversite dışında bilinen bir kurum haline gelmiştir.</a:t>
            </a:r>
          </a:p>
          <a:p>
            <a:r>
              <a:rPr lang="tr-TR" sz="2000" b="1" dirty="0" smtClean="0">
                <a:solidFill>
                  <a:srgbClr val="0C0D0D"/>
                </a:solidFill>
              </a:rPr>
              <a:t>Bu bilinirlik ve görünürlüğü arttırmak için </a:t>
            </a:r>
            <a:r>
              <a:rPr lang="tr-TR" sz="2000" b="1" dirty="0" err="1" smtClean="0">
                <a:solidFill>
                  <a:srgbClr val="0C0D0D"/>
                </a:solidFill>
              </a:rPr>
              <a:t>SEPAM’ın</a:t>
            </a:r>
            <a:r>
              <a:rPr lang="tr-TR" sz="2000" b="1" dirty="0" smtClean="0">
                <a:solidFill>
                  <a:srgbClr val="0C0D0D"/>
                </a:solidFill>
              </a:rPr>
              <a:t> akademik ve idari personel </a:t>
            </a:r>
          </a:p>
          <a:p>
            <a:r>
              <a:rPr lang="tr-TR" sz="2000" b="1" dirty="0" err="1" smtClean="0">
                <a:solidFill>
                  <a:srgbClr val="0C0D0D"/>
                </a:solidFill>
              </a:rPr>
              <a:t>İhtiyaçalrı</a:t>
            </a:r>
            <a:r>
              <a:rPr lang="tr-TR" sz="2000" b="1" dirty="0" smtClean="0">
                <a:solidFill>
                  <a:srgbClr val="0C0D0D"/>
                </a:solidFill>
              </a:rPr>
              <a:t> ile birlikte ofis ihtiyaçlarının karşılanması durumunda SEPAM hem </a:t>
            </a:r>
          </a:p>
          <a:p>
            <a:r>
              <a:rPr lang="tr-TR" sz="2000" b="1" dirty="0" smtClean="0">
                <a:solidFill>
                  <a:srgbClr val="0C0D0D"/>
                </a:solidFill>
              </a:rPr>
              <a:t>Türkiye’deki akademik bilgi üretimine hem toplumsal sorumluluğa katkılar </a:t>
            </a:r>
          </a:p>
          <a:p>
            <a:r>
              <a:rPr lang="tr-TR" sz="2000" b="1" dirty="0" smtClean="0">
                <a:solidFill>
                  <a:srgbClr val="0C0D0D"/>
                </a:solidFill>
              </a:rPr>
              <a:t>yapacak kurumsal ve akademik potansiyele sahiptir. </a:t>
            </a:r>
            <a:endParaRPr lang="tr-TR" sz="2000" b="1" dirty="0">
              <a:solidFill>
                <a:srgbClr val="0C0D0D"/>
              </a:solidFill>
            </a:endParaRPr>
          </a:p>
        </p:txBody>
      </p:sp>
    </p:spTree>
    <p:extLst>
      <p:ext uri="{BB962C8B-B14F-4D97-AF65-F5344CB8AC3E}">
        <p14:creationId xmlns:p14="http://schemas.microsoft.com/office/powerpoint/2010/main" val="134635436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8" name="Metin kutusu 4">
            <a:extLst>
              <a:ext uri="{FF2B5EF4-FFF2-40B4-BE49-F238E27FC236}">
                <a16:creationId xmlns:a16="http://schemas.microsoft.com/office/drawing/2014/main" id="{7EC18F83-204B-487E-AFD6-153344F04A42}"/>
              </a:ext>
            </a:extLst>
          </p:cNvPr>
          <p:cNvSpPr txBox="1"/>
          <p:nvPr/>
        </p:nvSpPr>
        <p:spPr>
          <a:xfrm>
            <a:off x="2046263" y="471888"/>
            <a:ext cx="5616624" cy="993393"/>
          </a:xfrm>
          <a:prstGeom prst="rect">
            <a:avLst/>
          </a:prstGeom>
          <a:noFill/>
        </p:spPr>
        <p:txBody>
          <a:bodyPr vert="horz" lIns="91440" tIns="45720" rIns="91440" bIns="45720" rtlCol="0" anchor="ctr">
            <a:normAutofit/>
          </a:bodyPr>
          <a:lstStyle>
            <a:defPPr>
              <a:defRPr lang="tr-TR"/>
            </a:defPPr>
            <a:lvl1pPr algn="ctr">
              <a:lnSpc>
                <a:spcPct val="90000"/>
              </a:lnSpc>
              <a:spcBef>
                <a:spcPct val="0"/>
              </a:spcBef>
              <a:spcAft>
                <a:spcPts val="600"/>
              </a:spcAft>
              <a:defRPr sz="3100" b="1">
                <a:solidFill>
                  <a:srgbClr val="9DB5CE"/>
                </a:solidFill>
                <a:effectLst>
                  <a:outerShdw blurRad="38100" dist="38100" dir="2700000" algn="tl">
                    <a:srgbClr val="000000">
                      <a:alpha val="43137"/>
                    </a:srgbClr>
                  </a:outerShdw>
                </a:effectLst>
                <a:latin typeface="+mj-lt"/>
                <a:ea typeface="+mj-ea"/>
                <a:cs typeface="+mj-cs"/>
              </a:defRPr>
            </a:lvl1pPr>
          </a:lstStyle>
          <a:p>
            <a:r>
              <a:rPr lang="tr-TR" sz="2700" dirty="0">
                <a:solidFill>
                  <a:schemeClr val="accent6"/>
                </a:solidFill>
                <a:latin typeface="+mn-lt"/>
              </a:rPr>
              <a:t>FARKLI VE İYİ UYGULAMA ÖRNEKLERİ</a:t>
            </a:r>
          </a:p>
          <a:p>
            <a:r>
              <a:rPr lang="tr-TR" sz="2700" dirty="0">
                <a:solidFill>
                  <a:schemeClr val="tx2"/>
                </a:solidFill>
                <a:latin typeface="+mn-lt"/>
              </a:rPr>
              <a:t>ARAŞTIRMA-GELİŞTİRME ALANINDA</a:t>
            </a:r>
            <a:endParaRPr lang="en-US" sz="2700" dirty="0">
              <a:solidFill>
                <a:schemeClr val="accent6"/>
              </a:solidFill>
              <a:latin typeface="+mn-lt"/>
            </a:endParaRPr>
          </a:p>
        </p:txBody>
      </p:sp>
      <p:pic>
        <p:nvPicPr>
          <p:cNvPr id="66"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5991" y="332656"/>
            <a:ext cx="1847488" cy="392428"/>
          </a:xfrm>
          <a:prstGeom prst="rect">
            <a:avLst/>
          </a:prstGeom>
          <a:noFill/>
          <a:extLst>
            <a:ext uri="{909E8E84-426E-40DD-AFC4-6F175D3DCCD1}">
              <a14:hiddenFill xmlns:a14="http://schemas.microsoft.com/office/drawing/2010/main">
                <a:solidFill>
                  <a:srgbClr val="FFFFFF"/>
                </a:solidFill>
              </a14:hiddenFill>
            </a:ext>
          </a:extLst>
        </p:spPr>
      </p:pic>
      <p:sp>
        <p:nvSpPr>
          <p:cNvPr id="2" name="Metin kutusu 1"/>
          <p:cNvSpPr txBox="1"/>
          <p:nvPr/>
        </p:nvSpPr>
        <p:spPr>
          <a:xfrm>
            <a:off x="0" y="2392381"/>
            <a:ext cx="9060044" cy="2246769"/>
          </a:xfrm>
          <a:prstGeom prst="rect">
            <a:avLst/>
          </a:prstGeom>
          <a:noFill/>
        </p:spPr>
        <p:txBody>
          <a:bodyPr wrap="none" rtlCol="0">
            <a:spAutoFit/>
          </a:bodyPr>
          <a:lstStyle/>
          <a:p>
            <a:r>
              <a:rPr lang="tr-TR" sz="2800" dirty="0" smtClean="0">
                <a:solidFill>
                  <a:srgbClr val="0C0D0D"/>
                </a:solidFill>
              </a:rPr>
              <a:t>SEPAM idari ve akademik personel ve ofis eksikliğine rağmen </a:t>
            </a:r>
          </a:p>
          <a:p>
            <a:r>
              <a:rPr lang="tr-TR" sz="2800" dirty="0" smtClean="0">
                <a:solidFill>
                  <a:srgbClr val="0C0D0D"/>
                </a:solidFill>
              </a:rPr>
              <a:t>Üniversitemizde TÜBİTAK 1001 Projesi yürüten tek araştırma </a:t>
            </a:r>
          </a:p>
          <a:p>
            <a:r>
              <a:rPr lang="tr-TR" sz="2800" dirty="0" smtClean="0">
                <a:solidFill>
                  <a:srgbClr val="0C0D0D"/>
                </a:solidFill>
              </a:rPr>
              <a:t>merkezidir. Kurumsal ve personel eksikliklerinin giderilmesi </a:t>
            </a:r>
          </a:p>
          <a:p>
            <a:r>
              <a:rPr lang="tr-TR" sz="2800" dirty="0" smtClean="0">
                <a:solidFill>
                  <a:srgbClr val="0C0D0D"/>
                </a:solidFill>
              </a:rPr>
              <a:t>durumunda araştırma sayımızı arttırabilme kapasitemiz </a:t>
            </a:r>
          </a:p>
          <a:p>
            <a:r>
              <a:rPr lang="tr-TR" sz="2800" dirty="0" smtClean="0">
                <a:solidFill>
                  <a:srgbClr val="0C0D0D"/>
                </a:solidFill>
              </a:rPr>
              <a:t>akademik olarak mevcuttur.</a:t>
            </a:r>
            <a:endParaRPr lang="tr-TR" sz="2800" dirty="0">
              <a:solidFill>
                <a:srgbClr val="0C0D0D"/>
              </a:solidFill>
            </a:endParaRPr>
          </a:p>
        </p:txBody>
      </p:sp>
    </p:spTree>
    <p:extLst>
      <p:ext uri="{BB962C8B-B14F-4D97-AF65-F5344CB8AC3E}">
        <p14:creationId xmlns:p14="http://schemas.microsoft.com/office/powerpoint/2010/main" val="217923321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8" name="Metin kutusu 4">
            <a:extLst>
              <a:ext uri="{FF2B5EF4-FFF2-40B4-BE49-F238E27FC236}">
                <a16:creationId xmlns:a16="http://schemas.microsoft.com/office/drawing/2014/main" id="{7EC18F83-204B-487E-AFD6-153344F04A42}"/>
              </a:ext>
            </a:extLst>
          </p:cNvPr>
          <p:cNvSpPr txBox="1"/>
          <p:nvPr/>
        </p:nvSpPr>
        <p:spPr>
          <a:xfrm>
            <a:off x="2046263" y="471888"/>
            <a:ext cx="5616624" cy="993393"/>
          </a:xfrm>
          <a:prstGeom prst="rect">
            <a:avLst/>
          </a:prstGeom>
          <a:noFill/>
        </p:spPr>
        <p:txBody>
          <a:bodyPr vert="horz" lIns="91440" tIns="45720" rIns="91440" bIns="45720" rtlCol="0" anchor="ctr">
            <a:normAutofit/>
          </a:bodyPr>
          <a:lstStyle>
            <a:defPPr>
              <a:defRPr lang="tr-TR"/>
            </a:defPPr>
            <a:lvl1pPr algn="ctr">
              <a:lnSpc>
                <a:spcPct val="90000"/>
              </a:lnSpc>
              <a:spcBef>
                <a:spcPct val="0"/>
              </a:spcBef>
              <a:spcAft>
                <a:spcPts val="600"/>
              </a:spcAft>
              <a:defRPr sz="3100" b="1">
                <a:solidFill>
                  <a:srgbClr val="9DB5CE"/>
                </a:solidFill>
                <a:effectLst>
                  <a:outerShdw blurRad="38100" dist="38100" dir="2700000" algn="tl">
                    <a:srgbClr val="000000">
                      <a:alpha val="43137"/>
                    </a:srgbClr>
                  </a:outerShdw>
                </a:effectLst>
                <a:latin typeface="+mj-lt"/>
                <a:ea typeface="+mj-ea"/>
                <a:cs typeface="+mj-cs"/>
              </a:defRPr>
            </a:lvl1pPr>
          </a:lstStyle>
          <a:p>
            <a:r>
              <a:rPr lang="tr-TR" sz="2700" dirty="0">
                <a:solidFill>
                  <a:schemeClr val="accent6"/>
                </a:solidFill>
                <a:latin typeface="+mn-lt"/>
              </a:rPr>
              <a:t>FARKLI VE İYİ UYGULAMA ÖRNEKLERİ</a:t>
            </a:r>
          </a:p>
          <a:p>
            <a:r>
              <a:rPr lang="tr-TR" sz="2700" dirty="0">
                <a:solidFill>
                  <a:schemeClr val="tx2"/>
                </a:solidFill>
                <a:latin typeface="+mn-lt"/>
              </a:rPr>
              <a:t>TOPLUMSAL KATKI ALANINDA</a:t>
            </a:r>
            <a:endParaRPr lang="en-US" sz="2700" dirty="0">
              <a:solidFill>
                <a:schemeClr val="accent6"/>
              </a:solidFill>
              <a:latin typeface="+mn-lt"/>
            </a:endParaRPr>
          </a:p>
        </p:txBody>
      </p:sp>
      <p:pic>
        <p:nvPicPr>
          <p:cNvPr id="66"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5991" y="332656"/>
            <a:ext cx="1847488" cy="392428"/>
          </a:xfrm>
          <a:prstGeom prst="rect">
            <a:avLst/>
          </a:prstGeom>
          <a:noFill/>
          <a:extLst>
            <a:ext uri="{909E8E84-426E-40DD-AFC4-6F175D3DCCD1}">
              <a14:hiddenFill xmlns:a14="http://schemas.microsoft.com/office/drawing/2010/main">
                <a:solidFill>
                  <a:srgbClr val="FFFFFF"/>
                </a:solidFill>
              </a14:hiddenFill>
            </a:ext>
          </a:extLst>
        </p:spPr>
      </p:pic>
      <p:pic>
        <p:nvPicPr>
          <p:cNvPr id="2" name="Resim 1"/>
          <p:cNvPicPr>
            <a:picLocks noChangeAspect="1"/>
          </p:cNvPicPr>
          <p:nvPr/>
        </p:nvPicPr>
        <p:blipFill>
          <a:blip r:embed="rId3"/>
          <a:stretch>
            <a:fillRect/>
          </a:stretch>
        </p:blipFill>
        <p:spPr>
          <a:xfrm>
            <a:off x="121624" y="1679594"/>
            <a:ext cx="4023709" cy="4724809"/>
          </a:xfrm>
          <a:prstGeom prst="rect">
            <a:avLst/>
          </a:prstGeom>
        </p:spPr>
      </p:pic>
      <p:pic>
        <p:nvPicPr>
          <p:cNvPr id="3" name="Resim 2"/>
          <p:cNvPicPr>
            <a:picLocks noChangeAspect="1"/>
          </p:cNvPicPr>
          <p:nvPr/>
        </p:nvPicPr>
        <p:blipFill>
          <a:blip r:embed="rId4"/>
          <a:stretch>
            <a:fillRect/>
          </a:stretch>
        </p:blipFill>
        <p:spPr>
          <a:xfrm>
            <a:off x="4578625" y="1604513"/>
            <a:ext cx="3664014" cy="4724809"/>
          </a:xfrm>
          <a:prstGeom prst="rect">
            <a:avLst/>
          </a:prstGeom>
        </p:spPr>
      </p:pic>
    </p:spTree>
    <p:extLst>
      <p:ext uri="{BB962C8B-B14F-4D97-AF65-F5344CB8AC3E}">
        <p14:creationId xmlns:p14="http://schemas.microsoft.com/office/powerpoint/2010/main" val="25442529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2241579" y="649467"/>
            <a:ext cx="5040560" cy="523220"/>
          </a:xfrm>
          <a:prstGeom prst="rect">
            <a:avLst/>
          </a:prstGeom>
          <a:noFill/>
        </p:spPr>
        <p:txBody>
          <a:bodyPr wrap="square" lIns="91440" tIns="45720" rIns="91440" bIns="45720" rtlCol="0" anchor="t">
            <a:spAutoFit/>
          </a:bodyPr>
          <a:lstStyle/>
          <a:p>
            <a:pPr algn="ctr"/>
            <a:r>
              <a:rPr lang="tr-TR" sz="2800" b="1" dirty="0">
                <a:solidFill>
                  <a:schemeClr val="accent6"/>
                </a:solidFill>
                <a:effectLst>
                  <a:outerShdw blurRad="38100" dist="38100" dir="2700000" algn="tl">
                    <a:srgbClr val="000000">
                      <a:alpha val="43137"/>
                    </a:srgbClr>
                  </a:outerShdw>
                </a:effectLst>
              </a:rPr>
              <a:t>MİSYON-VİZYON-POLİTİKA</a:t>
            </a:r>
          </a:p>
        </p:txBody>
      </p:sp>
      <p:pic>
        <p:nvPicPr>
          <p:cNvPr id="6"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02372" y="450628"/>
            <a:ext cx="1872208" cy="397679"/>
          </a:xfrm>
          <a:prstGeom prst="rect">
            <a:avLst/>
          </a:prstGeom>
          <a:noFill/>
          <a:extLst>
            <a:ext uri="{909E8E84-426E-40DD-AFC4-6F175D3DCCD1}">
              <a14:hiddenFill xmlns:a14="http://schemas.microsoft.com/office/drawing/2010/main">
                <a:solidFill>
                  <a:srgbClr val="FFFFFF"/>
                </a:solidFill>
              </a14:hiddenFill>
            </a:ext>
          </a:extLst>
        </p:spPr>
      </p:pic>
      <p:sp>
        <p:nvSpPr>
          <p:cNvPr id="3" name="Dikdörtgen 2"/>
          <p:cNvSpPr/>
          <p:nvPr/>
        </p:nvSpPr>
        <p:spPr>
          <a:xfrm>
            <a:off x="490637" y="1291399"/>
            <a:ext cx="4189482" cy="369332"/>
          </a:xfrm>
          <a:prstGeom prst="rect">
            <a:avLst/>
          </a:prstGeom>
        </p:spPr>
        <p:txBody>
          <a:bodyPr wrap="square" lIns="91440" tIns="45720" rIns="91440" bIns="45720" anchor="t">
            <a:spAutoFit/>
          </a:bodyPr>
          <a:lstStyle/>
          <a:p>
            <a:r>
              <a:rPr lang="tr-TR" b="1" dirty="0">
                <a:solidFill>
                  <a:srgbClr val="000000"/>
                </a:solidFill>
                <a:latin typeface="Calibri"/>
                <a:ea typeface="Times New Roman" panose="02020603050405020304" pitchFamily="18" charset="0"/>
                <a:cs typeface="Calibri"/>
              </a:rPr>
              <a:t>  </a:t>
            </a:r>
            <a:endParaRPr lang="tr-TR" b="1" dirty="0"/>
          </a:p>
        </p:txBody>
      </p:sp>
      <p:sp>
        <p:nvSpPr>
          <p:cNvPr id="4" name="Dikdörtgen 3"/>
          <p:cNvSpPr/>
          <p:nvPr/>
        </p:nvSpPr>
        <p:spPr>
          <a:xfrm>
            <a:off x="490637" y="5203182"/>
            <a:ext cx="8352928" cy="2031325"/>
          </a:xfrm>
          <a:prstGeom prst="rect">
            <a:avLst/>
          </a:prstGeom>
        </p:spPr>
        <p:txBody>
          <a:bodyPr wrap="square">
            <a:spAutoFit/>
          </a:bodyPr>
          <a:lstStyle/>
          <a:p>
            <a:pPr fontAlgn="base">
              <a:lnSpc>
                <a:spcPct val="150000"/>
              </a:lnSpc>
              <a:spcAft>
                <a:spcPts val="0"/>
              </a:spcAft>
            </a:pPr>
            <a:r>
              <a:rPr lang="tr-TR" b="1" dirty="0">
                <a:solidFill>
                  <a:srgbClr val="FF0000"/>
                </a:solidFill>
                <a:latin typeface="Calibri" panose="020F0502020204030204" pitchFamily="34" charset="0"/>
                <a:ea typeface="Times New Roman" panose="02020603050405020304" pitchFamily="18" charset="0"/>
              </a:rPr>
              <a:t>ÇALIŞMA POLİTİKASI</a:t>
            </a:r>
          </a:p>
          <a:p>
            <a:pPr lvl="0" algn="just"/>
            <a:r>
              <a:rPr lang="en-US" sz="1200" dirty="0" err="1">
                <a:solidFill>
                  <a:srgbClr val="000000"/>
                </a:solidFill>
                <a:latin typeface="Ariel"/>
              </a:rPr>
              <a:t>Merkezin</a:t>
            </a:r>
            <a:r>
              <a:rPr lang="en-US" sz="1200" dirty="0">
                <a:solidFill>
                  <a:srgbClr val="000000"/>
                </a:solidFill>
                <a:latin typeface="Ariel"/>
              </a:rPr>
              <a:t> </a:t>
            </a:r>
            <a:r>
              <a:rPr lang="en-US" sz="1200" dirty="0" err="1">
                <a:solidFill>
                  <a:srgbClr val="000000"/>
                </a:solidFill>
                <a:latin typeface="Ariel"/>
              </a:rPr>
              <a:t>temel</a:t>
            </a:r>
            <a:r>
              <a:rPr lang="en-US" sz="1200" dirty="0">
                <a:solidFill>
                  <a:srgbClr val="000000"/>
                </a:solidFill>
                <a:latin typeface="Ariel"/>
              </a:rPr>
              <a:t> </a:t>
            </a:r>
            <a:r>
              <a:rPr lang="en-US" sz="1200" dirty="0" err="1">
                <a:solidFill>
                  <a:srgbClr val="000000"/>
                </a:solidFill>
                <a:latin typeface="Ariel"/>
              </a:rPr>
              <a:t>faaliyet</a:t>
            </a:r>
            <a:r>
              <a:rPr lang="en-US" sz="1200" dirty="0">
                <a:solidFill>
                  <a:srgbClr val="000000"/>
                </a:solidFill>
                <a:latin typeface="Ariel"/>
              </a:rPr>
              <a:t> </a:t>
            </a:r>
            <a:r>
              <a:rPr lang="en-US" sz="1200" dirty="0" err="1">
                <a:solidFill>
                  <a:srgbClr val="000000"/>
                </a:solidFill>
                <a:latin typeface="Ariel"/>
              </a:rPr>
              <a:t>alanları</a:t>
            </a:r>
            <a:r>
              <a:rPr lang="en-US" sz="1200" dirty="0">
                <a:solidFill>
                  <a:srgbClr val="000000"/>
                </a:solidFill>
                <a:latin typeface="Ariel"/>
              </a:rPr>
              <a:t>, </a:t>
            </a:r>
            <a:r>
              <a:rPr lang="en-US" sz="1200" dirty="0" err="1">
                <a:solidFill>
                  <a:srgbClr val="000000"/>
                </a:solidFill>
                <a:latin typeface="Ariel"/>
              </a:rPr>
              <a:t>sosyal</a:t>
            </a:r>
            <a:r>
              <a:rPr lang="en-US" sz="1200" dirty="0">
                <a:solidFill>
                  <a:srgbClr val="000000"/>
                </a:solidFill>
                <a:latin typeface="Ariel"/>
              </a:rPr>
              <a:t>, </a:t>
            </a:r>
            <a:r>
              <a:rPr lang="en-US" sz="1200" dirty="0" err="1">
                <a:solidFill>
                  <a:srgbClr val="000000"/>
                </a:solidFill>
                <a:latin typeface="Ariel"/>
              </a:rPr>
              <a:t>ekonomik</a:t>
            </a:r>
            <a:r>
              <a:rPr lang="en-US" sz="1200" dirty="0">
                <a:solidFill>
                  <a:srgbClr val="000000"/>
                </a:solidFill>
                <a:latin typeface="Ariel"/>
              </a:rPr>
              <a:t> </a:t>
            </a:r>
            <a:r>
              <a:rPr lang="en-US" sz="1200" dirty="0" err="1">
                <a:solidFill>
                  <a:srgbClr val="000000"/>
                </a:solidFill>
                <a:latin typeface="Ariel"/>
              </a:rPr>
              <a:t>ve</a:t>
            </a:r>
            <a:r>
              <a:rPr lang="en-US" sz="1200" dirty="0">
                <a:solidFill>
                  <a:srgbClr val="000000"/>
                </a:solidFill>
                <a:latin typeface="Ariel"/>
              </a:rPr>
              <a:t> </a:t>
            </a:r>
            <a:r>
              <a:rPr lang="en-US" sz="1200" dirty="0" err="1">
                <a:solidFill>
                  <a:srgbClr val="000000"/>
                </a:solidFill>
                <a:latin typeface="Ariel"/>
              </a:rPr>
              <a:t>politik</a:t>
            </a:r>
            <a:r>
              <a:rPr lang="en-US" sz="1200" dirty="0">
                <a:solidFill>
                  <a:srgbClr val="000000"/>
                </a:solidFill>
                <a:latin typeface="Ariel"/>
              </a:rPr>
              <a:t> </a:t>
            </a:r>
            <a:r>
              <a:rPr lang="en-US" sz="1200" dirty="0" err="1">
                <a:solidFill>
                  <a:srgbClr val="000000"/>
                </a:solidFill>
                <a:latin typeface="Ariel"/>
              </a:rPr>
              <a:t>konularla</a:t>
            </a:r>
            <a:r>
              <a:rPr lang="en-US" sz="1200" dirty="0">
                <a:solidFill>
                  <a:srgbClr val="000000"/>
                </a:solidFill>
                <a:latin typeface="Ariel"/>
              </a:rPr>
              <a:t> </a:t>
            </a:r>
            <a:r>
              <a:rPr lang="en-US" sz="1200" dirty="0" err="1">
                <a:solidFill>
                  <a:srgbClr val="000000"/>
                </a:solidFill>
                <a:latin typeface="Ariel"/>
              </a:rPr>
              <a:t>ilgili</a:t>
            </a:r>
            <a:r>
              <a:rPr lang="en-US" sz="1200" dirty="0">
                <a:solidFill>
                  <a:srgbClr val="000000"/>
                </a:solidFill>
                <a:latin typeface="Ariel"/>
              </a:rPr>
              <a:t> </a:t>
            </a:r>
            <a:r>
              <a:rPr lang="en-US" sz="1200" dirty="0" err="1">
                <a:solidFill>
                  <a:srgbClr val="000000"/>
                </a:solidFill>
                <a:latin typeface="Ariel"/>
              </a:rPr>
              <a:t>olarak</a:t>
            </a:r>
            <a:r>
              <a:rPr lang="en-US" sz="1200" dirty="0">
                <a:solidFill>
                  <a:srgbClr val="000000"/>
                </a:solidFill>
                <a:latin typeface="Ariel"/>
              </a:rPr>
              <a:t> </a:t>
            </a:r>
            <a:r>
              <a:rPr lang="en-US" sz="1200" dirty="0" err="1">
                <a:solidFill>
                  <a:srgbClr val="000000"/>
                </a:solidFill>
                <a:latin typeface="Ariel"/>
              </a:rPr>
              <a:t>ulusal</a:t>
            </a:r>
            <a:r>
              <a:rPr lang="en-US" sz="1200" dirty="0">
                <a:solidFill>
                  <a:srgbClr val="000000"/>
                </a:solidFill>
                <a:latin typeface="Ariel"/>
              </a:rPr>
              <a:t> </a:t>
            </a:r>
            <a:r>
              <a:rPr lang="en-US" sz="1200" dirty="0" err="1">
                <a:solidFill>
                  <a:srgbClr val="000000"/>
                </a:solidFill>
                <a:latin typeface="Ariel"/>
              </a:rPr>
              <a:t>ve</a:t>
            </a:r>
            <a:r>
              <a:rPr lang="en-US" sz="1200" dirty="0">
                <a:solidFill>
                  <a:srgbClr val="000000"/>
                </a:solidFill>
                <a:latin typeface="Ariel"/>
              </a:rPr>
              <a:t> </a:t>
            </a:r>
            <a:r>
              <a:rPr lang="en-US" sz="1200" dirty="0" err="1">
                <a:solidFill>
                  <a:srgbClr val="000000"/>
                </a:solidFill>
                <a:latin typeface="Ariel"/>
              </a:rPr>
              <a:t>uluslararası</a:t>
            </a:r>
            <a:r>
              <a:rPr lang="en-US" sz="1200" dirty="0">
                <a:solidFill>
                  <a:srgbClr val="000000"/>
                </a:solidFill>
                <a:latin typeface="Ariel"/>
              </a:rPr>
              <a:t> </a:t>
            </a:r>
            <a:r>
              <a:rPr lang="en-US" sz="1200" dirty="0" err="1">
                <a:solidFill>
                  <a:srgbClr val="000000"/>
                </a:solidFill>
                <a:latin typeface="Ariel"/>
              </a:rPr>
              <a:t>düzeylerde</a:t>
            </a:r>
            <a:r>
              <a:rPr lang="en-US" sz="1200" dirty="0">
                <a:solidFill>
                  <a:srgbClr val="000000"/>
                </a:solidFill>
                <a:latin typeface="Ariel"/>
              </a:rPr>
              <a:t> </a:t>
            </a:r>
            <a:r>
              <a:rPr lang="en-US" sz="1200" dirty="0" err="1">
                <a:solidFill>
                  <a:srgbClr val="000000"/>
                </a:solidFill>
                <a:latin typeface="Ariel"/>
              </a:rPr>
              <a:t>konferans</a:t>
            </a:r>
            <a:r>
              <a:rPr lang="en-US" sz="1200" dirty="0">
                <a:solidFill>
                  <a:srgbClr val="000000"/>
                </a:solidFill>
                <a:latin typeface="Ariel"/>
              </a:rPr>
              <a:t>, </a:t>
            </a:r>
            <a:r>
              <a:rPr lang="en-US" sz="1200" dirty="0" err="1">
                <a:solidFill>
                  <a:srgbClr val="000000"/>
                </a:solidFill>
                <a:latin typeface="Ariel"/>
              </a:rPr>
              <a:t>sempozyum</a:t>
            </a:r>
            <a:r>
              <a:rPr lang="en-US" sz="1200" dirty="0">
                <a:solidFill>
                  <a:srgbClr val="000000"/>
                </a:solidFill>
                <a:latin typeface="Ariel"/>
              </a:rPr>
              <a:t>, </a:t>
            </a:r>
            <a:r>
              <a:rPr lang="en-US" sz="1200" dirty="0" err="1">
                <a:solidFill>
                  <a:srgbClr val="000000"/>
                </a:solidFill>
                <a:latin typeface="Ariel"/>
              </a:rPr>
              <a:t>çalıştay</a:t>
            </a:r>
            <a:r>
              <a:rPr lang="en-US" sz="1200" dirty="0">
                <a:solidFill>
                  <a:srgbClr val="000000"/>
                </a:solidFill>
                <a:latin typeface="Ariel"/>
              </a:rPr>
              <a:t>, </a:t>
            </a:r>
            <a:r>
              <a:rPr lang="en-US" sz="1200" dirty="0" err="1">
                <a:solidFill>
                  <a:srgbClr val="000000"/>
                </a:solidFill>
                <a:latin typeface="Ariel"/>
              </a:rPr>
              <a:t>seminer</a:t>
            </a:r>
            <a:r>
              <a:rPr lang="en-US" sz="1200" dirty="0">
                <a:solidFill>
                  <a:srgbClr val="000000"/>
                </a:solidFill>
                <a:latin typeface="Ariel"/>
              </a:rPr>
              <a:t> </a:t>
            </a:r>
            <a:r>
              <a:rPr lang="en-US" sz="1200" dirty="0" err="1">
                <a:solidFill>
                  <a:srgbClr val="000000"/>
                </a:solidFill>
                <a:latin typeface="Ariel"/>
              </a:rPr>
              <a:t>ve</a:t>
            </a:r>
            <a:r>
              <a:rPr lang="en-US" sz="1200" dirty="0">
                <a:solidFill>
                  <a:srgbClr val="000000"/>
                </a:solidFill>
                <a:latin typeface="Ariel"/>
              </a:rPr>
              <a:t> </a:t>
            </a:r>
            <a:r>
              <a:rPr lang="en-US" sz="1200" dirty="0" err="1">
                <a:solidFill>
                  <a:srgbClr val="000000"/>
                </a:solidFill>
                <a:latin typeface="Ariel"/>
              </a:rPr>
              <a:t>benzeri</a:t>
            </a:r>
            <a:r>
              <a:rPr lang="en-US" sz="1200" dirty="0">
                <a:solidFill>
                  <a:srgbClr val="000000"/>
                </a:solidFill>
                <a:latin typeface="Ariel"/>
              </a:rPr>
              <a:t> </a:t>
            </a:r>
            <a:r>
              <a:rPr lang="en-US" sz="1200" dirty="0" err="1">
                <a:solidFill>
                  <a:srgbClr val="000000"/>
                </a:solidFill>
                <a:latin typeface="Ariel"/>
              </a:rPr>
              <a:t>faaliyetler</a:t>
            </a:r>
            <a:r>
              <a:rPr lang="en-US" sz="1200" dirty="0">
                <a:solidFill>
                  <a:srgbClr val="000000"/>
                </a:solidFill>
                <a:latin typeface="Ariel"/>
              </a:rPr>
              <a:t> </a:t>
            </a:r>
            <a:r>
              <a:rPr lang="en-US" sz="1200" dirty="0" err="1">
                <a:solidFill>
                  <a:srgbClr val="000000"/>
                </a:solidFill>
                <a:latin typeface="Ariel"/>
              </a:rPr>
              <a:t>düzenlemek</a:t>
            </a:r>
            <a:r>
              <a:rPr lang="en-US" sz="1200" dirty="0">
                <a:solidFill>
                  <a:srgbClr val="000000"/>
                </a:solidFill>
                <a:latin typeface="Ariel"/>
              </a:rPr>
              <a:t>; </a:t>
            </a:r>
            <a:r>
              <a:rPr lang="en-US" sz="1200" dirty="0" err="1">
                <a:solidFill>
                  <a:srgbClr val="000000"/>
                </a:solidFill>
                <a:latin typeface="Ariel"/>
              </a:rPr>
              <a:t>değişik</a:t>
            </a:r>
            <a:r>
              <a:rPr lang="en-US" sz="1200" dirty="0">
                <a:solidFill>
                  <a:srgbClr val="000000"/>
                </a:solidFill>
                <a:latin typeface="Ariel"/>
              </a:rPr>
              <a:t> </a:t>
            </a:r>
            <a:r>
              <a:rPr lang="en-US" sz="1200" dirty="0" err="1">
                <a:solidFill>
                  <a:srgbClr val="000000"/>
                </a:solidFill>
                <a:latin typeface="Ariel"/>
              </a:rPr>
              <a:t>sektörlere</a:t>
            </a:r>
            <a:r>
              <a:rPr lang="en-US" sz="1200" dirty="0">
                <a:solidFill>
                  <a:srgbClr val="000000"/>
                </a:solidFill>
                <a:latin typeface="Ariel"/>
              </a:rPr>
              <a:t> </a:t>
            </a:r>
            <a:r>
              <a:rPr lang="en-US" sz="1200" dirty="0" err="1">
                <a:solidFill>
                  <a:srgbClr val="000000"/>
                </a:solidFill>
                <a:latin typeface="Ariel"/>
              </a:rPr>
              <a:t>mensup</a:t>
            </a:r>
            <a:r>
              <a:rPr lang="en-US" sz="1200" dirty="0">
                <a:solidFill>
                  <a:srgbClr val="000000"/>
                </a:solidFill>
                <a:latin typeface="Ariel"/>
              </a:rPr>
              <a:t> </a:t>
            </a:r>
            <a:r>
              <a:rPr lang="en-US" sz="1200" dirty="0" err="1">
                <a:solidFill>
                  <a:srgbClr val="000000"/>
                </a:solidFill>
                <a:latin typeface="Ariel"/>
              </a:rPr>
              <a:t>çalışanların</a:t>
            </a:r>
            <a:r>
              <a:rPr lang="en-US" sz="1200" dirty="0">
                <a:solidFill>
                  <a:srgbClr val="000000"/>
                </a:solidFill>
                <a:latin typeface="Ariel"/>
              </a:rPr>
              <a:t> </a:t>
            </a:r>
            <a:r>
              <a:rPr lang="en-US" sz="1200" dirty="0" err="1">
                <a:solidFill>
                  <a:srgbClr val="000000"/>
                </a:solidFill>
                <a:latin typeface="Ariel"/>
              </a:rPr>
              <a:t>meslek</a:t>
            </a:r>
            <a:r>
              <a:rPr lang="en-US" sz="1200" dirty="0">
                <a:solidFill>
                  <a:srgbClr val="000000"/>
                </a:solidFill>
                <a:latin typeface="Ariel"/>
              </a:rPr>
              <a:t> </a:t>
            </a:r>
            <a:r>
              <a:rPr lang="en-US" sz="1200" dirty="0" err="1">
                <a:solidFill>
                  <a:srgbClr val="000000"/>
                </a:solidFill>
                <a:latin typeface="Ariel"/>
              </a:rPr>
              <a:t>içi</a:t>
            </a:r>
            <a:r>
              <a:rPr lang="en-US" sz="1200" dirty="0">
                <a:solidFill>
                  <a:srgbClr val="000000"/>
                </a:solidFill>
                <a:latin typeface="Ariel"/>
              </a:rPr>
              <a:t> </a:t>
            </a:r>
            <a:r>
              <a:rPr lang="en-US" sz="1200" dirty="0" err="1">
                <a:solidFill>
                  <a:srgbClr val="000000"/>
                </a:solidFill>
                <a:latin typeface="Ariel"/>
              </a:rPr>
              <a:t>eğitimlerinde</a:t>
            </a:r>
            <a:r>
              <a:rPr lang="en-US" sz="1200" dirty="0">
                <a:solidFill>
                  <a:srgbClr val="000000"/>
                </a:solidFill>
                <a:latin typeface="Ariel"/>
              </a:rPr>
              <a:t>, </a:t>
            </a:r>
            <a:r>
              <a:rPr lang="en-US" sz="1200" dirty="0" err="1">
                <a:solidFill>
                  <a:srgbClr val="000000"/>
                </a:solidFill>
                <a:latin typeface="Ariel"/>
              </a:rPr>
              <a:t>sosyal</a:t>
            </a:r>
            <a:r>
              <a:rPr lang="en-US" sz="1200" dirty="0">
                <a:solidFill>
                  <a:srgbClr val="000000"/>
                </a:solidFill>
                <a:latin typeface="Ariel"/>
              </a:rPr>
              <a:t>, </a:t>
            </a:r>
            <a:r>
              <a:rPr lang="en-US" sz="1200" dirty="0" err="1">
                <a:solidFill>
                  <a:srgbClr val="000000"/>
                </a:solidFill>
                <a:latin typeface="Ariel"/>
              </a:rPr>
              <a:t>ekonomik</a:t>
            </a:r>
            <a:r>
              <a:rPr lang="en-US" sz="1200" dirty="0">
                <a:solidFill>
                  <a:srgbClr val="000000"/>
                </a:solidFill>
                <a:latin typeface="Ariel"/>
              </a:rPr>
              <a:t> </a:t>
            </a:r>
            <a:r>
              <a:rPr lang="en-US" sz="1200" dirty="0" err="1">
                <a:solidFill>
                  <a:srgbClr val="000000"/>
                </a:solidFill>
                <a:latin typeface="Ariel"/>
              </a:rPr>
              <a:t>ve</a:t>
            </a:r>
            <a:r>
              <a:rPr lang="en-US" sz="1200" dirty="0">
                <a:solidFill>
                  <a:srgbClr val="000000"/>
                </a:solidFill>
                <a:latin typeface="Ariel"/>
              </a:rPr>
              <a:t> </a:t>
            </a:r>
            <a:r>
              <a:rPr lang="en-US" sz="1200" dirty="0" err="1">
                <a:solidFill>
                  <a:srgbClr val="000000"/>
                </a:solidFill>
                <a:latin typeface="Ariel"/>
              </a:rPr>
              <a:t>politik</a:t>
            </a:r>
            <a:r>
              <a:rPr lang="en-US" sz="1200" dirty="0">
                <a:solidFill>
                  <a:srgbClr val="000000"/>
                </a:solidFill>
                <a:latin typeface="Ariel"/>
              </a:rPr>
              <a:t> </a:t>
            </a:r>
            <a:r>
              <a:rPr lang="en-US" sz="1200" dirty="0" err="1">
                <a:solidFill>
                  <a:srgbClr val="000000"/>
                </a:solidFill>
                <a:latin typeface="Ariel"/>
              </a:rPr>
              <a:t>alanlarda</a:t>
            </a:r>
            <a:r>
              <a:rPr lang="en-US" sz="1200" dirty="0">
                <a:solidFill>
                  <a:srgbClr val="000000"/>
                </a:solidFill>
                <a:latin typeface="Ariel"/>
              </a:rPr>
              <a:t> </a:t>
            </a:r>
            <a:r>
              <a:rPr lang="en-US" sz="1200" dirty="0" err="1">
                <a:solidFill>
                  <a:srgbClr val="000000"/>
                </a:solidFill>
                <a:latin typeface="Ariel"/>
              </a:rPr>
              <a:t>programlar</a:t>
            </a:r>
            <a:r>
              <a:rPr lang="en-US" sz="1200" dirty="0">
                <a:solidFill>
                  <a:srgbClr val="000000"/>
                </a:solidFill>
                <a:latin typeface="Ariel"/>
              </a:rPr>
              <a:t>, </a:t>
            </a:r>
            <a:r>
              <a:rPr lang="en-US" sz="1200" dirty="0" err="1">
                <a:solidFill>
                  <a:srgbClr val="000000"/>
                </a:solidFill>
                <a:latin typeface="Ariel"/>
              </a:rPr>
              <a:t>mesleki</a:t>
            </a:r>
            <a:r>
              <a:rPr lang="en-US" sz="1200" dirty="0">
                <a:solidFill>
                  <a:srgbClr val="000000"/>
                </a:solidFill>
                <a:latin typeface="Ariel"/>
              </a:rPr>
              <a:t> </a:t>
            </a:r>
            <a:r>
              <a:rPr lang="en-US" sz="1200" dirty="0" err="1">
                <a:solidFill>
                  <a:srgbClr val="000000"/>
                </a:solidFill>
                <a:latin typeface="Ariel"/>
              </a:rPr>
              <a:t>kurslar</a:t>
            </a:r>
            <a:r>
              <a:rPr lang="en-US" sz="1200" dirty="0">
                <a:solidFill>
                  <a:srgbClr val="000000"/>
                </a:solidFill>
                <a:latin typeface="Ariel"/>
              </a:rPr>
              <a:t> </a:t>
            </a:r>
            <a:r>
              <a:rPr lang="en-US" sz="1200" dirty="0" err="1">
                <a:solidFill>
                  <a:srgbClr val="000000"/>
                </a:solidFill>
                <a:latin typeface="Ariel"/>
              </a:rPr>
              <a:t>ve</a:t>
            </a:r>
            <a:r>
              <a:rPr lang="en-US" sz="1200" dirty="0">
                <a:solidFill>
                  <a:srgbClr val="000000"/>
                </a:solidFill>
                <a:latin typeface="Ariel"/>
              </a:rPr>
              <a:t> </a:t>
            </a:r>
            <a:r>
              <a:rPr lang="en-US" sz="1200" dirty="0" err="1">
                <a:solidFill>
                  <a:srgbClr val="000000"/>
                </a:solidFill>
                <a:latin typeface="Ariel"/>
              </a:rPr>
              <a:t>sertifika</a:t>
            </a:r>
            <a:r>
              <a:rPr lang="en-US" sz="1200" dirty="0">
                <a:solidFill>
                  <a:srgbClr val="000000"/>
                </a:solidFill>
                <a:latin typeface="Ariel"/>
              </a:rPr>
              <a:t> </a:t>
            </a:r>
            <a:r>
              <a:rPr lang="en-US" sz="1200" dirty="0" err="1">
                <a:solidFill>
                  <a:srgbClr val="000000"/>
                </a:solidFill>
                <a:latin typeface="Ariel"/>
              </a:rPr>
              <a:t>programları</a:t>
            </a:r>
            <a:r>
              <a:rPr lang="en-US" sz="1200" dirty="0">
                <a:solidFill>
                  <a:srgbClr val="000000"/>
                </a:solidFill>
                <a:latin typeface="Ariel"/>
              </a:rPr>
              <a:t> </a:t>
            </a:r>
            <a:r>
              <a:rPr lang="en-US" sz="1200" dirty="0" err="1">
                <a:solidFill>
                  <a:srgbClr val="000000"/>
                </a:solidFill>
                <a:latin typeface="Ariel"/>
              </a:rPr>
              <a:t>hazırlamak</a:t>
            </a:r>
            <a:r>
              <a:rPr lang="en-US" sz="1200" dirty="0">
                <a:solidFill>
                  <a:srgbClr val="000000"/>
                </a:solidFill>
                <a:latin typeface="Ariel"/>
              </a:rPr>
              <a:t> </a:t>
            </a:r>
            <a:r>
              <a:rPr lang="en-US" sz="1200" dirty="0" err="1">
                <a:solidFill>
                  <a:srgbClr val="000000"/>
                </a:solidFill>
                <a:latin typeface="Ariel"/>
              </a:rPr>
              <a:t>ve</a:t>
            </a:r>
            <a:r>
              <a:rPr lang="en-US" sz="1200" dirty="0">
                <a:solidFill>
                  <a:srgbClr val="000000"/>
                </a:solidFill>
                <a:latin typeface="Ariel"/>
              </a:rPr>
              <a:t> </a:t>
            </a:r>
            <a:r>
              <a:rPr lang="en-US" sz="1200" dirty="0" err="1">
                <a:solidFill>
                  <a:srgbClr val="000000"/>
                </a:solidFill>
                <a:latin typeface="Ariel"/>
              </a:rPr>
              <a:t>yürütmek</a:t>
            </a:r>
            <a:r>
              <a:rPr lang="en-US" sz="1200" dirty="0">
                <a:solidFill>
                  <a:srgbClr val="000000"/>
                </a:solidFill>
                <a:latin typeface="Ariel"/>
              </a:rPr>
              <a:t>; </a:t>
            </a:r>
            <a:r>
              <a:rPr lang="en-US" sz="1200" dirty="0" err="1">
                <a:solidFill>
                  <a:srgbClr val="000000"/>
                </a:solidFill>
                <a:latin typeface="Ariel"/>
              </a:rPr>
              <a:t>ilgi</a:t>
            </a:r>
            <a:r>
              <a:rPr lang="en-US" sz="1200" dirty="0">
                <a:solidFill>
                  <a:srgbClr val="000000"/>
                </a:solidFill>
                <a:latin typeface="Ariel"/>
              </a:rPr>
              <a:t> </a:t>
            </a:r>
            <a:r>
              <a:rPr lang="en-US" sz="1200" dirty="0" err="1">
                <a:solidFill>
                  <a:srgbClr val="000000"/>
                </a:solidFill>
                <a:latin typeface="Ariel"/>
              </a:rPr>
              <a:t>alanına</a:t>
            </a:r>
            <a:r>
              <a:rPr lang="en-US" sz="1200" dirty="0">
                <a:solidFill>
                  <a:srgbClr val="000000"/>
                </a:solidFill>
                <a:latin typeface="Ariel"/>
              </a:rPr>
              <a:t> </a:t>
            </a:r>
            <a:r>
              <a:rPr lang="en-US" sz="1200" dirty="0" err="1">
                <a:solidFill>
                  <a:srgbClr val="000000"/>
                </a:solidFill>
                <a:latin typeface="Ariel"/>
              </a:rPr>
              <a:t>giren</a:t>
            </a:r>
            <a:r>
              <a:rPr lang="en-US" sz="1200" dirty="0">
                <a:solidFill>
                  <a:srgbClr val="000000"/>
                </a:solidFill>
                <a:latin typeface="Ariel"/>
              </a:rPr>
              <a:t> </a:t>
            </a:r>
            <a:r>
              <a:rPr lang="en-US" sz="1200" dirty="0" err="1">
                <a:solidFill>
                  <a:srgbClr val="000000"/>
                </a:solidFill>
                <a:latin typeface="Ariel"/>
              </a:rPr>
              <a:t>konularda</a:t>
            </a:r>
            <a:r>
              <a:rPr lang="en-US" sz="1200" dirty="0">
                <a:solidFill>
                  <a:srgbClr val="000000"/>
                </a:solidFill>
                <a:latin typeface="Ariel"/>
              </a:rPr>
              <a:t> </a:t>
            </a:r>
            <a:r>
              <a:rPr lang="en-US" sz="1200" dirty="0" err="1">
                <a:solidFill>
                  <a:srgbClr val="000000"/>
                </a:solidFill>
                <a:latin typeface="Ariel"/>
              </a:rPr>
              <a:t>faaliyette</a:t>
            </a:r>
            <a:r>
              <a:rPr lang="en-US" sz="1200" dirty="0">
                <a:solidFill>
                  <a:srgbClr val="000000"/>
                </a:solidFill>
                <a:latin typeface="Ariel"/>
              </a:rPr>
              <a:t> </a:t>
            </a:r>
            <a:r>
              <a:rPr lang="en-US" sz="1200" dirty="0" err="1">
                <a:solidFill>
                  <a:srgbClr val="000000"/>
                </a:solidFill>
                <a:latin typeface="Ariel"/>
              </a:rPr>
              <a:t>bulunan</a:t>
            </a:r>
            <a:r>
              <a:rPr lang="en-US" sz="1200" dirty="0">
                <a:solidFill>
                  <a:srgbClr val="000000"/>
                </a:solidFill>
                <a:latin typeface="Ariel"/>
              </a:rPr>
              <a:t> </a:t>
            </a:r>
            <a:r>
              <a:rPr lang="en-US" sz="1200" dirty="0" err="1">
                <a:solidFill>
                  <a:srgbClr val="000000"/>
                </a:solidFill>
                <a:latin typeface="Ariel"/>
              </a:rPr>
              <a:t>ulusal</a:t>
            </a:r>
            <a:r>
              <a:rPr lang="en-US" sz="1200" dirty="0">
                <a:solidFill>
                  <a:srgbClr val="000000"/>
                </a:solidFill>
                <a:latin typeface="Ariel"/>
              </a:rPr>
              <a:t> </a:t>
            </a:r>
            <a:r>
              <a:rPr lang="en-US" sz="1200" dirty="0" err="1">
                <a:solidFill>
                  <a:srgbClr val="000000"/>
                </a:solidFill>
                <a:latin typeface="Ariel"/>
              </a:rPr>
              <a:t>ve</a:t>
            </a:r>
            <a:r>
              <a:rPr lang="en-US" sz="1200" dirty="0">
                <a:solidFill>
                  <a:srgbClr val="000000"/>
                </a:solidFill>
                <a:latin typeface="Ariel"/>
              </a:rPr>
              <a:t> </a:t>
            </a:r>
            <a:r>
              <a:rPr lang="en-US" sz="1200" dirty="0" err="1">
                <a:solidFill>
                  <a:srgbClr val="000000"/>
                </a:solidFill>
                <a:latin typeface="Ariel"/>
              </a:rPr>
              <a:t>uluslararası</a:t>
            </a:r>
            <a:r>
              <a:rPr lang="en-US" sz="1200" dirty="0">
                <a:solidFill>
                  <a:srgbClr val="000000"/>
                </a:solidFill>
                <a:latin typeface="Ariel"/>
              </a:rPr>
              <a:t>, </a:t>
            </a:r>
            <a:r>
              <a:rPr lang="en-US" sz="1200" dirty="0" err="1">
                <a:solidFill>
                  <a:srgbClr val="000000"/>
                </a:solidFill>
                <a:latin typeface="Ariel"/>
              </a:rPr>
              <a:t>resmi</a:t>
            </a:r>
            <a:r>
              <a:rPr lang="en-US" sz="1200" dirty="0">
                <a:solidFill>
                  <a:srgbClr val="000000"/>
                </a:solidFill>
                <a:latin typeface="Ariel"/>
              </a:rPr>
              <a:t> </a:t>
            </a:r>
            <a:r>
              <a:rPr lang="en-US" sz="1200" dirty="0" err="1">
                <a:solidFill>
                  <a:srgbClr val="000000"/>
                </a:solidFill>
                <a:latin typeface="Ariel"/>
              </a:rPr>
              <a:t>veya</a:t>
            </a:r>
            <a:r>
              <a:rPr lang="en-US" sz="1200" dirty="0">
                <a:solidFill>
                  <a:srgbClr val="000000"/>
                </a:solidFill>
                <a:latin typeface="Ariel"/>
              </a:rPr>
              <a:t> </a:t>
            </a:r>
            <a:r>
              <a:rPr lang="en-US" sz="1200" dirty="0" err="1">
                <a:solidFill>
                  <a:srgbClr val="000000"/>
                </a:solidFill>
                <a:latin typeface="Ariel"/>
              </a:rPr>
              <a:t>özel</a:t>
            </a:r>
            <a:r>
              <a:rPr lang="en-US" sz="1200" dirty="0">
                <a:solidFill>
                  <a:srgbClr val="000000"/>
                </a:solidFill>
                <a:latin typeface="Ariel"/>
              </a:rPr>
              <a:t> </a:t>
            </a:r>
            <a:r>
              <a:rPr lang="en-US" sz="1200" dirty="0" err="1">
                <a:solidFill>
                  <a:srgbClr val="000000"/>
                </a:solidFill>
                <a:latin typeface="Ariel"/>
              </a:rPr>
              <a:t>kurum</a:t>
            </a:r>
            <a:r>
              <a:rPr lang="en-US" sz="1200" dirty="0">
                <a:solidFill>
                  <a:srgbClr val="000000"/>
                </a:solidFill>
                <a:latin typeface="Ariel"/>
              </a:rPr>
              <a:t> </a:t>
            </a:r>
            <a:r>
              <a:rPr lang="en-US" sz="1200" dirty="0" err="1">
                <a:solidFill>
                  <a:srgbClr val="000000"/>
                </a:solidFill>
                <a:latin typeface="Ariel"/>
              </a:rPr>
              <a:t>ve</a:t>
            </a:r>
            <a:r>
              <a:rPr lang="en-US" sz="1200" dirty="0">
                <a:solidFill>
                  <a:srgbClr val="000000"/>
                </a:solidFill>
                <a:latin typeface="Ariel"/>
              </a:rPr>
              <a:t> </a:t>
            </a:r>
            <a:r>
              <a:rPr lang="en-US" sz="1200" dirty="0" err="1">
                <a:solidFill>
                  <a:srgbClr val="000000"/>
                </a:solidFill>
                <a:latin typeface="Ariel"/>
              </a:rPr>
              <a:t>kuruluşlarla</a:t>
            </a:r>
            <a:r>
              <a:rPr lang="en-US" sz="1200" dirty="0">
                <a:solidFill>
                  <a:srgbClr val="000000"/>
                </a:solidFill>
                <a:latin typeface="Ariel"/>
              </a:rPr>
              <a:t> </a:t>
            </a:r>
            <a:r>
              <a:rPr lang="en-US" sz="1200" dirty="0" err="1">
                <a:solidFill>
                  <a:srgbClr val="000000"/>
                </a:solidFill>
                <a:latin typeface="Ariel"/>
              </a:rPr>
              <a:t>Merkezin</a:t>
            </a:r>
            <a:r>
              <a:rPr lang="en-US" sz="1200" dirty="0">
                <a:solidFill>
                  <a:srgbClr val="000000"/>
                </a:solidFill>
                <a:latin typeface="Ariel"/>
              </a:rPr>
              <a:t> </a:t>
            </a:r>
            <a:r>
              <a:rPr lang="en-US" sz="1200" dirty="0" err="1">
                <a:solidFill>
                  <a:srgbClr val="000000"/>
                </a:solidFill>
                <a:latin typeface="Ariel"/>
              </a:rPr>
              <a:t>amacı</a:t>
            </a:r>
            <a:r>
              <a:rPr lang="en-US" sz="1200" dirty="0">
                <a:solidFill>
                  <a:srgbClr val="000000"/>
                </a:solidFill>
                <a:latin typeface="Ariel"/>
              </a:rPr>
              <a:t> </a:t>
            </a:r>
            <a:r>
              <a:rPr lang="en-US" sz="1200" dirty="0" err="1">
                <a:solidFill>
                  <a:srgbClr val="000000"/>
                </a:solidFill>
                <a:latin typeface="Ariel"/>
              </a:rPr>
              <a:t>doğrultusunda</a:t>
            </a:r>
            <a:r>
              <a:rPr lang="en-US" sz="1200" dirty="0">
                <a:solidFill>
                  <a:srgbClr val="000000"/>
                </a:solidFill>
                <a:latin typeface="Ariel"/>
              </a:rPr>
              <a:t> </a:t>
            </a:r>
            <a:r>
              <a:rPr lang="en-US" sz="1200" dirty="0" err="1">
                <a:solidFill>
                  <a:srgbClr val="000000"/>
                </a:solidFill>
                <a:latin typeface="Ariel"/>
              </a:rPr>
              <a:t>işbirliğinde</a:t>
            </a:r>
            <a:r>
              <a:rPr lang="en-US" sz="1200" dirty="0">
                <a:solidFill>
                  <a:srgbClr val="000000"/>
                </a:solidFill>
                <a:latin typeface="Ariel"/>
              </a:rPr>
              <a:t> </a:t>
            </a:r>
            <a:r>
              <a:rPr lang="en-US" sz="1200" dirty="0" err="1">
                <a:solidFill>
                  <a:srgbClr val="000000"/>
                </a:solidFill>
                <a:latin typeface="Ariel"/>
              </a:rPr>
              <a:t>bulunmak</a:t>
            </a:r>
            <a:r>
              <a:rPr lang="en-US" sz="1200" dirty="0">
                <a:solidFill>
                  <a:srgbClr val="000000"/>
                </a:solidFill>
                <a:latin typeface="Ariel"/>
              </a:rPr>
              <a:t>, </a:t>
            </a:r>
            <a:r>
              <a:rPr lang="en-US" sz="1200" dirty="0" err="1">
                <a:solidFill>
                  <a:srgbClr val="000000"/>
                </a:solidFill>
                <a:latin typeface="Ariel"/>
              </a:rPr>
              <a:t>ortak</a:t>
            </a:r>
            <a:r>
              <a:rPr lang="en-US" sz="1200" dirty="0">
                <a:solidFill>
                  <a:srgbClr val="000000"/>
                </a:solidFill>
                <a:latin typeface="Ariel"/>
              </a:rPr>
              <a:t> </a:t>
            </a:r>
            <a:r>
              <a:rPr lang="en-US" sz="1200" dirty="0" err="1">
                <a:solidFill>
                  <a:srgbClr val="000000"/>
                </a:solidFill>
                <a:latin typeface="Ariel"/>
              </a:rPr>
              <a:t>çalışmalar</a:t>
            </a:r>
            <a:r>
              <a:rPr lang="en-US" sz="1200" dirty="0">
                <a:solidFill>
                  <a:srgbClr val="000000"/>
                </a:solidFill>
                <a:latin typeface="Ariel"/>
              </a:rPr>
              <a:t> </a:t>
            </a:r>
            <a:r>
              <a:rPr lang="en-US" sz="1200" dirty="0" err="1">
                <a:solidFill>
                  <a:srgbClr val="000000"/>
                </a:solidFill>
                <a:latin typeface="Ariel"/>
              </a:rPr>
              <a:t>düzenlemek</a:t>
            </a:r>
            <a:r>
              <a:rPr lang="en-US" sz="1200" dirty="0">
                <a:solidFill>
                  <a:srgbClr val="000000"/>
                </a:solidFill>
                <a:latin typeface="Ariel"/>
              </a:rPr>
              <a:t>, </a:t>
            </a:r>
            <a:r>
              <a:rPr lang="en-US" sz="1200" dirty="0" err="1">
                <a:solidFill>
                  <a:srgbClr val="000000"/>
                </a:solidFill>
                <a:latin typeface="Ariel"/>
              </a:rPr>
              <a:t>uygulama</a:t>
            </a:r>
            <a:r>
              <a:rPr lang="en-US" sz="1200" dirty="0">
                <a:solidFill>
                  <a:srgbClr val="000000"/>
                </a:solidFill>
                <a:latin typeface="Ariel"/>
              </a:rPr>
              <a:t> </a:t>
            </a:r>
            <a:r>
              <a:rPr lang="en-US" sz="1200" dirty="0" err="1">
                <a:solidFill>
                  <a:srgbClr val="000000"/>
                </a:solidFill>
                <a:latin typeface="Ariel"/>
              </a:rPr>
              <a:t>ve</a:t>
            </a:r>
            <a:r>
              <a:rPr lang="en-US" sz="1200" dirty="0">
                <a:solidFill>
                  <a:srgbClr val="000000"/>
                </a:solidFill>
                <a:latin typeface="Ariel"/>
              </a:rPr>
              <a:t> </a:t>
            </a:r>
            <a:r>
              <a:rPr lang="en-US" sz="1200" dirty="0" err="1">
                <a:solidFill>
                  <a:srgbClr val="000000"/>
                </a:solidFill>
                <a:latin typeface="Ariel"/>
              </a:rPr>
              <a:t>araştırma</a:t>
            </a:r>
            <a:r>
              <a:rPr lang="en-US" sz="1200" dirty="0">
                <a:solidFill>
                  <a:srgbClr val="000000"/>
                </a:solidFill>
                <a:latin typeface="Ariel"/>
              </a:rPr>
              <a:t> </a:t>
            </a:r>
            <a:r>
              <a:rPr lang="en-US" sz="1200" dirty="0" err="1">
                <a:solidFill>
                  <a:srgbClr val="000000"/>
                </a:solidFill>
                <a:latin typeface="Ariel"/>
              </a:rPr>
              <a:t>projeleri</a:t>
            </a:r>
            <a:r>
              <a:rPr lang="en-US" sz="1200" dirty="0">
                <a:solidFill>
                  <a:srgbClr val="000000"/>
                </a:solidFill>
                <a:latin typeface="Ariel"/>
              </a:rPr>
              <a:t> </a:t>
            </a:r>
            <a:r>
              <a:rPr lang="en-US" sz="1200" dirty="0" err="1">
                <a:solidFill>
                  <a:srgbClr val="000000"/>
                </a:solidFill>
                <a:latin typeface="Ariel"/>
              </a:rPr>
              <a:t>hazırlamak</a:t>
            </a:r>
            <a:r>
              <a:rPr lang="en-US" sz="1200" dirty="0">
                <a:solidFill>
                  <a:srgbClr val="000000"/>
                </a:solidFill>
                <a:latin typeface="Ariel"/>
              </a:rPr>
              <a:t>, </a:t>
            </a:r>
            <a:r>
              <a:rPr lang="en-US" sz="1200" dirty="0" err="1">
                <a:solidFill>
                  <a:srgbClr val="000000"/>
                </a:solidFill>
                <a:latin typeface="Ariel"/>
              </a:rPr>
              <a:t>bu</a:t>
            </a:r>
            <a:r>
              <a:rPr lang="en-US" sz="1200" dirty="0">
                <a:solidFill>
                  <a:srgbClr val="000000"/>
                </a:solidFill>
                <a:latin typeface="Ariel"/>
              </a:rPr>
              <a:t> </a:t>
            </a:r>
            <a:r>
              <a:rPr lang="en-US" sz="1200" dirty="0" err="1">
                <a:solidFill>
                  <a:srgbClr val="000000"/>
                </a:solidFill>
                <a:latin typeface="Ariel"/>
              </a:rPr>
              <a:t>projelere</a:t>
            </a:r>
            <a:r>
              <a:rPr lang="en-US" sz="1200" dirty="0">
                <a:solidFill>
                  <a:srgbClr val="000000"/>
                </a:solidFill>
                <a:latin typeface="Ariel"/>
              </a:rPr>
              <a:t> </a:t>
            </a:r>
            <a:r>
              <a:rPr lang="en-US" sz="1200" dirty="0" err="1">
                <a:solidFill>
                  <a:srgbClr val="000000"/>
                </a:solidFill>
                <a:latin typeface="Ariel"/>
              </a:rPr>
              <a:t>kaynak</a:t>
            </a:r>
            <a:r>
              <a:rPr lang="en-US" sz="1200" dirty="0">
                <a:solidFill>
                  <a:srgbClr val="000000"/>
                </a:solidFill>
                <a:latin typeface="Ariel"/>
              </a:rPr>
              <a:t> </a:t>
            </a:r>
            <a:r>
              <a:rPr lang="en-US" sz="1200" dirty="0" err="1">
                <a:solidFill>
                  <a:srgbClr val="000000"/>
                </a:solidFill>
                <a:latin typeface="Ariel"/>
              </a:rPr>
              <a:t>temin</a:t>
            </a:r>
            <a:r>
              <a:rPr lang="en-US" sz="1200" dirty="0">
                <a:solidFill>
                  <a:srgbClr val="000000"/>
                </a:solidFill>
                <a:latin typeface="Ariel"/>
              </a:rPr>
              <a:t> </a:t>
            </a:r>
            <a:r>
              <a:rPr lang="en-US" sz="1200" dirty="0" err="1">
                <a:solidFill>
                  <a:srgbClr val="000000"/>
                </a:solidFill>
                <a:latin typeface="Ariel"/>
              </a:rPr>
              <a:t>etmek</a:t>
            </a:r>
            <a:r>
              <a:rPr lang="en-US" sz="1200" dirty="0">
                <a:solidFill>
                  <a:srgbClr val="000000"/>
                </a:solidFill>
                <a:latin typeface="Ariel"/>
              </a:rPr>
              <a:t> </a:t>
            </a:r>
            <a:r>
              <a:rPr lang="en-US" sz="1200" dirty="0" err="1">
                <a:solidFill>
                  <a:srgbClr val="000000"/>
                </a:solidFill>
                <a:latin typeface="Ariel"/>
              </a:rPr>
              <a:t>ve</a:t>
            </a:r>
            <a:r>
              <a:rPr lang="en-US" sz="1200" dirty="0">
                <a:solidFill>
                  <a:srgbClr val="000000"/>
                </a:solidFill>
                <a:latin typeface="Ariel"/>
              </a:rPr>
              <a:t> </a:t>
            </a:r>
            <a:r>
              <a:rPr lang="en-US" sz="1200" dirty="0" err="1">
                <a:solidFill>
                  <a:srgbClr val="000000"/>
                </a:solidFill>
                <a:latin typeface="Ariel"/>
              </a:rPr>
              <a:t>projeleri</a:t>
            </a:r>
            <a:r>
              <a:rPr lang="en-US" sz="1200" dirty="0">
                <a:solidFill>
                  <a:srgbClr val="000000"/>
                </a:solidFill>
                <a:latin typeface="Ariel"/>
              </a:rPr>
              <a:t> </a:t>
            </a:r>
            <a:r>
              <a:rPr lang="en-US" sz="1200" dirty="0" err="1">
                <a:solidFill>
                  <a:srgbClr val="000000"/>
                </a:solidFill>
                <a:latin typeface="Ariel"/>
              </a:rPr>
              <a:t>uygulamak</a:t>
            </a:r>
            <a:r>
              <a:rPr lang="en-US" sz="1200" dirty="0">
                <a:solidFill>
                  <a:srgbClr val="000000"/>
                </a:solidFill>
                <a:latin typeface="Ariel"/>
              </a:rPr>
              <a:t> </a:t>
            </a:r>
            <a:r>
              <a:rPr lang="en-US" sz="1200" dirty="0" err="1">
                <a:solidFill>
                  <a:srgbClr val="000000"/>
                </a:solidFill>
                <a:latin typeface="Ariel"/>
              </a:rPr>
              <a:t>ve</a:t>
            </a:r>
            <a:r>
              <a:rPr lang="en-US" sz="1200" dirty="0">
                <a:solidFill>
                  <a:srgbClr val="000000"/>
                </a:solidFill>
                <a:latin typeface="Ariel"/>
              </a:rPr>
              <a:t>/</a:t>
            </a:r>
            <a:r>
              <a:rPr lang="en-US" sz="1200" dirty="0" err="1">
                <a:solidFill>
                  <a:srgbClr val="000000"/>
                </a:solidFill>
                <a:latin typeface="Ariel"/>
              </a:rPr>
              <a:t>veya</a:t>
            </a:r>
            <a:r>
              <a:rPr lang="en-US" sz="1200" dirty="0">
                <a:solidFill>
                  <a:srgbClr val="000000"/>
                </a:solidFill>
                <a:latin typeface="Ariel"/>
              </a:rPr>
              <a:t> </a:t>
            </a:r>
            <a:r>
              <a:rPr lang="en-US" sz="1200" dirty="0" err="1">
                <a:solidFill>
                  <a:srgbClr val="000000"/>
                </a:solidFill>
                <a:latin typeface="Ariel"/>
              </a:rPr>
              <a:t>uygulamalarının</a:t>
            </a:r>
            <a:r>
              <a:rPr lang="en-US" sz="1200" dirty="0">
                <a:solidFill>
                  <a:srgbClr val="000000"/>
                </a:solidFill>
                <a:latin typeface="Ariel"/>
              </a:rPr>
              <a:t> </a:t>
            </a:r>
            <a:r>
              <a:rPr lang="en-US" sz="1200" dirty="0" err="1">
                <a:solidFill>
                  <a:srgbClr val="000000"/>
                </a:solidFill>
                <a:latin typeface="Ariel"/>
              </a:rPr>
              <a:t>takibini</a:t>
            </a:r>
            <a:r>
              <a:rPr lang="en-US" sz="1200" dirty="0">
                <a:solidFill>
                  <a:srgbClr val="000000"/>
                </a:solidFill>
                <a:latin typeface="Ariel"/>
              </a:rPr>
              <a:t> </a:t>
            </a:r>
            <a:r>
              <a:rPr lang="en-US" sz="1200" dirty="0" err="1">
                <a:solidFill>
                  <a:srgbClr val="000000"/>
                </a:solidFill>
                <a:latin typeface="Ariel"/>
              </a:rPr>
              <a:t>yapmak</a:t>
            </a:r>
            <a:r>
              <a:rPr lang="tr-TR" sz="1200" dirty="0">
                <a:solidFill>
                  <a:srgbClr val="000000"/>
                </a:solidFill>
                <a:latin typeface="Ariel"/>
              </a:rPr>
              <a:t>tır.</a:t>
            </a:r>
            <a:endParaRPr lang="en-US" sz="1200" dirty="0">
              <a:solidFill>
                <a:srgbClr val="000000"/>
              </a:solidFill>
              <a:latin typeface="Ariel"/>
            </a:endParaRPr>
          </a:p>
          <a:p>
            <a:pPr fontAlgn="base">
              <a:lnSpc>
                <a:spcPct val="150000"/>
              </a:lnSpc>
              <a:spcAft>
                <a:spcPts val="0"/>
              </a:spcAft>
            </a:pPr>
            <a:endParaRPr lang="tr-TR" b="1" dirty="0">
              <a:solidFill>
                <a:srgbClr val="0C0D0D"/>
              </a:solidFill>
              <a:latin typeface="Times New Roman" panose="02020603050405020304" pitchFamily="18" charset="0"/>
              <a:ea typeface="Times New Roman" panose="02020603050405020304" pitchFamily="18" charset="0"/>
            </a:endParaRPr>
          </a:p>
        </p:txBody>
      </p:sp>
      <p:sp>
        <p:nvSpPr>
          <p:cNvPr id="7" name="Dikdörtgen 6"/>
          <p:cNvSpPr/>
          <p:nvPr/>
        </p:nvSpPr>
        <p:spPr>
          <a:xfrm>
            <a:off x="490637" y="3508967"/>
            <a:ext cx="8352928" cy="1892826"/>
          </a:xfrm>
          <a:prstGeom prst="rect">
            <a:avLst/>
          </a:prstGeom>
        </p:spPr>
        <p:txBody>
          <a:bodyPr wrap="square">
            <a:spAutoFit/>
          </a:bodyPr>
          <a:lstStyle/>
          <a:p>
            <a:pPr fontAlgn="base">
              <a:lnSpc>
                <a:spcPct val="150000"/>
              </a:lnSpc>
              <a:spcAft>
                <a:spcPts val="0"/>
              </a:spcAft>
            </a:pPr>
            <a:r>
              <a:rPr lang="tr-TR" b="1" dirty="0">
                <a:solidFill>
                  <a:srgbClr val="FF0000"/>
                </a:solidFill>
                <a:latin typeface="Calibri" panose="020F0502020204030204" pitchFamily="34" charset="0"/>
                <a:ea typeface="Times New Roman" panose="02020603050405020304" pitchFamily="18" charset="0"/>
              </a:rPr>
              <a:t>BİRİMİN VİZYONU</a:t>
            </a:r>
          </a:p>
          <a:p>
            <a:pPr fontAlgn="base">
              <a:spcAft>
                <a:spcPts val="0"/>
              </a:spcAft>
            </a:pPr>
            <a:r>
              <a:rPr lang="en-US" sz="1200" dirty="0" err="1">
                <a:solidFill>
                  <a:srgbClr val="000000"/>
                </a:solidFill>
                <a:latin typeface="Ariel"/>
              </a:rPr>
              <a:t>Ülkemizin</a:t>
            </a:r>
            <a:r>
              <a:rPr lang="en-US" sz="1200" dirty="0">
                <a:solidFill>
                  <a:srgbClr val="000000"/>
                </a:solidFill>
                <a:latin typeface="Ariel"/>
              </a:rPr>
              <a:t> </a:t>
            </a:r>
            <a:r>
              <a:rPr lang="en-US" sz="1200" dirty="0" err="1">
                <a:solidFill>
                  <a:srgbClr val="000000"/>
                </a:solidFill>
                <a:latin typeface="Ariel"/>
              </a:rPr>
              <a:t>teknolojik</a:t>
            </a:r>
            <a:r>
              <a:rPr lang="en-US" sz="1200" dirty="0">
                <a:solidFill>
                  <a:srgbClr val="000000"/>
                </a:solidFill>
                <a:latin typeface="Ariel"/>
              </a:rPr>
              <a:t>, </a:t>
            </a:r>
            <a:r>
              <a:rPr lang="en-US" sz="1200" dirty="0" err="1">
                <a:solidFill>
                  <a:srgbClr val="000000"/>
                </a:solidFill>
                <a:latin typeface="Ariel"/>
              </a:rPr>
              <a:t>ekonomik</a:t>
            </a:r>
            <a:r>
              <a:rPr lang="en-US" sz="1200" dirty="0">
                <a:solidFill>
                  <a:srgbClr val="000000"/>
                </a:solidFill>
                <a:latin typeface="Ariel"/>
              </a:rPr>
              <a:t> </a:t>
            </a:r>
            <a:r>
              <a:rPr lang="en-US" sz="1200" dirty="0" err="1">
                <a:solidFill>
                  <a:srgbClr val="000000"/>
                </a:solidFill>
                <a:latin typeface="Ariel"/>
              </a:rPr>
              <a:t>ve</a:t>
            </a:r>
            <a:r>
              <a:rPr lang="en-US" sz="1200" dirty="0">
                <a:solidFill>
                  <a:srgbClr val="000000"/>
                </a:solidFill>
                <a:latin typeface="Ariel"/>
              </a:rPr>
              <a:t> </a:t>
            </a:r>
            <a:r>
              <a:rPr lang="en-US" sz="1200" dirty="0" err="1">
                <a:solidFill>
                  <a:srgbClr val="000000"/>
                </a:solidFill>
                <a:latin typeface="Ariel"/>
              </a:rPr>
              <a:t>sosyal</a:t>
            </a:r>
            <a:r>
              <a:rPr lang="en-US" sz="1200" dirty="0">
                <a:solidFill>
                  <a:srgbClr val="000000"/>
                </a:solidFill>
                <a:latin typeface="Ariel"/>
              </a:rPr>
              <a:t> </a:t>
            </a:r>
            <a:r>
              <a:rPr lang="en-US" sz="1200" dirty="0" err="1">
                <a:solidFill>
                  <a:srgbClr val="000000"/>
                </a:solidFill>
                <a:latin typeface="Ariel"/>
              </a:rPr>
              <a:t>alanlardaki</a:t>
            </a:r>
            <a:r>
              <a:rPr lang="en-US" sz="1200" dirty="0">
                <a:solidFill>
                  <a:srgbClr val="000000"/>
                </a:solidFill>
                <a:latin typeface="Ariel"/>
              </a:rPr>
              <a:t> </a:t>
            </a:r>
            <a:r>
              <a:rPr lang="en-US" sz="1200" dirty="0" err="1">
                <a:solidFill>
                  <a:srgbClr val="000000"/>
                </a:solidFill>
                <a:latin typeface="Ariel"/>
              </a:rPr>
              <a:t>gelişimine</a:t>
            </a:r>
            <a:r>
              <a:rPr lang="en-US" sz="1200" dirty="0">
                <a:solidFill>
                  <a:srgbClr val="000000"/>
                </a:solidFill>
                <a:latin typeface="Ariel"/>
              </a:rPr>
              <a:t> </a:t>
            </a:r>
            <a:r>
              <a:rPr lang="en-US" sz="1200" dirty="0" err="1">
                <a:solidFill>
                  <a:srgbClr val="000000"/>
                </a:solidFill>
                <a:latin typeface="Ariel"/>
              </a:rPr>
              <a:t>katkı</a:t>
            </a:r>
            <a:r>
              <a:rPr lang="en-US" sz="1200" dirty="0">
                <a:solidFill>
                  <a:srgbClr val="000000"/>
                </a:solidFill>
                <a:latin typeface="Ariel"/>
              </a:rPr>
              <a:t> </a:t>
            </a:r>
            <a:r>
              <a:rPr lang="en-US" sz="1200" dirty="0" err="1">
                <a:solidFill>
                  <a:srgbClr val="000000"/>
                </a:solidFill>
                <a:latin typeface="Ariel"/>
              </a:rPr>
              <a:t>sağlayan</a:t>
            </a:r>
            <a:r>
              <a:rPr lang="en-US" sz="1200" dirty="0">
                <a:solidFill>
                  <a:srgbClr val="000000"/>
                </a:solidFill>
                <a:latin typeface="Ariel"/>
              </a:rPr>
              <a:t>,</a:t>
            </a:r>
            <a:r>
              <a:rPr lang="tr-TR" sz="1200" dirty="0">
                <a:solidFill>
                  <a:srgbClr val="000000"/>
                </a:solidFill>
                <a:latin typeface="Ariel"/>
              </a:rPr>
              <a:t> ulusal ve</a:t>
            </a:r>
            <a:r>
              <a:rPr lang="en-US" sz="1200" dirty="0">
                <a:solidFill>
                  <a:srgbClr val="000000"/>
                </a:solidFill>
                <a:latin typeface="Ariel"/>
              </a:rPr>
              <a:t> </a:t>
            </a:r>
            <a:r>
              <a:rPr lang="en-US" sz="1200" dirty="0" err="1">
                <a:solidFill>
                  <a:srgbClr val="000000"/>
                </a:solidFill>
                <a:latin typeface="Ariel"/>
              </a:rPr>
              <a:t>uluslararası</a:t>
            </a:r>
            <a:r>
              <a:rPr lang="en-US" sz="1200" dirty="0">
                <a:solidFill>
                  <a:srgbClr val="000000"/>
                </a:solidFill>
                <a:latin typeface="Ariel"/>
              </a:rPr>
              <a:t> </a:t>
            </a:r>
            <a:r>
              <a:rPr lang="en-US" sz="1200" dirty="0" err="1">
                <a:solidFill>
                  <a:srgbClr val="000000"/>
                </a:solidFill>
                <a:latin typeface="Ariel"/>
              </a:rPr>
              <a:t>platformlarda</a:t>
            </a:r>
            <a:r>
              <a:rPr lang="en-US" sz="1200" dirty="0">
                <a:solidFill>
                  <a:srgbClr val="000000"/>
                </a:solidFill>
                <a:latin typeface="Ariel"/>
              </a:rPr>
              <a:t> </a:t>
            </a:r>
            <a:r>
              <a:rPr lang="en-US" sz="1200" dirty="0" err="1">
                <a:solidFill>
                  <a:srgbClr val="000000"/>
                </a:solidFill>
                <a:latin typeface="Ariel"/>
              </a:rPr>
              <a:t>nitelikli</a:t>
            </a:r>
            <a:r>
              <a:rPr lang="en-US" sz="1200" dirty="0">
                <a:solidFill>
                  <a:srgbClr val="000000"/>
                </a:solidFill>
                <a:latin typeface="Ariel"/>
              </a:rPr>
              <a:t> </a:t>
            </a:r>
            <a:r>
              <a:rPr lang="en-US" sz="1200" dirty="0" err="1">
                <a:solidFill>
                  <a:srgbClr val="000000"/>
                </a:solidFill>
                <a:latin typeface="Ariel"/>
              </a:rPr>
              <a:t>ve</a:t>
            </a:r>
            <a:r>
              <a:rPr lang="en-US" sz="1200" dirty="0">
                <a:solidFill>
                  <a:srgbClr val="000000"/>
                </a:solidFill>
                <a:latin typeface="Ariel"/>
              </a:rPr>
              <a:t> </a:t>
            </a:r>
            <a:r>
              <a:rPr lang="en-US" sz="1200" dirty="0" err="1">
                <a:solidFill>
                  <a:srgbClr val="000000"/>
                </a:solidFill>
                <a:latin typeface="Ariel"/>
              </a:rPr>
              <a:t>özgün</a:t>
            </a:r>
            <a:r>
              <a:rPr lang="en-US" sz="1200" dirty="0">
                <a:solidFill>
                  <a:srgbClr val="000000"/>
                </a:solidFill>
                <a:latin typeface="Ariel"/>
              </a:rPr>
              <a:t> </a:t>
            </a:r>
            <a:r>
              <a:rPr lang="en-US" sz="1200" dirty="0" err="1">
                <a:solidFill>
                  <a:srgbClr val="000000"/>
                </a:solidFill>
                <a:latin typeface="Ariel"/>
              </a:rPr>
              <a:t>çalışmalarla</a:t>
            </a:r>
            <a:r>
              <a:rPr lang="en-US" sz="1200" dirty="0">
                <a:solidFill>
                  <a:srgbClr val="000000"/>
                </a:solidFill>
                <a:latin typeface="Ariel"/>
              </a:rPr>
              <a:t> </a:t>
            </a:r>
            <a:r>
              <a:rPr lang="en-US" sz="1200" dirty="0" err="1">
                <a:solidFill>
                  <a:srgbClr val="000000"/>
                </a:solidFill>
                <a:latin typeface="Ariel"/>
              </a:rPr>
              <a:t>ön</a:t>
            </a:r>
            <a:r>
              <a:rPr lang="en-US" sz="1200" dirty="0">
                <a:solidFill>
                  <a:srgbClr val="000000"/>
                </a:solidFill>
                <a:latin typeface="Ariel"/>
              </a:rPr>
              <a:t> </a:t>
            </a:r>
            <a:r>
              <a:rPr lang="en-US" sz="1200" dirty="0" err="1">
                <a:solidFill>
                  <a:srgbClr val="000000"/>
                </a:solidFill>
                <a:latin typeface="Ariel"/>
              </a:rPr>
              <a:t>sıralarda</a:t>
            </a:r>
            <a:r>
              <a:rPr lang="en-US" sz="1200" dirty="0">
                <a:solidFill>
                  <a:srgbClr val="000000"/>
                </a:solidFill>
                <a:latin typeface="Ariel"/>
              </a:rPr>
              <a:t> </a:t>
            </a:r>
            <a:r>
              <a:rPr lang="en-US" sz="1200" dirty="0" err="1">
                <a:solidFill>
                  <a:srgbClr val="000000"/>
                </a:solidFill>
                <a:latin typeface="Ariel"/>
              </a:rPr>
              <a:t>yer</a:t>
            </a:r>
            <a:r>
              <a:rPr lang="en-US" sz="1200" dirty="0">
                <a:solidFill>
                  <a:srgbClr val="000000"/>
                </a:solidFill>
                <a:latin typeface="Ariel"/>
              </a:rPr>
              <a:t> </a:t>
            </a:r>
            <a:r>
              <a:rPr lang="en-US" sz="1200" dirty="0" err="1">
                <a:solidFill>
                  <a:srgbClr val="000000"/>
                </a:solidFill>
                <a:latin typeface="Ariel"/>
              </a:rPr>
              <a:t>alan</a:t>
            </a:r>
            <a:r>
              <a:rPr lang="en-US" sz="1200" dirty="0">
                <a:solidFill>
                  <a:srgbClr val="000000"/>
                </a:solidFill>
                <a:latin typeface="Ariel"/>
              </a:rPr>
              <a:t>, </a:t>
            </a:r>
            <a:r>
              <a:rPr lang="en-US" sz="1200" dirty="0" err="1">
                <a:solidFill>
                  <a:srgbClr val="000000"/>
                </a:solidFill>
                <a:latin typeface="Ariel"/>
              </a:rPr>
              <a:t>diğer</a:t>
            </a:r>
            <a:r>
              <a:rPr lang="en-US" sz="1200" dirty="0">
                <a:solidFill>
                  <a:srgbClr val="000000"/>
                </a:solidFill>
                <a:latin typeface="Ariel"/>
              </a:rPr>
              <a:t> </a:t>
            </a:r>
            <a:r>
              <a:rPr lang="en-US" sz="1200" dirty="0" err="1">
                <a:solidFill>
                  <a:srgbClr val="000000"/>
                </a:solidFill>
                <a:latin typeface="Ariel"/>
              </a:rPr>
              <a:t>ulusal</a:t>
            </a:r>
            <a:r>
              <a:rPr lang="en-US" sz="1200" dirty="0">
                <a:solidFill>
                  <a:srgbClr val="000000"/>
                </a:solidFill>
                <a:latin typeface="Ariel"/>
              </a:rPr>
              <a:t> </a:t>
            </a:r>
            <a:r>
              <a:rPr lang="en-US" sz="1200" dirty="0" err="1">
                <a:solidFill>
                  <a:srgbClr val="000000"/>
                </a:solidFill>
                <a:latin typeface="Ariel"/>
              </a:rPr>
              <a:t>ve</a:t>
            </a:r>
            <a:r>
              <a:rPr lang="en-US" sz="1200" dirty="0">
                <a:solidFill>
                  <a:srgbClr val="000000"/>
                </a:solidFill>
                <a:latin typeface="Ariel"/>
              </a:rPr>
              <a:t> </a:t>
            </a:r>
            <a:r>
              <a:rPr lang="en-US" sz="1200" dirty="0" err="1">
                <a:solidFill>
                  <a:srgbClr val="000000"/>
                </a:solidFill>
                <a:latin typeface="Ariel"/>
              </a:rPr>
              <a:t>uluslararası</a:t>
            </a:r>
            <a:r>
              <a:rPr lang="en-US" sz="1200" dirty="0">
                <a:solidFill>
                  <a:srgbClr val="000000"/>
                </a:solidFill>
                <a:latin typeface="Ariel"/>
              </a:rPr>
              <a:t> </a:t>
            </a:r>
            <a:r>
              <a:rPr lang="en-US" sz="1200" dirty="0" err="1">
                <a:solidFill>
                  <a:srgbClr val="000000"/>
                </a:solidFill>
                <a:latin typeface="Ariel"/>
              </a:rPr>
              <a:t>üniversiteler</a:t>
            </a:r>
            <a:r>
              <a:rPr lang="en-US" sz="1200" dirty="0">
                <a:solidFill>
                  <a:srgbClr val="000000"/>
                </a:solidFill>
                <a:latin typeface="Ariel"/>
              </a:rPr>
              <a:t>, </a:t>
            </a:r>
            <a:r>
              <a:rPr lang="tr-TR" sz="1200" dirty="0">
                <a:solidFill>
                  <a:srgbClr val="000000"/>
                </a:solidFill>
                <a:latin typeface="Ariel"/>
              </a:rPr>
              <a:t>özel </a:t>
            </a:r>
            <a:r>
              <a:rPr lang="en-US" sz="1200" dirty="0" err="1">
                <a:solidFill>
                  <a:srgbClr val="000000"/>
                </a:solidFill>
                <a:latin typeface="Ariel"/>
              </a:rPr>
              <a:t>ve</a:t>
            </a:r>
            <a:r>
              <a:rPr lang="en-US" sz="1200" dirty="0">
                <a:solidFill>
                  <a:srgbClr val="000000"/>
                </a:solidFill>
                <a:latin typeface="Ariel"/>
              </a:rPr>
              <a:t> </a:t>
            </a:r>
            <a:r>
              <a:rPr lang="en-US" sz="1200" dirty="0" err="1">
                <a:solidFill>
                  <a:srgbClr val="000000"/>
                </a:solidFill>
                <a:latin typeface="Ariel"/>
              </a:rPr>
              <a:t>kamu</a:t>
            </a:r>
            <a:r>
              <a:rPr lang="en-US" sz="1200" dirty="0">
                <a:solidFill>
                  <a:srgbClr val="000000"/>
                </a:solidFill>
                <a:latin typeface="Ariel"/>
              </a:rPr>
              <a:t> </a:t>
            </a:r>
            <a:r>
              <a:rPr lang="en-US" sz="1200" dirty="0" err="1">
                <a:solidFill>
                  <a:srgbClr val="000000"/>
                </a:solidFill>
                <a:latin typeface="Ariel"/>
              </a:rPr>
              <a:t>işbirliği</a:t>
            </a:r>
            <a:r>
              <a:rPr lang="en-US" sz="1200" dirty="0">
                <a:solidFill>
                  <a:srgbClr val="000000"/>
                </a:solidFill>
                <a:latin typeface="Ariel"/>
              </a:rPr>
              <a:t> </a:t>
            </a:r>
            <a:r>
              <a:rPr lang="en-US" sz="1200" dirty="0" err="1">
                <a:solidFill>
                  <a:srgbClr val="000000"/>
                </a:solidFill>
                <a:latin typeface="Ariel"/>
              </a:rPr>
              <a:t>ile</a:t>
            </a:r>
            <a:r>
              <a:rPr lang="en-US" sz="1200" dirty="0">
                <a:solidFill>
                  <a:srgbClr val="000000"/>
                </a:solidFill>
                <a:latin typeface="Ariel"/>
              </a:rPr>
              <a:t> </a:t>
            </a:r>
            <a:r>
              <a:rPr lang="en-US" sz="1200" dirty="0" err="1">
                <a:solidFill>
                  <a:srgbClr val="000000"/>
                </a:solidFill>
                <a:latin typeface="Ariel"/>
              </a:rPr>
              <a:t>beşeri</a:t>
            </a:r>
            <a:r>
              <a:rPr lang="en-US" sz="1200" dirty="0">
                <a:solidFill>
                  <a:srgbClr val="000000"/>
                </a:solidFill>
                <a:latin typeface="Ariel"/>
              </a:rPr>
              <a:t> </a:t>
            </a:r>
            <a:r>
              <a:rPr lang="en-US" sz="1200" dirty="0" err="1">
                <a:solidFill>
                  <a:srgbClr val="000000"/>
                </a:solidFill>
                <a:latin typeface="Ariel"/>
              </a:rPr>
              <a:t>ve</a:t>
            </a:r>
            <a:r>
              <a:rPr lang="en-US" sz="1200" dirty="0">
                <a:solidFill>
                  <a:srgbClr val="000000"/>
                </a:solidFill>
                <a:latin typeface="Ariel"/>
              </a:rPr>
              <a:t> </a:t>
            </a:r>
            <a:r>
              <a:rPr lang="en-US" sz="1200" dirty="0" err="1">
                <a:solidFill>
                  <a:srgbClr val="000000"/>
                </a:solidFill>
                <a:latin typeface="Ariel"/>
              </a:rPr>
              <a:t>fiziki</a:t>
            </a:r>
            <a:r>
              <a:rPr lang="en-US" sz="1200" dirty="0">
                <a:solidFill>
                  <a:srgbClr val="000000"/>
                </a:solidFill>
                <a:latin typeface="Ariel"/>
              </a:rPr>
              <a:t> </a:t>
            </a:r>
            <a:r>
              <a:rPr lang="en-US" sz="1200" dirty="0" err="1">
                <a:solidFill>
                  <a:srgbClr val="000000"/>
                </a:solidFill>
                <a:latin typeface="Ariel"/>
              </a:rPr>
              <a:t>kaynaklarını</a:t>
            </a:r>
            <a:r>
              <a:rPr lang="en-US" sz="1200" dirty="0">
                <a:solidFill>
                  <a:srgbClr val="000000"/>
                </a:solidFill>
                <a:latin typeface="Ariel"/>
              </a:rPr>
              <a:t> </a:t>
            </a:r>
            <a:r>
              <a:rPr lang="en-US" sz="1200" dirty="0" err="1">
                <a:solidFill>
                  <a:srgbClr val="000000"/>
                </a:solidFill>
                <a:latin typeface="Ariel"/>
              </a:rPr>
              <a:t>zenginleştirerek</a:t>
            </a:r>
            <a:r>
              <a:rPr lang="en-US" sz="1200" dirty="0">
                <a:solidFill>
                  <a:srgbClr val="000000"/>
                </a:solidFill>
                <a:latin typeface="Ariel"/>
              </a:rPr>
              <a:t> </a:t>
            </a:r>
            <a:r>
              <a:rPr lang="en-US" sz="1200" dirty="0" err="1">
                <a:solidFill>
                  <a:srgbClr val="000000"/>
                </a:solidFill>
                <a:latin typeface="Ariel"/>
              </a:rPr>
              <a:t>araştırmacıların</a:t>
            </a:r>
            <a:r>
              <a:rPr lang="en-US" sz="1200" dirty="0">
                <a:solidFill>
                  <a:srgbClr val="000000"/>
                </a:solidFill>
                <a:latin typeface="Ariel"/>
              </a:rPr>
              <a:t> </a:t>
            </a:r>
            <a:r>
              <a:rPr lang="en-US" sz="1200" dirty="0" err="1">
                <a:solidFill>
                  <a:srgbClr val="000000"/>
                </a:solidFill>
                <a:latin typeface="Ariel"/>
              </a:rPr>
              <a:t>hizmetine</a:t>
            </a:r>
            <a:r>
              <a:rPr lang="en-US" sz="1200" dirty="0">
                <a:solidFill>
                  <a:srgbClr val="000000"/>
                </a:solidFill>
                <a:latin typeface="Ariel"/>
              </a:rPr>
              <a:t> </a:t>
            </a:r>
            <a:r>
              <a:rPr lang="en-US" sz="1200" dirty="0" err="1">
                <a:solidFill>
                  <a:srgbClr val="000000"/>
                </a:solidFill>
                <a:latin typeface="Ariel"/>
              </a:rPr>
              <a:t>sunan</a:t>
            </a:r>
            <a:r>
              <a:rPr lang="en-US" sz="1200" dirty="0">
                <a:solidFill>
                  <a:srgbClr val="000000"/>
                </a:solidFill>
                <a:latin typeface="Ariel"/>
              </a:rPr>
              <a:t> </a:t>
            </a:r>
            <a:r>
              <a:rPr lang="en-US" sz="1200" dirty="0" err="1">
                <a:solidFill>
                  <a:srgbClr val="000000"/>
                </a:solidFill>
                <a:latin typeface="Ariel"/>
              </a:rPr>
              <a:t>bir</a:t>
            </a:r>
            <a:r>
              <a:rPr lang="en-US" sz="1200" dirty="0">
                <a:solidFill>
                  <a:srgbClr val="000000"/>
                </a:solidFill>
                <a:latin typeface="Ariel"/>
              </a:rPr>
              <a:t> </a:t>
            </a:r>
            <a:r>
              <a:rPr lang="tr-TR" sz="1200" dirty="0">
                <a:solidFill>
                  <a:srgbClr val="000000"/>
                </a:solidFill>
                <a:latin typeface="Ariel"/>
              </a:rPr>
              <a:t>araştırma merkezi</a:t>
            </a:r>
            <a:r>
              <a:rPr lang="en-US" sz="1200" dirty="0">
                <a:solidFill>
                  <a:srgbClr val="000000"/>
                </a:solidFill>
                <a:latin typeface="Ariel"/>
              </a:rPr>
              <a:t> </a:t>
            </a:r>
            <a:r>
              <a:rPr lang="en-US" sz="1200" dirty="0" err="1">
                <a:solidFill>
                  <a:srgbClr val="000000"/>
                </a:solidFill>
                <a:latin typeface="Ariel"/>
              </a:rPr>
              <a:t>olmayı</a:t>
            </a:r>
            <a:r>
              <a:rPr lang="en-US" sz="1200" dirty="0">
                <a:solidFill>
                  <a:srgbClr val="000000"/>
                </a:solidFill>
                <a:latin typeface="Ariel"/>
              </a:rPr>
              <a:t> </a:t>
            </a:r>
            <a:r>
              <a:rPr lang="en-US" sz="1200" dirty="0" err="1">
                <a:solidFill>
                  <a:srgbClr val="000000"/>
                </a:solidFill>
                <a:latin typeface="Ariel"/>
              </a:rPr>
              <a:t>hedefler</a:t>
            </a:r>
            <a:r>
              <a:rPr lang="en-US" sz="1200" dirty="0">
                <a:solidFill>
                  <a:srgbClr val="000000"/>
                </a:solidFill>
                <a:latin typeface="Ariel"/>
              </a:rPr>
              <a:t>. </a:t>
            </a:r>
            <a:r>
              <a:rPr lang="tr-TR" sz="1200" dirty="0">
                <a:solidFill>
                  <a:srgbClr val="000000"/>
                </a:solidFill>
                <a:latin typeface="Ariel"/>
              </a:rPr>
              <a:t>Sosyal, Ekonomik ve Politik Araştırmalar Merkezi (SEPAM) </a:t>
            </a:r>
            <a:r>
              <a:rPr lang="en-US" sz="1200" dirty="0" err="1">
                <a:solidFill>
                  <a:srgbClr val="000000"/>
                </a:solidFill>
                <a:latin typeface="Ariel"/>
              </a:rPr>
              <a:t>ulusal</a:t>
            </a:r>
            <a:r>
              <a:rPr lang="en-US" sz="1200" dirty="0">
                <a:solidFill>
                  <a:srgbClr val="000000"/>
                </a:solidFill>
                <a:latin typeface="Ariel"/>
              </a:rPr>
              <a:t>, </a:t>
            </a:r>
            <a:r>
              <a:rPr lang="en-US" sz="1200" dirty="0" err="1">
                <a:solidFill>
                  <a:srgbClr val="000000"/>
                </a:solidFill>
                <a:latin typeface="Ariel"/>
              </a:rPr>
              <a:t>bölgesel</a:t>
            </a:r>
            <a:r>
              <a:rPr lang="en-US" sz="1200" dirty="0">
                <a:solidFill>
                  <a:srgbClr val="000000"/>
                </a:solidFill>
                <a:latin typeface="Ariel"/>
              </a:rPr>
              <a:t> </a:t>
            </a:r>
            <a:r>
              <a:rPr lang="en-US" sz="1200" dirty="0" err="1">
                <a:solidFill>
                  <a:srgbClr val="000000"/>
                </a:solidFill>
                <a:latin typeface="Ariel"/>
              </a:rPr>
              <a:t>ve</a:t>
            </a:r>
            <a:r>
              <a:rPr lang="en-US" sz="1200" dirty="0">
                <a:solidFill>
                  <a:srgbClr val="000000"/>
                </a:solidFill>
                <a:latin typeface="Ariel"/>
              </a:rPr>
              <a:t> </a:t>
            </a:r>
            <a:r>
              <a:rPr lang="en-US" sz="1200" dirty="0" err="1">
                <a:solidFill>
                  <a:srgbClr val="000000"/>
                </a:solidFill>
                <a:latin typeface="Ariel"/>
              </a:rPr>
              <a:t>yerel</a:t>
            </a:r>
            <a:r>
              <a:rPr lang="en-US" sz="1200" dirty="0">
                <a:solidFill>
                  <a:srgbClr val="000000"/>
                </a:solidFill>
                <a:latin typeface="Ariel"/>
              </a:rPr>
              <a:t> </a:t>
            </a:r>
            <a:r>
              <a:rPr lang="en-US" sz="1200" dirty="0" err="1">
                <a:solidFill>
                  <a:srgbClr val="000000"/>
                </a:solidFill>
                <a:latin typeface="Ariel"/>
              </a:rPr>
              <a:t>ihtiyaçları</a:t>
            </a:r>
            <a:r>
              <a:rPr lang="en-US" sz="1200" dirty="0">
                <a:solidFill>
                  <a:srgbClr val="000000"/>
                </a:solidFill>
                <a:latin typeface="Ariel"/>
              </a:rPr>
              <a:t> </a:t>
            </a:r>
            <a:r>
              <a:rPr lang="en-US" sz="1200" dirty="0" err="1">
                <a:solidFill>
                  <a:srgbClr val="000000"/>
                </a:solidFill>
                <a:latin typeface="Ariel"/>
              </a:rPr>
              <a:t>gözeterek</a:t>
            </a:r>
            <a:r>
              <a:rPr lang="en-US" sz="1200" dirty="0">
                <a:solidFill>
                  <a:srgbClr val="000000"/>
                </a:solidFill>
                <a:latin typeface="Ariel"/>
              </a:rPr>
              <a:t> </a:t>
            </a:r>
            <a:r>
              <a:rPr lang="en-US" sz="1200" dirty="0" err="1">
                <a:solidFill>
                  <a:srgbClr val="000000"/>
                </a:solidFill>
                <a:latin typeface="Ariel"/>
              </a:rPr>
              <a:t>toplumsal</a:t>
            </a:r>
            <a:r>
              <a:rPr lang="en-US" sz="1200" dirty="0">
                <a:solidFill>
                  <a:srgbClr val="000000"/>
                </a:solidFill>
                <a:latin typeface="Ariel"/>
              </a:rPr>
              <a:t> </a:t>
            </a:r>
            <a:r>
              <a:rPr lang="en-US" sz="1200" dirty="0" err="1">
                <a:solidFill>
                  <a:srgbClr val="000000"/>
                </a:solidFill>
                <a:latin typeface="Ariel"/>
              </a:rPr>
              <a:t>faydayı</a:t>
            </a:r>
            <a:r>
              <a:rPr lang="en-US" sz="1200" dirty="0">
                <a:solidFill>
                  <a:srgbClr val="000000"/>
                </a:solidFill>
                <a:latin typeface="Ariel"/>
              </a:rPr>
              <a:t> </a:t>
            </a:r>
            <a:r>
              <a:rPr lang="en-US" sz="1200" dirty="0" err="1">
                <a:solidFill>
                  <a:srgbClr val="000000"/>
                </a:solidFill>
                <a:latin typeface="Ariel"/>
              </a:rPr>
              <a:t>amaçlayan</a:t>
            </a:r>
            <a:r>
              <a:rPr lang="en-US" sz="1200" dirty="0">
                <a:solidFill>
                  <a:srgbClr val="000000"/>
                </a:solidFill>
                <a:latin typeface="Ariel"/>
              </a:rPr>
              <a:t> </a:t>
            </a:r>
            <a:r>
              <a:rPr lang="en-US" sz="1200" dirty="0" err="1">
                <a:solidFill>
                  <a:srgbClr val="000000"/>
                </a:solidFill>
                <a:latin typeface="Ariel"/>
              </a:rPr>
              <a:t>temel</a:t>
            </a:r>
            <a:r>
              <a:rPr lang="en-US" sz="1200" dirty="0">
                <a:solidFill>
                  <a:srgbClr val="000000"/>
                </a:solidFill>
                <a:latin typeface="Ariel"/>
              </a:rPr>
              <a:t> </a:t>
            </a:r>
            <a:r>
              <a:rPr lang="en-US" sz="1200" dirty="0" err="1">
                <a:solidFill>
                  <a:srgbClr val="000000"/>
                </a:solidFill>
                <a:latin typeface="Ariel"/>
              </a:rPr>
              <a:t>ve</a:t>
            </a:r>
            <a:r>
              <a:rPr lang="en-US" sz="1200" dirty="0">
                <a:solidFill>
                  <a:srgbClr val="000000"/>
                </a:solidFill>
                <a:latin typeface="Ariel"/>
              </a:rPr>
              <a:t> </a:t>
            </a:r>
            <a:r>
              <a:rPr lang="en-US" sz="1200" dirty="0" err="1">
                <a:solidFill>
                  <a:srgbClr val="000000"/>
                </a:solidFill>
                <a:latin typeface="Ariel"/>
              </a:rPr>
              <a:t>uygulamalı</a:t>
            </a:r>
            <a:r>
              <a:rPr lang="en-US" sz="1200" dirty="0">
                <a:solidFill>
                  <a:srgbClr val="000000"/>
                </a:solidFill>
                <a:latin typeface="Ariel"/>
              </a:rPr>
              <a:t> </a:t>
            </a:r>
            <a:r>
              <a:rPr lang="en-US" sz="1200" dirty="0" err="1">
                <a:solidFill>
                  <a:srgbClr val="000000"/>
                </a:solidFill>
                <a:latin typeface="Ariel"/>
              </a:rPr>
              <a:t>araştırmalar</a:t>
            </a:r>
            <a:r>
              <a:rPr lang="en-US" sz="1200" dirty="0">
                <a:solidFill>
                  <a:srgbClr val="000000"/>
                </a:solidFill>
                <a:latin typeface="Ariel"/>
              </a:rPr>
              <a:t> </a:t>
            </a:r>
            <a:r>
              <a:rPr lang="en-US" sz="1200" dirty="0" err="1">
                <a:solidFill>
                  <a:srgbClr val="000000"/>
                </a:solidFill>
                <a:latin typeface="Ariel"/>
              </a:rPr>
              <a:t>yapar</a:t>
            </a:r>
            <a:r>
              <a:rPr lang="en-US" sz="1200" dirty="0">
                <a:solidFill>
                  <a:srgbClr val="000000"/>
                </a:solidFill>
                <a:latin typeface="Ariel"/>
              </a:rPr>
              <a:t>. </a:t>
            </a:r>
            <a:r>
              <a:rPr lang="en-US" sz="1200" dirty="0" err="1">
                <a:solidFill>
                  <a:srgbClr val="000000"/>
                </a:solidFill>
                <a:latin typeface="Ariel"/>
              </a:rPr>
              <a:t>Yaptığı</a:t>
            </a:r>
            <a:r>
              <a:rPr lang="en-US" sz="1200" dirty="0">
                <a:solidFill>
                  <a:srgbClr val="000000"/>
                </a:solidFill>
                <a:latin typeface="Ariel"/>
              </a:rPr>
              <a:t> </a:t>
            </a:r>
            <a:r>
              <a:rPr lang="en-US" sz="1200" dirty="0" err="1">
                <a:solidFill>
                  <a:srgbClr val="000000"/>
                </a:solidFill>
                <a:latin typeface="Ariel"/>
              </a:rPr>
              <a:t>araştırmalarda</a:t>
            </a:r>
            <a:r>
              <a:rPr lang="en-US" sz="1200" dirty="0">
                <a:solidFill>
                  <a:srgbClr val="000000"/>
                </a:solidFill>
                <a:latin typeface="Ariel"/>
              </a:rPr>
              <a:t> </a:t>
            </a:r>
            <a:r>
              <a:rPr lang="en-US" sz="1200" dirty="0" err="1">
                <a:solidFill>
                  <a:srgbClr val="000000"/>
                </a:solidFill>
                <a:latin typeface="Ariel"/>
              </a:rPr>
              <a:t>evrensel</a:t>
            </a:r>
            <a:r>
              <a:rPr lang="en-US" sz="1200" dirty="0">
                <a:solidFill>
                  <a:srgbClr val="000000"/>
                </a:solidFill>
                <a:latin typeface="Ariel"/>
              </a:rPr>
              <a:t> </a:t>
            </a:r>
            <a:r>
              <a:rPr lang="tr-TR" sz="1200" dirty="0">
                <a:solidFill>
                  <a:srgbClr val="000000"/>
                </a:solidFill>
                <a:latin typeface="Ariel"/>
              </a:rPr>
              <a:t>akademik</a:t>
            </a:r>
            <a:r>
              <a:rPr lang="en-US" sz="1200" dirty="0">
                <a:solidFill>
                  <a:srgbClr val="000000"/>
                </a:solidFill>
                <a:latin typeface="Ariel"/>
              </a:rPr>
              <a:t> </a:t>
            </a:r>
            <a:r>
              <a:rPr lang="en-US" sz="1200" dirty="0" err="1">
                <a:solidFill>
                  <a:srgbClr val="000000"/>
                </a:solidFill>
                <a:latin typeface="Ariel"/>
              </a:rPr>
              <a:t>değerler</a:t>
            </a:r>
            <a:r>
              <a:rPr lang="en-US" sz="1200" dirty="0">
                <a:solidFill>
                  <a:srgbClr val="000000"/>
                </a:solidFill>
                <a:latin typeface="Ariel"/>
              </a:rPr>
              <a:t>, </a:t>
            </a:r>
            <a:r>
              <a:rPr lang="en-US" sz="1200" dirty="0" err="1">
                <a:solidFill>
                  <a:srgbClr val="000000"/>
                </a:solidFill>
                <a:latin typeface="Ariel"/>
              </a:rPr>
              <a:t>etik</a:t>
            </a:r>
            <a:r>
              <a:rPr lang="en-US" sz="1200" dirty="0">
                <a:solidFill>
                  <a:srgbClr val="000000"/>
                </a:solidFill>
                <a:latin typeface="Ariel"/>
              </a:rPr>
              <a:t> </a:t>
            </a:r>
            <a:r>
              <a:rPr lang="en-US" sz="1200" dirty="0" err="1">
                <a:solidFill>
                  <a:srgbClr val="000000"/>
                </a:solidFill>
                <a:latin typeface="Ariel"/>
              </a:rPr>
              <a:t>ilkeler</a:t>
            </a:r>
            <a:r>
              <a:rPr lang="en-US" sz="1200" dirty="0">
                <a:solidFill>
                  <a:srgbClr val="000000"/>
                </a:solidFill>
                <a:latin typeface="Ariel"/>
              </a:rPr>
              <a:t>, </a:t>
            </a:r>
            <a:r>
              <a:rPr lang="en-US" sz="1200" dirty="0" err="1">
                <a:solidFill>
                  <a:srgbClr val="000000"/>
                </a:solidFill>
                <a:latin typeface="Ariel"/>
              </a:rPr>
              <a:t>düşünce</a:t>
            </a:r>
            <a:r>
              <a:rPr lang="en-US" sz="1200" dirty="0">
                <a:solidFill>
                  <a:srgbClr val="000000"/>
                </a:solidFill>
                <a:latin typeface="Ariel"/>
              </a:rPr>
              <a:t> </a:t>
            </a:r>
            <a:r>
              <a:rPr lang="en-US" sz="1200" dirty="0" err="1">
                <a:solidFill>
                  <a:srgbClr val="000000"/>
                </a:solidFill>
                <a:latin typeface="Ariel"/>
              </a:rPr>
              <a:t>ve</a:t>
            </a:r>
            <a:r>
              <a:rPr lang="en-US" sz="1200" dirty="0">
                <a:solidFill>
                  <a:srgbClr val="000000"/>
                </a:solidFill>
                <a:latin typeface="Ariel"/>
              </a:rPr>
              <a:t> </a:t>
            </a:r>
            <a:r>
              <a:rPr lang="en-US" sz="1200" dirty="0" err="1">
                <a:solidFill>
                  <a:srgbClr val="000000"/>
                </a:solidFill>
                <a:latin typeface="Ariel"/>
              </a:rPr>
              <a:t>ifade</a:t>
            </a:r>
            <a:r>
              <a:rPr lang="en-US" sz="1200" dirty="0">
                <a:solidFill>
                  <a:srgbClr val="000000"/>
                </a:solidFill>
                <a:latin typeface="Ariel"/>
              </a:rPr>
              <a:t> </a:t>
            </a:r>
            <a:r>
              <a:rPr lang="en-US" sz="1200" dirty="0" err="1">
                <a:solidFill>
                  <a:srgbClr val="000000"/>
                </a:solidFill>
                <a:latin typeface="Ariel"/>
              </a:rPr>
              <a:t>özgürlüğünü</a:t>
            </a:r>
            <a:r>
              <a:rPr lang="en-US" sz="1200" dirty="0">
                <a:solidFill>
                  <a:srgbClr val="000000"/>
                </a:solidFill>
                <a:latin typeface="Ariel"/>
              </a:rPr>
              <a:t> </a:t>
            </a:r>
            <a:r>
              <a:rPr lang="en-US" sz="1200" dirty="0" err="1" smtClean="0">
                <a:solidFill>
                  <a:srgbClr val="000000"/>
                </a:solidFill>
                <a:latin typeface="Ariel"/>
              </a:rPr>
              <a:t>benimser</a:t>
            </a:r>
            <a:endParaRPr lang="tr-TR" sz="1200" dirty="0" smtClean="0">
              <a:solidFill>
                <a:srgbClr val="000000"/>
              </a:solidFill>
              <a:latin typeface="Ariel"/>
            </a:endParaRPr>
          </a:p>
          <a:p>
            <a:pPr fontAlgn="base">
              <a:spcAft>
                <a:spcPts val="0"/>
              </a:spcAft>
            </a:pPr>
            <a:endParaRPr lang="tr-TR" b="1" dirty="0">
              <a:solidFill>
                <a:srgbClr val="0C0D0D"/>
              </a:solidFill>
              <a:latin typeface="Times New Roman" panose="02020603050405020304" pitchFamily="18" charset="0"/>
              <a:ea typeface="Times New Roman" panose="02020603050405020304" pitchFamily="18" charset="0"/>
            </a:endParaRPr>
          </a:p>
        </p:txBody>
      </p:sp>
      <p:sp>
        <p:nvSpPr>
          <p:cNvPr id="8" name="Dikdörtgen 7"/>
          <p:cNvSpPr/>
          <p:nvPr/>
        </p:nvSpPr>
        <p:spPr>
          <a:xfrm>
            <a:off x="490637" y="2027129"/>
            <a:ext cx="8352928" cy="1846659"/>
          </a:xfrm>
          <a:prstGeom prst="rect">
            <a:avLst/>
          </a:prstGeom>
        </p:spPr>
        <p:txBody>
          <a:bodyPr wrap="square">
            <a:spAutoFit/>
          </a:bodyPr>
          <a:lstStyle/>
          <a:p>
            <a:pPr fontAlgn="base">
              <a:lnSpc>
                <a:spcPct val="150000"/>
              </a:lnSpc>
              <a:spcAft>
                <a:spcPts val="0"/>
              </a:spcAft>
            </a:pPr>
            <a:r>
              <a:rPr lang="tr-TR" b="1" dirty="0">
                <a:solidFill>
                  <a:srgbClr val="FF0000"/>
                </a:solidFill>
                <a:latin typeface="Calibri" panose="020F0502020204030204" pitchFamily="34" charset="0"/>
                <a:ea typeface="Times New Roman" panose="02020603050405020304" pitchFamily="18" charset="0"/>
              </a:rPr>
              <a:t>BİRİMİN </a:t>
            </a:r>
            <a:r>
              <a:rPr lang="tr-TR" b="1" dirty="0" smtClean="0">
                <a:solidFill>
                  <a:srgbClr val="FF0000"/>
                </a:solidFill>
                <a:latin typeface="Calibri" panose="020F0502020204030204" pitchFamily="34" charset="0"/>
                <a:ea typeface="Times New Roman" panose="02020603050405020304" pitchFamily="18" charset="0"/>
              </a:rPr>
              <a:t>MİSYONU</a:t>
            </a:r>
            <a:endParaRPr lang="tr-TR" b="1" dirty="0">
              <a:solidFill>
                <a:srgbClr val="0C0D0D"/>
              </a:solidFill>
              <a:latin typeface="Times New Roman" panose="02020603050405020304" pitchFamily="18" charset="0"/>
              <a:ea typeface="Times New Roman" panose="02020603050405020304" pitchFamily="18" charset="0"/>
            </a:endParaRPr>
          </a:p>
          <a:p>
            <a:pPr lvl="0" algn="just"/>
            <a:r>
              <a:rPr lang="tr-TR" sz="1200" dirty="0">
                <a:solidFill>
                  <a:srgbClr val="000000"/>
                </a:solidFill>
                <a:latin typeface="Ariel"/>
              </a:rPr>
              <a:t>U</a:t>
            </a:r>
            <a:r>
              <a:rPr lang="en-US" sz="1200" dirty="0" err="1">
                <a:solidFill>
                  <a:srgbClr val="000000"/>
                </a:solidFill>
                <a:latin typeface="Ariel"/>
              </a:rPr>
              <a:t>lusal</a:t>
            </a:r>
            <a:r>
              <a:rPr lang="en-US" sz="1200" dirty="0">
                <a:solidFill>
                  <a:srgbClr val="000000"/>
                </a:solidFill>
                <a:latin typeface="Ariel"/>
              </a:rPr>
              <a:t> </a:t>
            </a:r>
            <a:r>
              <a:rPr lang="en-US" sz="1200" dirty="0" err="1">
                <a:solidFill>
                  <a:srgbClr val="000000"/>
                </a:solidFill>
                <a:latin typeface="Ariel"/>
              </a:rPr>
              <a:t>ve</a:t>
            </a:r>
            <a:r>
              <a:rPr lang="en-US" sz="1200" dirty="0">
                <a:solidFill>
                  <a:srgbClr val="000000"/>
                </a:solidFill>
                <a:latin typeface="Ariel"/>
              </a:rPr>
              <a:t> </a:t>
            </a:r>
            <a:r>
              <a:rPr lang="en-US" sz="1200" dirty="0" err="1">
                <a:solidFill>
                  <a:srgbClr val="000000"/>
                </a:solidFill>
                <a:latin typeface="Ariel"/>
              </a:rPr>
              <a:t>uluslararası</a:t>
            </a:r>
            <a:r>
              <a:rPr lang="en-US" sz="1200" dirty="0">
                <a:solidFill>
                  <a:srgbClr val="000000"/>
                </a:solidFill>
                <a:latin typeface="Ariel"/>
              </a:rPr>
              <a:t> </a:t>
            </a:r>
            <a:r>
              <a:rPr lang="en-US" sz="1200" dirty="0" err="1">
                <a:solidFill>
                  <a:srgbClr val="000000"/>
                </a:solidFill>
                <a:latin typeface="Ariel"/>
              </a:rPr>
              <a:t>düzeylerde</a:t>
            </a:r>
            <a:r>
              <a:rPr lang="en-US" sz="1200" dirty="0">
                <a:solidFill>
                  <a:srgbClr val="000000"/>
                </a:solidFill>
                <a:latin typeface="Ariel"/>
              </a:rPr>
              <a:t> </a:t>
            </a:r>
            <a:r>
              <a:rPr lang="en-US" sz="1200" dirty="0" err="1">
                <a:solidFill>
                  <a:srgbClr val="000000"/>
                </a:solidFill>
                <a:latin typeface="Ariel"/>
              </a:rPr>
              <a:t>ortaya</a:t>
            </a:r>
            <a:r>
              <a:rPr lang="en-US" sz="1200" dirty="0">
                <a:solidFill>
                  <a:srgbClr val="000000"/>
                </a:solidFill>
                <a:latin typeface="Ariel"/>
              </a:rPr>
              <a:t> </a:t>
            </a:r>
            <a:r>
              <a:rPr lang="en-US" sz="1200" dirty="0" err="1">
                <a:solidFill>
                  <a:srgbClr val="000000"/>
                </a:solidFill>
                <a:latin typeface="Ariel"/>
              </a:rPr>
              <a:t>çıkan</a:t>
            </a:r>
            <a:r>
              <a:rPr lang="en-US" sz="1200" dirty="0">
                <a:solidFill>
                  <a:srgbClr val="000000"/>
                </a:solidFill>
                <a:latin typeface="Ariel"/>
              </a:rPr>
              <a:t> </a:t>
            </a:r>
            <a:r>
              <a:rPr lang="en-US" sz="1200" dirty="0" err="1">
                <a:solidFill>
                  <a:srgbClr val="000000"/>
                </a:solidFill>
                <a:latin typeface="Ariel"/>
              </a:rPr>
              <a:t>çeşitli</a:t>
            </a:r>
            <a:r>
              <a:rPr lang="en-US" sz="1200" dirty="0">
                <a:solidFill>
                  <a:srgbClr val="000000"/>
                </a:solidFill>
                <a:latin typeface="Ariel"/>
              </a:rPr>
              <a:t> </a:t>
            </a:r>
            <a:r>
              <a:rPr lang="en-US" sz="1200" dirty="0" err="1">
                <a:solidFill>
                  <a:srgbClr val="000000"/>
                </a:solidFill>
                <a:latin typeface="Ariel"/>
              </a:rPr>
              <a:t>sosyal</a:t>
            </a:r>
            <a:r>
              <a:rPr lang="en-US" sz="1200" dirty="0">
                <a:solidFill>
                  <a:srgbClr val="000000"/>
                </a:solidFill>
                <a:latin typeface="Ariel"/>
              </a:rPr>
              <a:t>, </a:t>
            </a:r>
            <a:r>
              <a:rPr lang="en-US" sz="1200" dirty="0" err="1">
                <a:solidFill>
                  <a:srgbClr val="000000"/>
                </a:solidFill>
                <a:latin typeface="Ariel"/>
              </a:rPr>
              <a:t>ekonomik</a:t>
            </a:r>
            <a:r>
              <a:rPr lang="en-US" sz="1200" dirty="0">
                <a:solidFill>
                  <a:srgbClr val="000000"/>
                </a:solidFill>
                <a:latin typeface="Ariel"/>
              </a:rPr>
              <a:t> </a:t>
            </a:r>
            <a:r>
              <a:rPr lang="en-US" sz="1200" dirty="0" err="1">
                <a:solidFill>
                  <a:srgbClr val="000000"/>
                </a:solidFill>
                <a:latin typeface="Ariel"/>
              </a:rPr>
              <a:t>ve</a:t>
            </a:r>
            <a:r>
              <a:rPr lang="en-US" sz="1200" dirty="0">
                <a:solidFill>
                  <a:srgbClr val="000000"/>
                </a:solidFill>
                <a:latin typeface="Ariel"/>
              </a:rPr>
              <a:t> </a:t>
            </a:r>
            <a:r>
              <a:rPr lang="en-US" sz="1200" dirty="0" err="1">
                <a:solidFill>
                  <a:srgbClr val="000000"/>
                </a:solidFill>
                <a:latin typeface="Ariel"/>
              </a:rPr>
              <a:t>politik</a:t>
            </a:r>
            <a:r>
              <a:rPr lang="en-US" sz="1200" dirty="0">
                <a:solidFill>
                  <a:srgbClr val="000000"/>
                </a:solidFill>
                <a:latin typeface="Ariel"/>
              </a:rPr>
              <a:t> </a:t>
            </a:r>
            <a:r>
              <a:rPr lang="en-US" sz="1200" dirty="0" err="1">
                <a:solidFill>
                  <a:srgbClr val="000000"/>
                </a:solidFill>
                <a:latin typeface="Ariel"/>
              </a:rPr>
              <a:t>konuları</a:t>
            </a:r>
            <a:r>
              <a:rPr lang="en-US" sz="1200" dirty="0">
                <a:solidFill>
                  <a:srgbClr val="000000"/>
                </a:solidFill>
                <a:latin typeface="Ariel"/>
              </a:rPr>
              <a:t> </a:t>
            </a:r>
            <a:r>
              <a:rPr lang="en-US" sz="1200" dirty="0" err="1">
                <a:solidFill>
                  <a:srgbClr val="000000"/>
                </a:solidFill>
                <a:latin typeface="Ariel"/>
              </a:rPr>
              <a:t>disiplinlerarası</a:t>
            </a:r>
            <a:r>
              <a:rPr lang="en-US" sz="1200" dirty="0">
                <a:solidFill>
                  <a:srgbClr val="000000"/>
                </a:solidFill>
                <a:latin typeface="Ariel"/>
              </a:rPr>
              <a:t> </a:t>
            </a:r>
            <a:r>
              <a:rPr lang="en-US" sz="1200" dirty="0" err="1">
                <a:solidFill>
                  <a:srgbClr val="000000"/>
                </a:solidFill>
                <a:latin typeface="Ariel"/>
              </a:rPr>
              <a:t>bir</a:t>
            </a:r>
            <a:r>
              <a:rPr lang="en-US" sz="1200" dirty="0">
                <a:solidFill>
                  <a:srgbClr val="000000"/>
                </a:solidFill>
                <a:latin typeface="Ariel"/>
              </a:rPr>
              <a:t> </a:t>
            </a:r>
            <a:r>
              <a:rPr lang="en-US" sz="1200" dirty="0" err="1">
                <a:solidFill>
                  <a:srgbClr val="000000"/>
                </a:solidFill>
                <a:latin typeface="Ariel"/>
              </a:rPr>
              <a:t>yaklaşımla</a:t>
            </a:r>
            <a:r>
              <a:rPr lang="en-US" sz="1200" dirty="0">
                <a:solidFill>
                  <a:srgbClr val="000000"/>
                </a:solidFill>
                <a:latin typeface="Ariel"/>
              </a:rPr>
              <a:t> </a:t>
            </a:r>
            <a:r>
              <a:rPr lang="en-US" sz="1200" dirty="0" err="1">
                <a:solidFill>
                  <a:srgbClr val="000000"/>
                </a:solidFill>
                <a:latin typeface="Ariel"/>
              </a:rPr>
              <a:t>incelemek</a:t>
            </a:r>
            <a:r>
              <a:rPr lang="en-US" sz="1200" dirty="0">
                <a:solidFill>
                  <a:srgbClr val="000000"/>
                </a:solidFill>
                <a:latin typeface="Ariel"/>
              </a:rPr>
              <a:t> </a:t>
            </a:r>
            <a:r>
              <a:rPr lang="en-US" sz="1200" dirty="0" err="1">
                <a:solidFill>
                  <a:srgbClr val="000000"/>
                </a:solidFill>
                <a:latin typeface="Ariel"/>
              </a:rPr>
              <a:t>ve</a:t>
            </a:r>
            <a:r>
              <a:rPr lang="en-US" sz="1200" dirty="0">
                <a:solidFill>
                  <a:srgbClr val="000000"/>
                </a:solidFill>
                <a:latin typeface="Ariel"/>
              </a:rPr>
              <a:t> </a:t>
            </a:r>
            <a:r>
              <a:rPr lang="en-US" sz="1200" dirty="0" err="1">
                <a:solidFill>
                  <a:srgbClr val="000000"/>
                </a:solidFill>
                <a:latin typeface="Ariel"/>
              </a:rPr>
              <a:t>araştırmak</a:t>
            </a:r>
            <a:r>
              <a:rPr lang="en-US" sz="1200" dirty="0">
                <a:solidFill>
                  <a:srgbClr val="000000"/>
                </a:solidFill>
                <a:latin typeface="Ariel"/>
              </a:rPr>
              <a:t> </a:t>
            </a:r>
            <a:r>
              <a:rPr lang="en-US" sz="1200" dirty="0" err="1">
                <a:solidFill>
                  <a:srgbClr val="000000"/>
                </a:solidFill>
                <a:latin typeface="Ariel"/>
              </a:rPr>
              <a:t>ve</a:t>
            </a:r>
            <a:r>
              <a:rPr lang="en-US" sz="1200" dirty="0">
                <a:solidFill>
                  <a:srgbClr val="000000"/>
                </a:solidFill>
                <a:latin typeface="Ariel"/>
              </a:rPr>
              <a:t> </a:t>
            </a:r>
            <a:r>
              <a:rPr lang="en-US" sz="1200" dirty="0" err="1">
                <a:solidFill>
                  <a:srgbClr val="000000"/>
                </a:solidFill>
                <a:latin typeface="Ariel"/>
              </a:rPr>
              <a:t>bu</a:t>
            </a:r>
            <a:r>
              <a:rPr lang="en-US" sz="1200" dirty="0">
                <a:solidFill>
                  <a:srgbClr val="000000"/>
                </a:solidFill>
                <a:latin typeface="Ariel"/>
              </a:rPr>
              <a:t> </a:t>
            </a:r>
            <a:r>
              <a:rPr lang="en-US" sz="1200" dirty="0" err="1">
                <a:solidFill>
                  <a:srgbClr val="000000"/>
                </a:solidFill>
                <a:latin typeface="Ariel"/>
              </a:rPr>
              <a:t>konularda</a:t>
            </a:r>
            <a:r>
              <a:rPr lang="en-US" sz="1200" dirty="0">
                <a:solidFill>
                  <a:srgbClr val="000000"/>
                </a:solidFill>
                <a:latin typeface="Ariel"/>
              </a:rPr>
              <a:t> </a:t>
            </a:r>
            <a:r>
              <a:rPr lang="en-US" sz="1200" dirty="0" err="1">
                <a:solidFill>
                  <a:srgbClr val="000000"/>
                </a:solidFill>
                <a:latin typeface="Ariel"/>
              </a:rPr>
              <a:t>yapılacak</a:t>
            </a:r>
            <a:r>
              <a:rPr lang="en-US" sz="1200" dirty="0">
                <a:solidFill>
                  <a:srgbClr val="000000"/>
                </a:solidFill>
                <a:latin typeface="Ariel"/>
              </a:rPr>
              <a:t> </a:t>
            </a:r>
            <a:r>
              <a:rPr lang="en-US" sz="1200" dirty="0" err="1">
                <a:solidFill>
                  <a:srgbClr val="000000"/>
                </a:solidFill>
                <a:latin typeface="Ariel"/>
              </a:rPr>
              <a:t>çalışmalar</a:t>
            </a:r>
            <a:r>
              <a:rPr lang="en-US" sz="1200" dirty="0">
                <a:solidFill>
                  <a:srgbClr val="000000"/>
                </a:solidFill>
                <a:latin typeface="Ariel"/>
              </a:rPr>
              <a:t> </a:t>
            </a:r>
            <a:r>
              <a:rPr lang="en-US" sz="1200" dirty="0" err="1">
                <a:solidFill>
                  <a:srgbClr val="000000"/>
                </a:solidFill>
                <a:latin typeface="Ariel"/>
              </a:rPr>
              <a:t>ve</a:t>
            </a:r>
            <a:r>
              <a:rPr lang="en-US" sz="1200" dirty="0">
                <a:solidFill>
                  <a:srgbClr val="000000"/>
                </a:solidFill>
                <a:latin typeface="Ariel"/>
              </a:rPr>
              <a:t> </a:t>
            </a:r>
            <a:r>
              <a:rPr lang="en-US" sz="1200" dirty="0" err="1">
                <a:solidFill>
                  <a:srgbClr val="000000"/>
                </a:solidFill>
                <a:latin typeface="Ariel"/>
              </a:rPr>
              <a:t>düzenlenecek</a:t>
            </a:r>
            <a:r>
              <a:rPr lang="en-US" sz="1200" dirty="0">
                <a:solidFill>
                  <a:srgbClr val="000000"/>
                </a:solidFill>
                <a:latin typeface="Ariel"/>
              </a:rPr>
              <a:t> </a:t>
            </a:r>
            <a:r>
              <a:rPr lang="en-US" sz="1200" dirty="0" err="1">
                <a:solidFill>
                  <a:srgbClr val="000000"/>
                </a:solidFill>
                <a:latin typeface="Ariel"/>
              </a:rPr>
              <a:t>çeşitli</a:t>
            </a:r>
            <a:r>
              <a:rPr lang="en-US" sz="1200" dirty="0">
                <a:solidFill>
                  <a:srgbClr val="000000"/>
                </a:solidFill>
                <a:latin typeface="Ariel"/>
              </a:rPr>
              <a:t> </a:t>
            </a:r>
            <a:r>
              <a:rPr lang="en-US" sz="1200" dirty="0" err="1">
                <a:solidFill>
                  <a:srgbClr val="000000"/>
                </a:solidFill>
                <a:latin typeface="Ariel"/>
              </a:rPr>
              <a:t>aktivitelerle</a:t>
            </a:r>
            <a:r>
              <a:rPr lang="en-US" sz="1200" dirty="0">
                <a:solidFill>
                  <a:srgbClr val="000000"/>
                </a:solidFill>
                <a:latin typeface="Ariel"/>
              </a:rPr>
              <a:t> </a:t>
            </a:r>
            <a:r>
              <a:rPr lang="en-US" sz="1200" dirty="0" err="1">
                <a:solidFill>
                  <a:srgbClr val="000000"/>
                </a:solidFill>
                <a:latin typeface="Ariel"/>
              </a:rPr>
              <a:t>üniversiteyi</a:t>
            </a:r>
            <a:r>
              <a:rPr lang="en-US" sz="1200" dirty="0">
                <a:solidFill>
                  <a:srgbClr val="000000"/>
                </a:solidFill>
                <a:latin typeface="Ariel"/>
              </a:rPr>
              <a:t> </a:t>
            </a:r>
            <a:r>
              <a:rPr lang="en-US" sz="1200" dirty="0" err="1">
                <a:solidFill>
                  <a:srgbClr val="000000"/>
                </a:solidFill>
                <a:latin typeface="Ariel"/>
              </a:rPr>
              <a:t>ve</a:t>
            </a:r>
            <a:r>
              <a:rPr lang="en-US" sz="1200" dirty="0">
                <a:solidFill>
                  <a:srgbClr val="000000"/>
                </a:solidFill>
                <a:latin typeface="Ariel"/>
              </a:rPr>
              <a:t> </a:t>
            </a:r>
            <a:r>
              <a:rPr lang="en-US" sz="1200" dirty="0" err="1">
                <a:solidFill>
                  <a:srgbClr val="000000"/>
                </a:solidFill>
                <a:latin typeface="Ariel"/>
              </a:rPr>
              <a:t>tüm</a:t>
            </a:r>
            <a:r>
              <a:rPr lang="en-US" sz="1200" dirty="0">
                <a:solidFill>
                  <a:srgbClr val="000000"/>
                </a:solidFill>
                <a:latin typeface="Ariel"/>
              </a:rPr>
              <a:t> </a:t>
            </a:r>
            <a:r>
              <a:rPr lang="en-US" sz="1200" dirty="0" err="1">
                <a:solidFill>
                  <a:srgbClr val="000000"/>
                </a:solidFill>
                <a:latin typeface="Ariel"/>
              </a:rPr>
              <a:t>toplumu</a:t>
            </a:r>
            <a:r>
              <a:rPr lang="en-US" sz="1200" dirty="0">
                <a:solidFill>
                  <a:srgbClr val="000000"/>
                </a:solidFill>
                <a:latin typeface="Ariel"/>
              </a:rPr>
              <a:t> </a:t>
            </a:r>
            <a:r>
              <a:rPr lang="en-US" sz="1200" dirty="0" err="1">
                <a:solidFill>
                  <a:srgbClr val="000000"/>
                </a:solidFill>
                <a:latin typeface="Ariel"/>
              </a:rPr>
              <a:t>bilgilendirmek</a:t>
            </a:r>
            <a:r>
              <a:rPr lang="en-US" sz="1200" dirty="0">
                <a:solidFill>
                  <a:srgbClr val="000000"/>
                </a:solidFill>
                <a:latin typeface="Ariel"/>
              </a:rPr>
              <a:t>, </a:t>
            </a:r>
            <a:r>
              <a:rPr lang="en-US" sz="1200" dirty="0" err="1">
                <a:solidFill>
                  <a:srgbClr val="000000"/>
                </a:solidFill>
                <a:latin typeface="Ariel"/>
              </a:rPr>
              <a:t>bu</a:t>
            </a:r>
            <a:r>
              <a:rPr lang="en-US" sz="1200" dirty="0">
                <a:solidFill>
                  <a:srgbClr val="000000"/>
                </a:solidFill>
                <a:latin typeface="Ariel"/>
              </a:rPr>
              <a:t> </a:t>
            </a:r>
            <a:r>
              <a:rPr lang="en-US" sz="1200" dirty="0" err="1">
                <a:solidFill>
                  <a:srgbClr val="000000"/>
                </a:solidFill>
                <a:latin typeface="Ariel"/>
              </a:rPr>
              <a:t>konularda</a:t>
            </a:r>
            <a:r>
              <a:rPr lang="en-US" sz="1200" dirty="0">
                <a:solidFill>
                  <a:srgbClr val="000000"/>
                </a:solidFill>
                <a:latin typeface="Ariel"/>
              </a:rPr>
              <a:t> </a:t>
            </a:r>
            <a:r>
              <a:rPr lang="en-US" sz="1200" dirty="0" err="1">
                <a:solidFill>
                  <a:srgbClr val="000000"/>
                </a:solidFill>
                <a:latin typeface="Ariel"/>
              </a:rPr>
              <a:t>faaliyet</a:t>
            </a:r>
            <a:r>
              <a:rPr lang="en-US" sz="1200" dirty="0">
                <a:solidFill>
                  <a:srgbClr val="000000"/>
                </a:solidFill>
                <a:latin typeface="Ariel"/>
              </a:rPr>
              <a:t> </a:t>
            </a:r>
            <a:r>
              <a:rPr lang="en-US" sz="1200" dirty="0" err="1">
                <a:solidFill>
                  <a:srgbClr val="000000"/>
                </a:solidFill>
                <a:latin typeface="Ariel"/>
              </a:rPr>
              <a:t>gösteren</a:t>
            </a:r>
            <a:r>
              <a:rPr lang="en-US" sz="1200" dirty="0">
                <a:solidFill>
                  <a:srgbClr val="000000"/>
                </a:solidFill>
                <a:latin typeface="Ariel"/>
              </a:rPr>
              <a:t> </a:t>
            </a:r>
            <a:r>
              <a:rPr lang="en-US" sz="1200" dirty="0" err="1">
                <a:solidFill>
                  <a:srgbClr val="000000"/>
                </a:solidFill>
                <a:latin typeface="Ariel"/>
              </a:rPr>
              <a:t>ulusal</a:t>
            </a:r>
            <a:r>
              <a:rPr lang="en-US" sz="1200" dirty="0">
                <a:solidFill>
                  <a:srgbClr val="000000"/>
                </a:solidFill>
                <a:latin typeface="Ariel"/>
              </a:rPr>
              <a:t> </a:t>
            </a:r>
            <a:r>
              <a:rPr lang="en-US" sz="1200" dirty="0" err="1">
                <a:solidFill>
                  <a:srgbClr val="000000"/>
                </a:solidFill>
                <a:latin typeface="Ariel"/>
              </a:rPr>
              <a:t>ve</a:t>
            </a:r>
            <a:r>
              <a:rPr lang="en-US" sz="1200" dirty="0">
                <a:solidFill>
                  <a:srgbClr val="000000"/>
                </a:solidFill>
                <a:latin typeface="Ariel"/>
              </a:rPr>
              <a:t> </a:t>
            </a:r>
            <a:r>
              <a:rPr lang="en-US" sz="1200" dirty="0" err="1">
                <a:solidFill>
                  <a:srgbClr val="000000"/>
                </a:solidFill>
                <a:latin typeface="Ariel"/>
              </a:rPr>
              <a:t>uluslararası</a:t>
            </a:r>
            <a:r>
              <a:rPr lang="en-US" sz="1200" dirty="0">
                <a:solidFill>
                  <a:srgbClr val="000000"/>
                </a:solidFill>
                <a:latin typeface="Ariel"/>
              </a:rPr>
              <a:t> </a:t>
            </a:r>
            <a:r>
              <a:rPr lang="en-US" sz="1200" dirty="0" err="1">
                <a:solidFill>
                  <a:srgbClr val="000000"/>
                </a:solidFill>
                <a:latin typeface="Ariel"/>
              </a:rPr>
              <a:t>kurum</a:t>
            </a:r>
            <a:r>
              <a:rPr lang="en-US" sz="1200" dirty="0">
                <a:solidFill>
                  <a:srgbClr val="000000"/>
                </a:solidFill>
                <a:latin typeface="Ariel"/>
              </a:rPr>
              <a:t> </a:t>
            </a:r>
            <a:r>
              <a:rPr lang="en-US" sz="1200" dirty="0" err="1">
                <a:solidFill>
                  <a:srgbClr val="000000"/>
                </a:solidFill>
                <a:latin typeface="Ariel"/>
              </a:rPr>
              <a:t>ve</a:t>
            </a:r>
            <a:r>
              <a:rPr lang="en-US" sz="1200" dirty="0">
                <a:solidFill>
                  <a:srgbClr val="000000"/>
                </a:solidFill>
                <a:latin typeface="Ariel"/>
              </a:rPr>
              <a:t> </a:t>
            </a:r>
            <a:r>
              <a:rPr lang="en-US" sz="1200" dirty="0" err="1">
                <a:solidFill>
                  <a:srgbClr val="000000"/>
                </a:solidFill>
                <a:latin typeface="Ariel"/>
              </a:rPr>
              <a:t>kuruluşları</a:t>
            </a:r>
            <a:r>
              <a:rPr lang="en-US" sz="1200" dirty="0">
                <a:solidFill>
                  <a:srgbClr val="000000"/>
                </a:solidFill>
                <a:latin typeface="Ariel"/>
              </a:rPr>
              <a:t> </a:t>
            </a:r>
            <a:r>
              <a:rPr lang="en-US" sz="1200" dirty="0" err="1">
                <a:solidFill>
                  <a:srgbClr val="000000"/>
                </a:solidFill>
                <a:latin typeface="Ariel"/>
              </a:rPr>
              <a:t>bir</a:t>
            </a:r>
            <a:r>
              <a:rPr lang="en-US" sz="1200" dirty="0">
                <a:solidFill>
                  <a:srgbClr val="000000"/>
                </a:solidFill>
                <a:latin typeface="Ariel"/>
              </a:rPr>
              <a:t> </a:t>
            </a:r>
            <a:r>
              <a:rPr lang="en-US" sz="1200" dirty="0" err="1">
                <a:solidFill>
                  <a:srgbClr val="000000"/>
                </a:solidFill>
                <a:latin typeface="Ariel"/>
              </a:rPr>
              <a:t>araya</a:t>
            </a:r>
            <a:r>
              <a:rPr lang="en-US" sz="1200" dirty="0">
                <a:solidFill>
                  <a:srgbClr val="000000"/>
                </a:solidFill>
                <a:latin typeface="Ariel"/>
              </a:rPr>
              <a:t> </a:t>
            </a:r>
            <a:r>
              <a:rPr lang="en-US" sz="1200" dirty="0" err="1">
                <a:solidFill>
                  <a:srgbClr val="000000"/>
                </a:solidFill>
                <a:latin typeface="Ariel"/>
              </a:rPr>
              <a:t>getirerek</a:t>
            </a:r>
            <a:r>
              <a:rPr lang="en-US" sz="1200" dirty="0">
                <a:solidFill>
                  <a:srgbClr val="000000"/>
                </a:solidFill>
                <a:latin typeface="Ariel"/>
              </a:rPr>
              <a:t> </a:t>
            </a:r>
            <a:r>
              <a:rPr lang="en-US" sz="1200" dirty="0" err="1">
                <a:solidFill>
                  <a:srgbClr val="000000"/>
                </a:solidFill>
                <a:latin typeface="Ariel"/>
              </a:rPr>
              <a:t>uluslararası</a:t>
            </a:r>
            <a:r>
              <a:rPr lang="en-US" sz="1200" dirty="0">
                <a:solidFill>
                  <a:srgbClr val="000000"/>
                </a:solidFill>
                <a:latin typeface="Ariel"/>
              </a:rPr>
              <a:t> </a:t>
            </a:r>
            <a:r>
              <a:rPr lang="en-US" sz="1200" dirty="0" err="1">
                <a:solidFill>
                  <a:srgbClr val="000000"/>
                </a:solidFill>
                <a:latin typeface="Ariel"/>
              </a:rPr>
              <a:t>işbirliği</a:t>
            </a:r>
            <a:r>
              <a:rPr lang="en-US" sz="1200" dirty="0">
                <a:solidFill>
                  <a:srgbClr val="000000"/>
                </a:solidFill>
                <a:latin typeface="Ariel"/>
              </a:rPr>
              <a:t> </a:t>
            </a:r>
            <a:r>
              <a:rPr lang="en-US" sz="1200" dirty="0" err="1">
                <a:solidFill>
                  <a:srgbClr val="000000"/>
                </a:solidFill>
                <a:latin typeface="Ariel"/>
              </a:rPr>
              <a:t>ve</a:t>
            </a:r>
            <a:r>
              <a:rPr lang="en-US" sz="1200" dirty="0">
                <a:solidFill>
                  <a:srgbClr val="000000"/>
                </a:solidFill>
                <a:latin typeface="Ariel"/>
              </a:rPr>
              <a:t> </a:t>
            </a:r>
            <a:r>
              <a:rPr lang="en-US" sz="1200" dirty="0" err="1">
                <a:solidFill>
                  <a:srgbClr val="000000"/>
                </a:solidFill>
                <a:latin typeface="Ariel"/>
              </a:rPr>
              <a:t>bilgi</a:t>
            </a:r>
            <a:r>
              <a:rPr lang="en-US" sz="1200" dirty="0">
                <a:solidFill>
                  <a:srgbClr val="000000"/>
                </a:solidFill>
                <a:latin typeface="Ariel"/>
              </a:rPr>
              <a:t> </a:t>
            </a:r>
            <a:r>
              <a:rPr lang="en-US" sz="1200" dirty="0" err="1">
                <a:solidFill>
                  <a:srgbClr val="000000"/>
                </a:solidFill>
                <a:latin typeface="Ariel"/>
              </a:rPr>
              <a:t>paylaşım</a:t>
            </a:r>
            <a:r>
              <a:rPr lang="en-US" sz="1200" dirty="0">
                <a:solidFill>
                  <a:srgbClr val="000000"/>
                </a:solidFill>
                <a:latin typeface="Ariel"/>
              </a:rPr>
              <a:t> </a:t>
            </a:r>
            <a:r>
              <a:rPr lang="en-US" sz="1200" dirty="0" err="1">
                <a:solidFill>
                  <a:srgbClr val="000000"/>
                </a:solidFill>
                <a:latin typeface="Ariel"/>
              </a:rPr>
              <a:t>ağlarının</a:t>
            </a:r>
            <a:r>
              <a:rPr lang="en-US" sz="1200" dirty="0">
                <a:solidFill>
                  <a:srgbClr val="000000"/>
                </a:solidFill>
                <a:latin typeface="Ariel"/>
              </a:rPr>
              <a:t> </a:t>
            </a:r>
            <a:r>
              <a:rPr lang="en-US" sz="1200" dirty="0" err="1">
                <a:solidFill>
                  <a:srgbClr val="000000"/>
                </a:solidFill>
                <a:latin typeface="Ariel"/>
              </a:rPr>
              <a:t>geliştirilmesine</a:t>
            </a:r>
            <a:r>
              <a:rPr lang="en-US" sz="1200" dirty="0">
                <a:solidFill>
                  <a:srgbClr val="000000"/>
                </a:solidFill>
                <a:latin typeface="Ariel"/>
              </a:rPr>
              <a:t> </a:t>
            </a:r>
            <a:r>
              <a:rPr lang="en-US" sz="1200" dirty="0" err="1">
                <a:solidFill>
                  <a:srgbClr val="000000"/>
                </a:solidFill>
                <a:latin typeface="Ariel"/>
              </a:rPr>
              <a:t>katkıda</a:t>
            </a:r>
            <a:r>
              <a:rPr lang="en-US" sz="1200" dirty="0">
                <a:solidFill>
                  <a:srgbClr val="000000"/>
                </a:solidFill>
                <a:latin typeface="Ariel"/>
              </a:rPr>
              <a:t> </a:t>
            </a:r>
            <a:r>
              <a:rPr lang="en-US" sz="1200" dirty="0" err="1">
                <a:solidFill>
                  <a:srgbClr val="000000"/>
                </a:solidFill>
                <a:latin typeface="Ariel"/>
              </a:rPr>
              <a:t>bulunmak</a:t>
            </a:r>
            <a:r>
              <a:rPr lang="en-US" sz="1200" dirty="0">
                <a:solidFill>
                  <a:srgbClr val="000000"/>
                </a:solidFill>
                <a:latin typeface="Ariel"/>
              </a:rPr>
              <a:t>, </a:t>
            </a:r>
            <a:r>
              <a:rPr lang="en-US" sz="1200" dirty="0" err="1">
                <a:solidFill>
                  <a:srgbClr val="000000"/>
                </a:solidFill>
                <a:latin typeface="Ariel"/>
              </a:rPr>
              <a:t>sektörel</a:t>
            </a:r>
            <a:r>
              <a:rPr lang="en-US" sz="1200" dirty="0">
                <a:solidFill>
                  <a:srgbClr val="000000"/>
                </a:solidFill>
                <a:latin typeface="Ariel"/>
              </a:rPr>
              <a:t> </a:t>
            </a:r>
            <a:r>
              <a:rPr lang="en-US" sz="1200" dirty="0" err="1">
                <a:solidFill>
                  <a:srgbClr val="000000"/>
                </a:solidFill>
                <a:latin typeface="Ariel"/>
              </a:rPr>
              <a:t>ve</a:t>
            </a:r>
            <a:r>
              <a:rPr lang="en-US" sz="1200" dirty="0">
                <a:solidFill>
                  <a:srgbClr val="000000"/>
                </a:solidFill>
                <a:latin typeface="Ariel"/>
              </a:rPr>
              <a:t> </a:t>
            </a:r>
            <a:r>
              <a:rPr lang="en-US" sz="1200" dirty="0" err="1">
                <a:solidFill>
                  <a:srgbClr val="000000"/>
                </a:solidFill>
                <a:latin typeface="Ariel"/>
              </a:rPr>
              <a:t>akademik</a:t>
            </a:r>
            <a:r>
              <a:rPr lang="en-US" sz="1200" dirty="0">
                <a:solidFill>
                  <a:srgbClr val="000000"/>
                </a:solidFill>
                <a:latin typeface="Ariel"/>
              </a:rPr>
              <a:t> </a:t>
            </a:r>
            <a:r>
              <a:rPr lang="en-US" sz="1200" dirty="0" err="1">
                <a:solidFill>
                  <a:srgbClr val="000000"/>
                </a:solidFill>
                <a:latin typeface="Ariel"/>
              </a:rPr>
              <a:t>eğitim</a:t>
            </a:r>
            <a:r>
              <a:rPr lang="en-US" sz="1200" dirty="0">
                <a:solidFill>
                  <a:srgbClr val="000000"/>
                </a:solidFill>
                <a:latin typeface="Ariel"/>
              </a:rPr>
              <a:t> </a:t>
            </a:r>
            <a:r>
              <a:rPr lang="en-US" sz="1200" dirty="0" err="1">
                <a:solidFill>
                  <a:srgbClr val="000000"/>
                </a:solidFill>
                <a:latin typeface="Ariel"/>
              </a:rPr>
              <a:t>imkanı</a:t>
            </a:r>
            <a:r>
              <a:rPr lang="en-US" sz="1200" dirty="0">
                <a:solidFill>
                  <a:srgbClr val="000000"/>
                </a:solidFill>
                <a:latin typeface="Ariel"/>
              </a:rPr>
              <a:t> </a:t>
            </a:r>
            <a:r>
              <a:rPr lang="en-US" sz="1200" dirty="0" err="1">
                <a:solidFill>
                  <a:srgbClr val="000000"/>
                </a:solidFill>
                <a:latin typeface="Ariel"/>
              </a:rPr>
              <a:t>sunmak</a:t>
            </a:r>
            <a:r>
              <a:rPr lang="en-US" sz="1200" dirty="0">
                <a:solidFill>
                  <a:srgbClr val="000000"/>
                </a:solidFill>
                <a:latin typeface="Ariel"/>
              </a:rPr>
              <a:t> </a:t>
            </a:r>
            <a:r>
              <a:rPr lang="en-US" sz="1200" dirty="0" err="1">
                <a:solidFill>
                  <a:srgbClr val="000000"/>
                </a:solidFill>
                <a:latin typeface="Ariel"/>
              </a:rPr>
              <a:t>ve</a:t>
            </a:r>
            <a:r>
              <a:rPr lang="en-US" sz="1200" dirty="0">
                <a:solidFill>
                  <a:srgbClr val="000000"/>
                </a:solidFill>
                <a:latin typeface="Ariel"/>
              </a:rPr>
              <a:t> </a:t>
            </a:r>
            <a:r>
              <a:rPr lang="en-US" sz="1200" dirty="0" err="1">
                <a:solidFill>
                  <a:srgbClr val="000000"/>
                </a:solidFill>
                <a:latin typeface="Ariel"/>
              </a:rPr>
              <a:t>uluslararası</a:t>
            </a:r>
            <a:r>
              <a:rPr lang="en-US" sz="1200" dirty="0">
                <a:solidFill>
                  <a:srgbClr val="000000"/>
                </a:solidFill>
                <a:latin typeface="Ariel"/>
              </a:rPr>
              <a:t> </a:t>
            </a:r>
            <a:r>
              <a:rPr lang="en-US" sz="1200" dirty="0" err="1">
                <a:solidFill>
                  <a:srgbClr val="000000"/>
                </a:solidFill>
                <a:latin typeface="Ariel"/>
              </a:rPr>
              <a:t>diyalog</a:t>
            </a:r>
            <a:r>
              <a:rPr lang="en-US" sz="1200" dirty="0">
                <a:solidFill>
                  <a:srgbClr val="000000"/>
                </a:solidFill>
                <a:latin typeface="Ariel"/>
              </a:rPr>
              <a:t> </a:t>
            </a:r>
            <a:r>
              <a:rPr lang="en-US" sz="1200" dirty="0" err="1">
                <a:solidFill>
                  <a:srgbClr val="000000"/>
                </a:solidFill>
                <a:latin typeface="Ariel"/>
              </a:rPr>
              <a:t>ve</a:t>
            </a:r>
            <a:r>
              <a:rPr lang="en-US" sz="1200" dirty="0">
                <a:solidFill>
                  <a:srgbClr val="000000"/>
                </a:solidFill>
                <a:latin typeface="Ariel"/>
              </a:rPr>
              <a:t> </a:t>
            </a:r>
            <a:r>
              <a:rPr lang="en-US" sz="1200" dirty="0" err="1">
                <a:solidFill>
                  <a:srgbClr val="000000"/>
                </a:solidFill>
                <a:latin typeface="Ariel"/>
              </a:rPr>
              <a:t>işbirliğini</a:t>
            </a:r>
            <a:r>
              <a:rPr lang="en-US" sz="1200" dirty="0">
                <a:solidFill>
                  <a:srgbClr val="000000"/>
                </a:solidFill>
                <a:latin typeface="Ariel"/>
              </a:rPr>
              <a:t> </a:t>
            </a:r>
            <a:r>
              <a:rPr lang="en-US" sz="1200" dirty="0" err="1">
                <a:solidFill>
                  <a:srgbClr val="000000"/>
                </a:solidFill>
                <a:latin typeface="Ariel"/>
              </a:rPr>
              <a:t>desteklemektir</a:t>
            </a:r>
            <a:r>
              <a:rPr lang="en-US" sz="1200" dirty="0">
                <a:solidFill>
                  <a:srgbClr val="000000"/>
                </a:solidFill>
                <a:latin typeface="Ariel"/>
              </a:rPr>
              <a:t>.</a:t>
            </a:r>
            <a:endParaRPr lang="tr-TR" sz="1200" b="1" dirty="0">
              <a:solidFill>
                <a:srgbClr val="FF0000"/>
              </a:solidFill>
              <a:latin typeface="Ariel"/>
              <a:ea typeface="Times New Roman" panose="02020603050405020304" pitchFamily="18" charset="0"/>
            </a:endParaRPr>
          </a:p>
          <a:p>
            <a:pPr fontAlgn="base">
              <a:lnSpc>
                <a:spcPct val="150000"/>
              </a:lnSpc>
              <a:spcAft>
                <a:spcPts val="0"/>
              </a:spcAft>
            </a:pPr>
            <a:endParaRPr lang="tr-TR" b="1" dirty="0">
              <a:solidFill>
                <a:srgbClr val="FF0000"/>
              </a:solidFill>
              <a:latin typeface="Calibri" panose="020F0502020204030204" pitchFamily="34" charset="0"/>
              <a:ea typeface="Times New Roman" panose="02020603050405020304" pitchFamily="18" charset="0"/>
            </a:endParaRPr>
          </a:p>
        </p:txBody>
      </p:sp>
    </p:spTree>
    <p:extLst>
      <p:ext uri="{BB962C8B-B14F-4D97-AF65-F5344CB8AC3E}">
        <p14:creationId xmlns:p14="http://schemas.microsoft.com/office/powerpoint/2010/main" val="193882239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8" name="Metin kutusu 4">
            <a:extLst>
              <a:ext uri="{FF2B5EF4-FFF2-40B4-BE49-F238E27FC236}">
                <a16:creationId xmlns:a16="http://schemas.microsoft.com/office/drawing/2014/main" id="{7EC18F83-204B-487E-AFD6-153344F04A42}"/>
              </a:ext>
            </a:extLst>
          </p:cNvPr>
          <p:cNvSpPr txBox="1"/>
          <p:nvPr/>
        </p:nvSpPr>
        <p:spPr>
          <a:xfrm>
            <a:off x="2046263" y="517785"/>
            <a:ext cx="5616624" cy="993393"/>
          </a:xfrm>
          <a:prstGeom prst="rect">
            <a:avLst/>
          </a:prstGeom>
          <a:noFill/>
        </p:spPr>
        <p:txBody>
          <a:bodyPr vert="horz" lIns="91440" tIns="45720" rIns="91440" bIns="45720" rtlCol="0" anchor="ctr">
            <a:normAutofit/>
          </a:bodyPr>
          <a:lstStyle>
            <a:defPPr>
              <a:defRPr lang="tr-TR"/>
            </a:defPPr>
            <a:lvl1pPr algn="ctr">
              <a:lnSpc>
                <a:spcPct val="90000"/>
              </a:lnSpc>
              <a:spcBef>
                <a:spcPct val="0"/>
              </a:spcBef>
              <a:spcAft>
                <a:spcPts val="600"/>
              </a:spcAft>
              <a:defRPr sz="3100" b="1">
                <a:solidFill>
                  <a:srgbClr val="9DB5CE"/>
                </a:solidFill>
                <a:effectLst>
                  <a:outerShdw blurRad="38100" dist="38100" dir="2700000" algn="tl">
                    <a:srgbClr val="000000">
                      <a:alpha val="43137"/>
                    </a:srgbClr>
                  </a:outerShdw>
                </a:effectLst>
                <a:latin typeface="+mj-lt"/>
                <a:ea typeface="+mj-ea"/>
                <a:cs typeface="+mj-cs"/>
              </a:defRPr>
            </a:lvl1pPr>
          </a:lstStyle>
          <a:p>
            <a:r>
              <a:rPr lang="tr-TR" sz="2700" dirty="0">
                <a:solidFill>
                  <a:schemeClr val="accent6"/>
                </a:solidFill>
                <a:latin typeface="+mn-lt"/>
              </a:rPr>
              <a:t>FARKLI VE İYİ UYGULAMA ÖRNEKLERİ</a:t>
            </a:r>
          </a:p>
          <a:p>
            <a:r>
              <a:rPr lang="tr-TR" sz="2700" dirty="0">
                <a:solidFill>
                  <a:schemeClr val="tx2"/>
                </a:solidFill>
                <a:latin typeface="+mn-lt"/>
              </a:rPr>
              <a:t>KURUMSALLAŞMA ALANINDA</a:t>
            </a:r>
            <a:endParaRPr lang="en-US" sz="2700" dirty="0">
              <a:solidFill>
                <a:schemeClr val="accent6"/>
              </a:solidFill>
              <a:latin typeface="+mn-lt"/>
            </a:endParaRPr>
          </a:p>
        </p:txBody>
      </p:sp>
      <p:pic>
        <p:nvPicPr>
          <p:cNvPr id="66"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68003" y="310487"/>
            <a:ext cx="1951851" cy="414596"/>
          </a:xfrm>
          <a:prstGeom prst="rect">
            <a:avLst/>
          </a:prstGeom>
          <a:noFill/>
          <a:extLst>
            <a:ext uri="{909E8E84-426E-40DD-AFC4-6F175D3DCCD1}">
              <a14:hiddenFill xmlns:a14="http://schemas.microsoft.com/office/drawing/2010/main">
                <a:solidFill>
                  <a:srgbClr val="FFFFFF"/>
                </a:solidFill>
              </a14:hiddenFill>
            </a:ext>
          </a:extLst>
        </p:spPr>
      </p:pic>
      <p:sp>
        <p:nvSpPr>
          <p:cNvPr id="65" name="Metin kutusu 64"/>
          <p:cNvSpPr txBox="1"/>
          <p:nvPr/>
        </p:nvSpPr>
        <p:spPr>
          <a:xfrm>
            <a:off x="1022556" y="2507226"/>
            <a:ext cx="7312964" cy="1477328"/>
          </a:xfrm>
          <a:prstGeom prst="rect">
            <a:avLst/>
          </a:prstGeom>
          <a:noFill/>
        </p:spPr>
        <p:txBody>
          <a:bodyPr wrap="none" rtlCol="0">
            <a:spAutoFit/>
          </a:bodyPr>
          <a:lstStyle/>
          <a:p>
            <a:r>
              <a:rPr lang="tr-TR" dirty="0" smtClean="0">
                <a:solidFill>
                  <a:srgbClr val="002060"/>
                </a:solidFill>
              </a:rPr>
              <a:t>Proje tecrübesi ile proje yazma ve yürütme süreçlerinin SEPAM bünyesinde</a:t>
            </a:r>
          </a:p>
          <a:p>
            <a:r>
              <a:rPr lang="tr-TR" dirty="0" smtClean="0">
                <a:solidFill>
                  <a:srgbClr val="002060"/>
                </a:solidFill>
              </a:rPr>
              <a:t> kurumsallaşmasının önü açılmıştır</a:t>
            </a:r>
          </a:p>
          <a:p>
            <a:endParaRPr lang="tr-TR" dirty="0">
              <a:solidFill>
                <a:srgbClr val="002060"/>
              </a:solidFill>
            </a:endParaRPr>
          </a:p>
          <a:p>
            <a:r>
              <a:rPr lang="tr-TR" dirty="0" smtClean="0">
                <a:solidFill>
                  <a:srgbClr val="002060"/>
                </a:solidFill>
              </a:rPr>
              <a:t>Toplumsal katkı odaklı konferanslarla SEPAM ve bu vesile ile </a:t>
            </a:r>
            <a:r>
              <a:rPr lang="tr-TR" dirty="0" smtClean="0">
                <a:solidFill>
                  <a:srgbClr val="002060"/>
                </a:solidFill>
              </a:rPr>
              <a:t>Üniversitemizin</a:t>
            </a:r>
            <a:endParaRPr lang="tr-TR" dirty="0" smtClean="0">
              <a:solidFill>
                <a:srgbClr val="002060"/>
              </a:solidFill>
            </a:endParaRPr>
          </a:p>
          <a:p>
            <a:r>
              <a:rPr lang="tr-TR" dirty="0">
                <a:solidFill>
                  <a:srgbClr val="002060"/>
                </a:solidFill>
              </a:rPr>
              <a:t>k</a:t>
            </a:r>
            <a:r>
              <a:rPr lang="tr-TR" dirty="0" smtClean="0">
                <a:solidFill>
                  <a:srgbClr val="002060"/>
                </a:solidFill>
              </a:rPr>
              <a:t>urumsal </a:t>
            </a:r>
            <a:r>
              <a:rPr lang="tr-TR" dirty="0" smtClean="0">
                <a:solidFill>
                  <a:srgbClr val="002060"/>
                </a:solidFill>
              </a:rPr>
              <a:t>görünürlüğüne olumlu katkılar yapılmıştır</a:t>
            </a:r>
          </a:p>
        </p:txBody>
      </p:sp>
    </p:spTree>
    <p:extLst>
      <p:ext uri="{BB962C8B-B14F-4D97-AF65-F5344CB8AC3E}">
        <p14:creationId xmlns:p14="http://schemas.microsoft.com/office/powerpoint/2010/main" val="178415443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1742309" y="464778"/>
            <a:ext cx="5659381" cy="805280"/>
          </a:xfrm>
          <a:prstGeom prst="rect">
            <a:avLst/>
          </a:prstGeom>
          <a:noFill/>
        </p:spPr>
        <p:txBody>
          <a:bodyPr vert="horz" lIns="91440" tIns="45720" rIns="91440" bIns="45720" rtlCol="0" anchor="ctr">
            <a:normAutofit/>
          </a:bodyPr>
          <a:lstStyle/>
          <a:p>
            <a:pPr algn="ctr">
              <a:lnSpc>
                <a:spcPct val="90000"/>
              </a:lnSpc>
              <a:spcBef>
                <a:spcPct val="0"/>
              </a:spcBef>
              <a:spcAft>
                <a:spcPts val="600"/>
              </a:spcAft>
            </a:pPr>
            <a:r>
              <a:rPr lang="tr-TR" sz="2400" b="1" kern="1200" dirty="0">
                <a:solidFill>
                  <a:schemeClr val="accent6"/>
                </a:solidFill>
                <a:effectLst>
                  <a:outerShdw blurRad="38100" dist="38100" dir="2700000" algn="tl">
                    <a:srgbClr val="000000">
                      <a:alpha val="43137"/>
                    </a:srgbClr>
                  </a:outerShdw>
                </a:effectLst>
                <a:ea typeface="+mj-ea"/>
                <a:cs typeface="+mj-cs"/>
              </a:rPr>
              <a:t>SÜREKLİ İYİLEŞTİRME ÖNERİLERİ</a:t>
            </a:r>
            <a:endParaRPr lang="en-US" sz="2400" b="1" kern="1200" dirty="0">
              <a:solidFill>
                <a:schemeClr val="accent6"/>
              </a:solidFill>
              <a:effectLst>
                <a:outerShdw blurRad="38100" dist="38100" dir="2700000" algn="tl">
                  <a:srgbClr val="000000">
                    <a:alpha val="43137"/>
                  </a:srgbClr>
                </a:outerShdw>
              </a:effectLst>
              <a:ea typeface="+mj-ea"/>
              <a:cs typeface="+mj-cs"/>
            </a:endParaRPr>
          </a:p>
        </p:txBody>
      </p:sp>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pic>
        <p:nvPicPr>
          <p:cNvPr id="87"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5991" y="411204"/>
            <a:ext cx="1477697" cy="313880"/>
          </a:xfrm>
          <a:prstGeom prst="rect">
            <a:avLst/>
          </a:prstGeom>
          <a:noFill/>
          <a:extLst>
            <a:ext uri="{909E8E84-426E-40DD-AFC4-6F175D3DCCD1}">
              <a14:hiddenFill xmlns:a14="http://schemas.microsoft.com/office/drawing/2010/main">
                <a:solidFill>
                  <a:srgbClr val="FFFFFF"/>
                </a:solidFill>
              </a14:hiddenFill>
            </a:ext>
          </a:extLst>
        </p:spPr>
      </p:pic>
      <p:sp>
        <p:nvSpPr>
          <p:cNvPr id="65" name="Dikdörtgen 64"/>
          <p:cNvSpPr/>
          <p:nvPr/>
        </p:nvSpPr>
        <p:spPr>
          <a:xfrm>
            <a:off x="1189703" y="2828836"/>
            <a:ext cx="6211987" cy="923330"/>
          </a:xfrm>
          <a:prstGeom prst="rect">
            <a:avLst/>
          </a:prstGeom>
        </p:spPr>
        <p:txBody>
          <a:bodyPr wrap="square">
            <a:spAutoFit/>
          </a:bodyPr>
          <a:lstStyle/>
          <a:p>
            <a:pPr marL="342900" indent="-342900">
              <a:buFont typeface="+mj-lt"/>
              <a:buAutoNum type="arabicPeriod"/>
            </a:pPr>
            <a:r>
              <a:rPr lang="tr-TR" dirty="0">
                <a:solidFill>
                  <a:srgbClr val="0C0D0D"/>
                </a:solidFill>
              </a:rPr>
              <a:t>Süregelen kurumsallaşma sürecinin devam ettirilmesi</a:t>
            </a:r>
          </a:p>
          <a:p>
            <a:pPr marL="342900" indent="-342900">
              <a:buFont typeface="+mj-lt"/>
              <a:buAutoNum type="arabicPeriod"/>
            </a:pPr>
            <a:r>
              <a:rPr lang="tr-TR" dirty="0">
                <a:solidFill>
                  <a:srgbClr val="0C0D0D"/>
                </a:solidFill>
              </a:rPr>
              <a:t>SWOT, Risk Analizi ve SPİK çerçevesinde iyileştirmelerin planlı şekilde sürdürülmesi</a:t>
            </a:r>
          </a:p>
        </p:txBody>
      </p:sp>
    </p:spTree>
    <p:extLst>
      <p:ext uri="{BB962C8B-B14F-4D97-AF65-F5344CB8AC3E}">
        <p14:creationId xmlns:p14="http://schemas.microsoft.com/office/powerpoint/2010/main" val="23402444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2533747" y="537546"/>
            <a:ext cx="4403764" cy="523220"/>
          </a:xfrm>
          <a:prstGeom prst="rect">
            <a:avLst/>
          </a:prstGeom>
          <a:noFill/>
        </p:spPr>
        <p:txBody>
          <a:bodyPr wrap="square" lIns="91440" tIns="45720" rIns="91440" bIns="45720" rtlCol="0" anchor="t">
            <a:spAutoFit/>
          </a:bodyPr>
          <a:lstStyle/>
          <a:p>
            <a:pPr algn="ctr"/>
            <a:r>
              <a:rPr lang="tr-TR" sz="2800" b="1" dirty="0">
                <a:solidFill>
                  <a:schemeClr val="accent6"/>
                </a:solidFill>
                <a:effectLst>
                  <a:outerShdw blurRad="38100" dist="38100" dir="2700000" algn="tl">
                    <a:srgbClr val="000000">
                      <a:alpha val="43137"/>
                    </a:srgbClr>
                  </a:outerShdw>
                </a:effectLst>
              </a:rPr>
              <a:t>SWOT (GZFT) ANALİZİ</a:t>
            </a:r>
            <a:endParaRPr lang="tr-TR" sz="2800" b="1" dirty="0">
              <a:solidFill>
                <a:schemeClr val="accent6"/>
              </a:solidFill>
              <a:effectLst>
                <a:outerShdw blurRad="38100" dist="38100" dir="2700000" algn="tl">
                  <a:srgbClr val="000000">
                    <a:alpha val="43137"/>
                  </a:srgbClr>
                </a:outerShdw>
              </a:effectLst>
              <a:cs typeface="Calibri"/>
            </a:endParaRPr>
          </a:p>
        </p:txBody>
      </p:sp>
      <p:pic>
        <p:nvPicPr>
          <p:cNvPr id="6"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9513" y="417147"/>
            <a:ext cx="2088232" cy="443565"/>
          </a:xfrm>
          <a:prstGeom prst="rect">
            <a:avLst/>
          </a:prstGeom>
          <a:noFill/>
          <a:extLst>
            <a:ext uri="{909E8E84-426E-40DD-AFC4-6F175D3DCCD1}">
              <a14:hiddenFill xmlns:a14="http://schemas.microsoft.com/office/drawing/2010/main">
                <a:solidFill>
                  <a:srgbClr val="FFFFFF"/>
                </a:solidFill>
              </a14:hiddenFill>
            </a:ext>
          </a:extLst>
        </p:spPr>
      </p:pic>
      <p:pic>
        <p:nvPicPr>
          <p:cNvPr id="3" name="Resim 2"/>
          <p:cNvPicPr>
            <a:picLocks noChangeAspect="1"/>
          </p:cNvPicPr>
          <p:nvPr/>
        </p:nvPicPr>
        <p:blipFill>
          <a:blip r:embed="rId3"/>
          <a:stretch>
            <a:fillRect/>
          </a:stretch>
        </p:blipFill>
        <p:spPr>
          <a:xfrm>
            <a:off x="1022555" y="1268031"/>
            <a:ext cx="7138219" cy="4970867"/>
          </a:xfrm>
          <a:prstGeom prst="rect">
            <a:avLst/>
          </a:prstGeom>
        </p:spPr>
      </p:pic>
    </p:spTree>
    <p:extLst>
      <p:ext uri="{BB962C8B-B14F-4D97-AF65-F5344CB8AC3E}">
        <p14:creationId xmlns:p14="http://schemas.microsoft.com/office/powerpoint/2010/main" val="23889845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2076429" y="423861"/>
            <a:ext cx="5076628" cy="523220"/>
          </a:xfrm>
          <a:prstGeom prst="rect">
            <a:avLst/>
          </a:prstGeom>
          <a:noFill/>
        </p:spPr>
        <p:txBody>
          <a:bodyPr wrap="square" lIns="91440" tIns="45720" rIns="91440" bIns="45720" rtlCol="0" anchor="t">
            <a:spAutoFit/>
          </a:bodyPr>
          <a:lstStyle/>
          <a:p>
            <a:pPr algn="ctr"/>
            <a:r>
              <a:rPr lang="tr-TR" sz="2800" b="1" dirty="0">
                <a:solidFill>
                  <a:schemeClr val="accent6"/>
                </a:solidFill>
                <a:effectLst>
                  <a:outerShdw blurRad="38100" dist="38100" dir="2700000" algn="tl">
                    <a:srgbClr val="000000">
                      <a:alpha val="43137"/>
                    </a:srgbClr>
                  </a:outerShdw>
                </a:effectLst>
              </a:rPr>
              <a:t>PAYDAŞ BEKLENTİLERİ</a:t>
            </a:r>
            <a:endParaRPr lang="tr-TR" sz="2800" b="1" dirty="0">
              <a:solidFill>
                <a:schemeClr val="accent6"/>
              </a:solidFill>
              <a:effectLst>
                <a:outerShdw blurRad="38100" dist="38100" dir="2700000" algn="tl">
                  <a:srgbClr val="000000">
                    <a:alpha val="43137"/>
                  </a:srgbClr>
                </a:outerShdw>
              </a:effectLst>
              <a:cs typeface="Calibri"/>
            </a:endParaRPr>
          </a:p>
        </p:txBody>
      </p:sp>
      <p:pic>
        <p:nvPicPr>
          <p:cNvPr id="8"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3528" y="620688"/>
            <a:ext cx="1512168" cy="32120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2" name="Tablo 1"/>
          <p:cNvGraphicFramePr>
            <a:graphicFrameLocks noGrp="1"/>
          </p:cNvGraphicFramePr>
          <p:nvPr>
            <p:extLst>
              <p:ext uri="{D42A27DB-BD31-4B8C-83A1-F6EECF244321}">
                <p14:modId xmlns:p14="http://schemas.microsoft.com/office/powerpoint/2010/main" val="1281016374"/>
              </p:ext>
            </p:extLst>
          </p:nvPr>
        </p:nvGraphicFramePr>
        <p:xfrm>
          <a:off x="264694" y="1138238"/>
          <a:ext cx="8879306" cy="5633157"/>
        </p:xfrm>
        <a:graphic>
          <a:graphicData uri="http://schemas.openxmlformats.org/drawingml/2006/table">
            <a:tbl>
              <a:tblPr/>
              <a:tblGrid>
                <a:gridCol w="2842460">
                  <a:extLst>
                    <a:ext uri="{9D8B030D-6E8A-4147-A177-3AD203B41FA5}">
                      <a16:colId xmlns:a16="http://schemas.microsoft.com/office/drawing/2014/main" val="2515943758"/>
                    </a:ext>
                  </a:extLst>
                </a:gridCol>
                <a:gridCol w="3006598">
                  <a:extLst>
                    <a:ext uri="{9D8B030D-6E8A-4147-A177-3AD203B41FA5}">
                      <a16:colId xmlns:a16="http://schemas.microsoft.com/office/drawing/2014/main" val="3343230816"/>
                    </a:ext>
                  </a:extLst>
                </a:gridCol>
                <a:gridCol w="3030248">
                  <a:extLst>
                    <a:ext uri="{9D8B030D-6E8A-4147-A177-3AD203B41FA5}">
                      <a16:colId xmlns:a16="http://schemas.microsoft.com/office/drawing/2014/main" val="1125626816"/>
                    </a:ext>
                  </a:extLst>
                </a:gridCol>
              </a:tblGrid>
              <a:tr h="400593">
                <a:tc>
                  <a:txBody>
                    <a:bodyPr/>
                    <a:lstStyle/>
                    <a:p>
                      <a:pPr algn="ctr" fontAlgn="ctr"/>
                      <a:r>
                        <a:rPr lang="tr-TR" sz="1200" b="1" i="0" u="none" strike="noStrike" dirty="0">
                          <a:solidFill>
                            <a:srgbClr val="000000"/>
                          </a:solidFill>
                          <a:effectLst/>
                          <a:latin typeface="Calibri" panose="020F0502020204030204" pitchFamily="34" charset="0"/>
                        </a:rPr>
                        <a:t>PAYDAŞ ADI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141312"/>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PAYDAŞ OLMA NEDENİ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PAYDAŞ BEKLENTİSİ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03312574"/>
                  </a:ext>
                </a:extLst>
              </a:tr>
              <a:tr h="331907">
                <a:tc>
                  <a:txBody>
                    <a:bodyPr/>
                    <a:lstStyle/>
                    <a:p>
                      <a:pPr algn="ctr" fontAlgn="ctr"/>
                      <a:r>
                        <a:rPr lang="en-US" sz="1000" b="0" i="0" u="none" strike="noStrike" dirty="0" err="1">
                          <a:solidFill>
                            <a:srgbClr val="000000"/>
                          </a:solidFill>
                          <a:effectLst/>
                          <a:latin typeface="Calibri" panose="020F0502020204030204" pitchFamily="34" charset="0"/>
                        </a:rPr>
                        <a:t>Siyaset</a:t>
                      </a:r>
                      <a:r>
                        <a:rPr lang="en-US" sz="1000" b="0" i="0" u="none" strike="noStrike" dirty="0">
                          <a:solidFill>
                            <a:srgbClr val="000000"/>
                          </a:solidFill>
                          <a:effectLst/>
                          <a:latin typeface="Calibri" panose="020F0502020204030204" pitchFamily="34" charset="0"/>
                        </a:rPr>
                        <a:t> </a:t>
                      </a:r>
                      <a:r>
                        <a:rPr lang="en-US" sz="1000" b="0" i="0" u="none" strike="noStrike" dirty="0" err="1">
                          <a:solidFill>
                            <a:srgbClr val="000000"/>
                          </a:solidFill>
                          <a:effectLst/>
                          <a:latin typeface="Calibri" panose="020F0502020204030204" pitchFamily="34" charset="0"/>
                        </a:rPr>
                        <a:t>Bilimi</a:t>
                      </a:r>
                      <a:r>
                        <a:rPr lang="en-US" sz="1000" b="0" i="0" u="none" strike="noStrike" dirty="0">
                          <a:solidFill>
                            <a:srgbClr val="000000"/>
                          </a:solidFill>
                          <a:effectLst/>
                          <a:latin typeface="Calibri" panose="020F0502020204030204" pitchFamily="34" charset="0"/>
                        </a:rPr>
                        <a:t> </a:t>
                      </a:r>
                      <a:r>
                        <a:rPr lang="en-US" sz="1000" b="0" i="0" u="none" strike="noStrike" dirty="0" err="1">
                          <a:solidFill>
                            <a:srgbClr val="000000"/>
                          </a:solidFill>
                          <a:effectLst/>
                          <a:latin typeface="Calibri" panose="020F0502020204030204" pitchFamily="34" charset="0"/>
                        </a:rPr>
                        <a:t>ve</a:t>
                      </a:r>
                      <a:r>
                        <a:rPr lang="en-US" sz="1000" b="0" i="0" u="none" strike="noStrike" dirty="0">
                          <a:solidFill>
                            <a:srgbClr val="000000"/>
                          </a:solidFill>
                          <a:effectLst/>
                          <a:latin typeface="Calibri" panose="020F0502020204030204" pitchFamily="34" charset="0"/>
                        </a:rPr>
                        <a:t> </a:t>
                      </a:r>
                      <a:r>
                        <a:rPr lang="en-US" sz="1000" b="0" i="0" u="none" strike="noStrike" dirty="0" err="1">
                          <a:solidFill>
                            <a:srgbClr val="000000"/>
                          </a:solidFill>
                          <a:effectLst/>
                          <a:latin typeface="Calibri" panose="020F0502020204030204" pitchFamily="34" charset="0"/>
                        </a:rPr>
                        <a:t>Uluslararası</a:t>
                      </a:r>
                      <a:r>
                        <a:rPr lang="en-US" sz="1000" b="0" i="0" u="none" strike="noStrike" dirty="0">
                          <a:solidFill>
                            <a:srgbClr val="000000"/>
                          </a:solidFill>
                          <a:effectLst/>
                          <a:latin typeface="Calibri" panose="020F0502020204030204" pitchFamily="34" charset="0"/>
                        </a:rPr>
                        <a:t> </a:t>
                      </a:r>
                      <a:r>
                        <a:rPr lang="en-US" sz="1000" b="0" i="0" u="none" strike="noStrike" dirty="0" err="1">
                          <a:solidFill>
                            <a:srgbClr val="000000"/>
                          </a:solidFill>
                          <a:effectLst/>
                          <a:latin typeface="Calibri" panose="020F0502020204030204" pitchFamily="34" charset="0"/>
                        </a:rPr>
                        <a:t>İlişkiler</a:t>
                      </a:r>
                      <a:r>
                        <a:rPr lang="en-US" sz="1000" b="0" i="0" u="none" strike="noStrike" dirty="0">
                          <a:solidFill>
                            <a:srgbClr val="000000"/>
                          </a:solidFill>
                          <a:effectLst/>
                          <a:latin typeface="Calibri" panose="020F0502020204030204" pitchFamily="34" charset="0"/>
                        </a:rPr>
                        <a:t> </a:t>
                      </a:r>
                      <a:r>
                        <a:rPr lang="en-US" sz="1000" b="0" i="0" u="none" strike="noStrike" dirty="0" err="1">
                          <a:solidFill>
                            <a:srgbClr val="000000"/>
                          </a:solidFill>
                          <a:effectLst/>
                          <a:latin typeface="Calibri" panose="020F0502020204030204" pitchFamily="34" charset="0"/>
                        </a:rPr>
                        <a:t>Bölümü</a:t>
                      </a:r>
                      <a:endParaRPr lang="en-US" sz="1000" b="0" i="0" u="none" strike="noStrike" dirty="0">
                        <a:solidFill>
                          <a:srgbClr val="000000"/>
                        </a:solidFill>
                        <a:effectLst/>
                        <a:latin typeface="Calibri" panose="020F0502020204030204" pitchFamily="34" charset="0"/>
                      </a:endParaRPr>
                    </a:p>
                  </a:txBody>
                  <a:tcPr marL="9525" marR="9525" marT="9525"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en-US" sz="1000" b="0" i="0" u="none" strike="noStrike">
                          <a:solidFill>
                            <a:srgbClr val="000000"/>
                          </a:solidFill>
                          <a:effectLst/>
                          <a:latin typeface="Calibri" panose="020F0502020204030204" pitchFamily="34" charset="0"/>
                        </a:rPr>
                        <a:t>SEPAM'ın çalışmalarına katkı verebilecek formasyonda olmaları nedeniyle</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sz="1000" b="0" i="0" u="none" strike="noStrike">
                          <a:solidFill>
                            <a:srgbClr val="000000"/>
                          </a:solidFill>
                          <a:effectLst/>
                          <a:latin typeface="Calibri" panose="020F0502020204030204" pitchFamily="34" charset="0"/>
                        </a:rPr>
                        <a:t>Yeni konuşmacılarla iletişime geçmeleri</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150286536"/>
                  </a:ext>
                </a:extLst>
              </a:tr>
              <a:tr h="548662">
                <a:tc>
                  <a:txBody>
                    <a:bodyPr/>
                    <a:lstStyle/>
                    <a:p>
                      <a:pPr algn="ctr" fontAlgn="ctr"/>
                      <a:r>
                        <a:rPr lang="en-US" sz="1000" b="0" i="0" u="none" strike="noStrike" dirty="0" err="1">
                          <a:solidFill>
                            <a:srgbClr val="000000"/>
                          </a:solidFill>
                          <a:effectLst/>
                          <a:latin typeface="Calibri" panose="020F0502020204030204" pitchFamily="34" charset="0"/>
                        </a:rPr>
                        <a:t>Psikoloji</a:t>
                      </a:r>
                      <a:r>
                        <a:rPr lang="en-US" sz="1000" b="0" i="0" u="none" strike="noStrike" dirty="0">
                          <a:solidFill>
                            <a:srgbClr val="000000"/>
                          </a:solidFill>
                          <a:effectLst/>
                          <a:latin typeface="Calibri" panose="020F0502020204030204" pitchFamily="34" charset="0"/>
                        </a:rPr>
                        <a:t> </a:t>
                      </a:r>
                      <a:r>
                        <a:rPr lang="en-US" sz="1000" b="0" i="0" u="none" strike="noStrike" dirty="0" err="1">
                          <a:solidFill>
                            <a:srgbClr val="000000"/>
                          </a:solidFill>
                          <a:effectLst/>
                          <a:latin typeface="Calibri" panose="020F0502020204030204" pitchFamily="34" charset="0"/>
                        </a:rPr>
                        <a:t>Bölümü</a:t>
                      </a:r>
                      <a:endParaRPr lang="en-US" sz="1000" b="0" i="0" u="none" strike="noStrike" dirty="0">
                        <a:solidFill>
                          <a:srgbClr val="000000"/>
                        </a:solidFill>
                        <a:effectLst/>
                        <a:latin typeface="Calibri" panose="020F0502020204030204" pitchFamily="34" charset="0"/>
                      </a:endParaRPr>
                    </a:p>
                  </a:txBody>
                  <a:tcPr marL="9525" marR="9525" marT="9525"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en-US" sz="1000" b="0" i="0" u="none" strike="noStrike" dirty="0" err="1">
                          <a:solidFill>
                            <a:srgbClr val="000000"/>
                          </a:solidFill>
                          <a:effectLst/>
                          <a:latin typeface="Calibri" panose="020F0502020204030204" pitchFamily="34" charset="0"/>
                        </a:rPr>
                        <a:t>SEPAM'ın</a:t>
                      </a:r>
                      <a:r>
                        <a:rPr lang="en-US" sz="1000" b="0" i="0" u="none" strike="noStrike" dirty="0">
                          <a:solidFill>
                            <a:srgbClr val="000000"/>
                          </a:solidFill>
                          <a:effectLst/>
                          <a:latin typeface="Calibri" panose="020F0502020204030204" pitchFamily="34" charset="0"/>
                        </a:rPr>
                        <a:t> </a:t>
                      </a:r>
                      <a:r>
                        <a:rPr lang="en-US" sz="1000" b="0" i="0" u="none" strike="noStrike" dirty="0" err="1">
                          <a:solidFill>
                            <a:srgbClr val="000000"/>
                          </a:solidFill>
                          <a:effectLst/>
                          <a:latin typeface="Calibri" panose="020F0502020204030204" pitchFamily="34" charset="0"/>
                        </a:rPr>
                        <a:t>çalışmalarına</a:t>
                      </a:r>
                      <a:r>
                        <a:rPr lang="en-US" sz="1000" b="0" i="0" u="none" strike="noStrike" dirty="0">
                          <a:solidFill>
                            <a:srgbClr val="000000"/>
                          </a:solidFill>
                          <a:effectLst/>
                          <a:latin typeface="Calibri" panose="020F0502020204030204" pitchFamily="34" charset="0"/>
                        </a:rPr>
                        <a:t> </a:t>
                      </a:r>
                      <a:r>
                        <a:rPr lang="en-US" sz="1000" b="0" i="0" u="none" strike="noStrike" dirty="0" err="1">
                          <a:solidFill>
                            <a:srgbClr val="000000"/>
                          </a:solidFill>
                          <a:effectLst/>
                          <a:latin typeface="Calibri" panose="020F0502020204030204" pitchFamily="34" charset="0"/>
                        </a:rPr>
                        <a:t>katkı</a:t>
                      </a:r>
                      <a:r>
                        <a:rPr lang="en-US" sz="1000" b="0" i="0" u="none" strike="noStrike" dirty="0">
                          <a:solidFill>
                            <a:srgbClr val="000000"/>
                          </a:solidFill>
                          <a:effectLst/>
                          <a:latin typeface="Calibri" panose="020F0502020204030204" pitchFamily="34" charset="0"/>
                        </a:rPr>
                        <a:t> </a:t>
                      </a:r>
                      <a:r>
                        <a:rPr lang="en-US" sz="1000" b="0" i="0" u="none" strike="noStrike" dirty="0" err="1">
                          <a:solidFill>
                            <a:srgbClr val="000000"/>
                          </a:solidFill>
                          <a:effectLst/>
                          <a:latin typeface="Calibri" panose="020F0502020204030204" pitchFamily="34" charset="0"/>
                        </a:rPr>
                        <a:t>verebilecek</a:t>
                      </a:r>
                      <a:r>
                        <a:rPr lang="en-US" sz="1000" b="0" i="0" u="none" strike="noStrike" dirty="0">
                          <a:solidFill>
                            <a:srgbClr val="000000"/>
                          </a:solidFill>
                          <a:effectLst/>
                          <a:latin typeface="Calibri" panose="020F0502020204030204" pitchFamily="34" charset="0"/>
                        </a:rPr>
                        <a:t> </a:t>
                      </a:r>
                      <a:r>
                        <a:rPr lang="en-US" sz="1000" b="0" i="0" u="none" strike="noStrike" dirty="0" err="1">
                          <a:solidFill>
                            <a:srgbClr val="000000"/>
                          </a:solidFill>
                          <a:effectLst/>
                          <a:latin typeface="Calibri" panose="020F0502020204030204" pitchFamily="34" charset="0"/>
                        </a:rPr>
                        <a:t>formasyonda</a:t>
                      </a:r>
                      <a:r>
                        <a:rPr lang="en-US" sz="1000" b="0" i="0" u="none" strike="noStrike" dirty="0">
                          <a:solidFill>
                            <a:srgbClr val="000000"/>
                          </a:solidFill>
                          <a:effectLst/>
                          <a:latin typeface="Calibri" panose="020F0502020204030204" pitchFamily="34" charset="0"/>
                        </a:rPr>
                        <a:t> </a:t>
                      </a:r>
                      <a:r>
                        <a:rPr lang="en-US" sz="1000" b="0" i="0" u="none" strike="noStrike" dirty="0" err="1">
                          <a:solidFill>
                            <a:srgbClr val="000000"/>
                          </a:solidFill>
                          <a:effectLst/>
                          <a:latin typeface="Calibri" panose="020F0502020204030204" pitchFamily="34" charset="0"/>
                        </a:rPr>
                        <a:t>olmaları</a:t>
                      </a:r>
                      <a:r>
                        <a:rPr lang="en-US" sz="1000" b="0" i="0" u="none" strike="noStrike" dirty="0">
                          <a:solidFill>
                            <a:srgbClr val="000000"/>
                          </a:solidFill>
                          <a:effectLst/>
                          <a:latin typeface="Calibri" panose="020F0502020204030204" pitchFamily="34" charset="0"/>
                        </a:rPr>
                        <a:t> </a:t>
                      </a:r>
                      <a:r>
                        <a:rPr lang="en-US" sz="1000" b="0" i="0" u="none" strike="noStrike" dirty="0" err="1">
                          <a:solidFill>
                            <a:srgbClr val="000000"/>
                          </a:solidFill>
                          <a:effectLst/>
                          <a:latin typeface="Calibri" panose="020F0502020204030204" pitchFamily="34" charset="0"/>
                        </a:rPr>
                        <a:t>nedeniyle</a:t>
                      </a:r>
                      <a:endParaRPr lang="en-US" sz="1000" b="0" i="0" u="none" strike="noStrike" dirty="0">
                        <a:solidFill>
                          <a:srgbClr val="000000"/>
                        </a:solidFill>
                        <a:effectLst/>
                        <a:latin typeface="Calibri" panose="020F050202020403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sz="1000" b="0" i="0" u="none" strike="noStrike" dirty="0" err="1">
                          <a:solidFill>
                            <a:srgbClr val="000000"/>
                          </a:solidFill>
                          <a:effectLst/>
                          <a:latin typeface="Calibri" panose="020F0502020204030204" pitchFamily="34" charset="0"/>
                        </a:rPr>
                        <a:t>Sosyal</a:t>
                      </a:r>
                      <a:r>
                        <a:rPr lang="en-US" sz="1000" b="0" i="0" u="none" strike="noStrike" dirty="0">
                          <a:solidFill>
                            <a:srgbClr val="000000"/>
                          </a:solidFill>
                          <a:effectLst/>
                          <a:latin typeface="Calibri" panose="020F0502020204030204" pitchFamily="34" charset="0"/>
                        </a:rPr>
                        <a:t> </a:t>
                      </a:r>
                      <a:r>
                        <a:rPr lang="en-US" sz="1000" b="0" i="0" u="none" strike="noStrike" dirty="0" err="1">
                          <a:solidFill>
                            <a:srgbClr val="000000"/>
                          </a:solidFill>
                          <a:effectLst/>
                          <a:latin typeface="Calibri" panose="020F0502020204030204" pitchFamily="34" charset="0"/>
                        </a:rPr>
                        <a:t>Bilimler</a:t>
                      </a:r>
                      <a:r>
                        <a:rPr lang="en-US" sz="1000" b="0" i="0" u="none" strike="noStrike" dirty="0">
                          <a:solidFill>
                            <a:srgbClr val="000000"/>
                          </a:solidFill>
                          <a:effectLst/>
                          <a:latin typeface="Calibri" panose="020F0502020204030204" pitchFamily="34" charset="0"/>
                        </a:rPr>
                        <a:t> </a:t>
                      </a:r>
                      <a:r>
                        <a:rPr lang="en-US" sz="1000" b="0" i="0" u="none" strike="noStrike" dirty="0" err="1">
                          <a:solidFill>
                            <a:srgbClr val="000000"/>
                          </a:solidFill>
                          <a:effectLst/>
                          <a:latin typeface="Calibri" panose="020F0502020204030204" pitchFamily="34" charset="0"/>
                        </a:rPr>
                        <a:t>alanına</a:t>
                      </a:r>
                      <a:r>
                        <a:rPr lang="en-US" sz="1000" b="0" i="0" u="none" strike="noStrike" dirty="0">
                          <a:solidFill>
                            <a:srgbClr val="000000"/>
                          </a:solidFill>
                          <a:effectLst/>
                          <a:latin typeface="Calibri" panose="020F0502020204030204" pitchFamily="34" charset="0"/>
                        </a:rPr>
                        <a:t> </a:t>
                      </a:r>
                      <a:r>
                        <a:rPr lang="en-US" sz="1000" b="0" i="0" u="none" strike="noStrike" dirty="0" err="1">
                          <a:solidFill>
                            <a:srgbClr val="000000"/>
                          </a:solidFill>
                          <a:effectLst/>
                          <a:latin typeface="Calibri" panose="020F0502020204030204" pitchFamily="34" charset="0"/>
                        </a:rPr>
                        <a:t>katkı</a:t>
                      </a:r>
                      <a:r>
                        <a:rPr lang="en-US" sz="1000" b="0" i="0" u="none" strike="noStrike" dirty="0">
                          <a:solidFill>
                            <a:srgbClr val="000000"/>
                          </a:solidFill>
                          <a:effectLst/>
                          <a:latin typeface="Calibri" panose="020F0502020204030204" pitchFamily="34" charset="0"/>
                        </a:rPr>
                        <a:t> </a:t>
                      </a:r>
                      <a:r>
                        <a:rPr lang="en-US" sz="1000" b="0" i="0" u="none" strike="noStrike" dirty="0" err="1">
                          <a:solidFill>
                            <a:srgbClr val="000000"/>
                          </a:solidFill>
                          <a:effectLst/>
                          <a:latin typeface="Calibri" panose="020F0502020204030204" pitchFamily="34" charset="0"/>
                        </a:rPr>
                        <a:t>yapabilecek</a:t>
                      </a:r>
                      <a:r>
                        <a:rPr lang="en-US" sz="1000" b="0" i="0" u="none" strike="noStrike" dirty="0">
                          <a:solidFill>
                            <a:srgbClr val="000000"/>
                          </a:solidFill>
                          <a:effectLst/>
                          <a:latin typeface="Calibri" panose="020F0502020204030204" pitchFamily="34" charset="0"/>
                        </a:rPr>
                        <a:t> </a:t>
                      </a:r>
                      <a:r>
                        <a:rPr lang="en-US" sz="1000" b="0" i="0" u="none" strike="noStrike" dirty="0" err="1">
                          <a:solidFill>
                            <a:srgbClr val="000000"/>
                          </a:solidFill>
                          <a:effectLst/>
                          <a:latin typeface="Calibri" panose="020F0502020204030204" pitchFamily="34" charset="0"/>
                        </a:rPr>
                        <a:t>çalışmalar</a:t>
                      </a:r>
                      <a:r>
                        <a:rPr lang="en-US" sz="1000" b="0" i="0" u="none" strike="noStrike" dirty="0">
                          <a:solidFill>
                            <a:srgbClr val="000000"/>
                          </a:solidFill>
                          <a:effectLst/>
                          <a:latin typeface="Calibri" panose="020F0502020204030204" pitchFamily="34" charset="0"/>
                        </a:rPr>
                        <a:t> </a:t>
                      </a:r>
                      <a:r>
                        <a:rPr lang="en-US" sz="1000" b="0" i="0" u="none" strike="noStrike" dirty="0" err="1">
                          <a:solidFill>
                            <a:srgbClr val="000000"/>
                          </a:solidFill>
                          <a:effectLst/>
                          <a:latin typeface="Calibri" panose="020F0502020204030204" pitchFamily="34" charset="0"/>
                        </a:rPr>
                        <a:t>yapılması</a:t>
                      </a:r>
                      <a:r>
                        <a:rPr lang="en-US" sz="1000" b="0" i="0" u="none" strike="noStrike" dirty="0">
                          <a:solidFill>
                            <a:srgbClr val="000000"/>
                          </a:solidFill>
                          <a:effectLst/>
                          <a:latin typeface="Calibri" panose="020F0502020204030204" pitchFamily="34" charset="0"/>
                        </a:rPr>
                        <a:t>, </a:t>
                      </a:r>
                      <a:r>
                        <a:rPr lang="en-US" sz="1000" b="0" i="0" u="none" strike="noStrike" dirty="0" err="1">
                          <a:solidFill>
                            <a:srgbClr val="000000"/>
                          </a:solidFill>
                          <a:effectLst/>
                          <a:latin typeface="Calibri" panose="020F0502020204030204" pitchFamily="34" charset="0"/>
                        </a:rPr>
                        <a:t>araştırma</a:t>
                      </a:r>
                      <a:r>
                        <a:rPr lang="en-US" sz="1000" b="0" i="0" u="none" strike="noStrike" dirty="0">
                          <a:solidFill>
                            <a:srgbClr val="000000"/>
                          </a:solidFill>
                          <a:effectLst/>
                          <a:latin typeface="Calibri" panose="020F0502020204030204" pitchFamily="34" charset="0"/>
                        </a:rPr>
                        <a:t> </a:t>
                      </a:r>
                      <a:r>
                        <a:rPr lang="en-US" sz="1000" b="0" i="0" u="none" strike="noStrike" dirty="0" err="1">
                          <a:solidFill>
                            <a:srgbClr val="000000"/>
                          </a:solidFill>
                          <a:effectLst/>
                          <a:latin typeface="Calibri" panose="020F0502020204030204" pitchFamily="34" charset="0"/>
                        </a:rPr>
                        <a:t>kalitesinin</a:t>
                      </a:r>
                      <a:r>
                        <a:rPr lang="en-US" sz="1000" b="0" i="0" u="none" strike="noStrike" dirty="0">
                          <a:solidFill>
                            <a:srgbClr val="000000"/>
                          </a:solidFill>
                          <a:effectLst/>
                          <a:latin typeface="Calibri" panose="020F0502020204030204" pitchFamily="34" charset="0"/>
                        </a:rPr>
                        <a:t> </a:t>
                      </a:r>
                      <a:r>
                        <a:rPr lang="en-US" sz="1000" b="0" i="0" u="none" strike="noStrike" dirty="0" err="1">
                          <a:solidFill>
                            <a:srgbClr val="000000"/>
                          </a:solidFill>
                          <a:effectLst/>
                          <a:latin typeface="Calibri" panose="020F0502020204030204" pitchFamily="34" charset="0"/>
                        </a:rPr>
                        <a:t>geliştirilmesini</a:t>
                      </a:r>
                      <a:r>
                        <a:rPr lang="en-US" sz="1000" b="0" i="0" u="none" strike="noStrike" dirty="0">
                          <a:solidFill>
                            <a:srgbClr val="000000"/>
                          </a:solidFill>
                          <a:effectLst/>
                          <a:latin typeface="Calibri" panose="020F0502020204030204" pitchFamily="34" charset="0"/>
                        </a:rPr>
                        <a:t> </a:t>
                      </a:r>
                      <a:r>
                        <a:rPr lang="en-US" sz="1000" b="0" i="0" u="none" strike="noStrike" dirty="0" err="1">
                          <a:solidFill>
                            <a:srgbClr val="000000"/>
                          </a:solidFill>
                          <a:effectLst/>
                          <a:latin typeface="Calibri" panose="020F0502020204030204" pitchFamily="34" charset="0"/>
                        </a:rPr>
                        <a:t>sağlayacak</a:t>
                      </a:r>
                      <a:r>
                        <a:rPr lang="en-US" sz="1000" b="0" i="0" u="none" strike="noStrike" dirty="0">
                          <a:solidFill>
                            <a:srgbClr val="000000"/>
                          </a:solidFill>
                          <a:effectLst/>
                          <a:latin typeface="Calibri" panose="020F0502020204030204" pitchFamily="34" charset="0"/>
                        </a:rPr>
                        <a:t> </a:t>
                      </a:r>
                      <a:r>
                        <a:rPr lang="en-US" sz="1000" b="0" i="0" u="none" strike="noStrike" dirty="0" err="1">
                          <a:solidFill>
                            <a:srgbClr val="000000"/>
                          </a:solidFill>
                          <a:effectLst/>
                          <a:latin typeface="Calibri" panose="020F0502020204030204" pitchFamily="34" charset="0"/>
                        </a:rPr>
                        <a:t>faaliyetler</a:t>
                      </a:r>
                      <a:r>
                        <a:rPr lang="en-US" sz="1000" b="0" i="0" u="none" strike="noStrike" dirty="0">
                          <a:solidFill>
                            <a:srgbClr val="000000"/>
                          </a:solidFill>
                          <a:effectLst/>
                          <a:latin typeface="Calibri" panose="020F0502020204030204" pitchFamily="34" charset="0"/>
                        </a:rPr>
                        <a:t> </a:t>
                      </a:r>
                      <a:r>
                        <a:rPr lang="en-US" sz="1000" b="0" i="0" u="none" strike="noStrike" dirty="0" err="1">
                          <a:solidFill>
                            <a:srgbClr val="000000"/>
                          </a:solidFill>
                          <a:effectLst/>
                          <a:latin typeface="Calibri" panose="020F0502020204030204" pitchFamily="34" charset="0"/>
                        </a:rPr>
                        <a:t>yapılması</a:t>
                      </a:r>
                      <a:endParaRPr lang="en-US" sz="1000" b="0" i="0" u="none" strike="noStrike" dirty="0">
                        <a:solidFill>
                          <a:srgbClr val="000000"/>
                        </a:solidFill>
                        <a:effectLst/>
                        <a:latin typeface="Calibri" panose="020F050202020403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4277886435"/>
                  </a:ext>
                </a:extLst>
              </a:tr>
              <a:tr h="440284">
                <a:tc>
                  <a:txBody>
                    <a:bodyPr/>
                    <a:lstStyle/>
                    <a:p>
                      <a:pPr algn="ctr" fontAlgn="ctr"/>
                      <a:r>
                        <a:rPr lang="en-US" sz="1000" b="0" i="0" u="none" strike="noStrike" dirty="0" err="1">
                          <a:solidFill>
                            <a:srgbClr val="000000"/>
                          </a:solidFill>
                          <a:effectLst/>
                          <a:latin typeface="Calibri" panose="020F0502020204030204" pitchFamily="34" charset="0"/>
                        </a:rPr>
                        <a:t>İşletme</a:t>
                      </a:r>
                      <a:r>
                        <a:rPr lang="en-US" sz="1000" b="0" i="0" u="none" strike="noStrike" dirty="0">
                          <a:solidFill>
                            <a:srgbClr val="000000"/>
                          </a:solidFill>
                          <a:effectLst/>
                          <a:latin typeface="Calibri" panose="020F0502020204030204" pitchFamily="34" charset="0"/>
                        </a:rPr>
                        <a:t> </a:t>
                      </a:r>
                      <a:r>
                        <a:rPr lang="en-US" sz="1000" b="0" i="0" u="none" strike="noStrike" dirty="0" err="1">
                          <a:solidFill>
                            <a:srgbClr val="000000"/>
                          </a:solidFill>
                          <a:effectLst/>
                          <a:latin typeface="Calibri" panose="020F0502020204030204" pitchFamily="34" charset="0"/>
                        </a:rPr>
                        <a:t>Bölümü</a:t>
                      </a:r>
                      <a:endParaRPr lang="en-US" sz="1000" b="0" i="0" u="none" strike="noStrike" dirty="0">
                        <a:solidFill>
                          <a:srgbClr val="000000"/>
                        </a:solidFill>
                        <a:effectLst/>
                        <a:latin typeface="Calibri" panose="020F0502020204030204" pitchFamily="34" charset="0"/>
                      </a:endParaRPr>
                    </a:p>
                  </a:txBody>
                  <a:tcPr marL="9525" marR="9525" marT="9525"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en-US" sz="1000" b="0" i="0" u="none" strike="noStrike" dirty="0" err="1">
                          <a:solidFill>
                            <a:srgbClr val="000000"/>
                          </a:solidFill>
                          <a:effectLst/>
                          <a:latin typeface="Calibri" panose="020F0502020204030204" pitchFamily="34" charset="0"/>
                        </a:rPr>
                        <a:t>SEPAM'ın</a:t>
                      </a:r>
                      <a:r>
                        <a:rPr lang="en-US" sz="1000" b="0" i="0" u="none" strike="noStrike" dirty="0">
                          <a:solidFill>
                            <a:srgbClr val="000000"/>
                          </a:solidFill>
                          <a:effectLst/>
                          <a:latin typeface="Calibri" panose="020F0502020204030204" pitchFamily="34" charset="0"/>
                        </a:rPr>
                        <a:t> </a:t>
                      </a:r>
                      <a:r>
                        <a:rPr lang="en-US" sz="1000" b="0" i="0" u="none" strike="noStrike" dirty="0" err="1">
                          <a:solidFill>
                            <a:srgbClr val="000000"/>
                          </a:solidFill>
                          <a:effectLst/>
                          <a:latin typeface="Calibri" panose="020F0502020204030204" pitchFamily="34" charset="0"/>
                        </a:rPr>
                        <a:t>çalışmalarına</a:t>
                      </a:r>
                      <a:r>
                        <a:rPr lang="en-US" sz="1000" b="0" i="0" u="none" strike="noStrike" dirty="0">
                          <a:solidFill>
                            <a:srgbClr val="000000"/>
                          </a:solidFill>
                          <a:effectLst/>
                          <a:latin typeface="Calibri" panose="020F0502020204030204" pitchFamily="34" charset="0"/>
                        </a:rPr>
                        <a:t> </a:t>
                      </a:r>
                      <a:r>
                        <a:rPr lang="en-US" sz="1000" b="0" i="0" u="none" strike="noStrike" dirty="0" err="1">
                          <a:solidFill>
                            <a:srgbClr val="000000"/>
                          </a:solidFill>
                          <a:effectLst/>
                          <a:latin typeface="Calibri" panose="020F0502020204030204" pitchFamily="34" charset="0"/>
                        </a:rPr>
                        <a:t>katkı</a:t>
                      </a:r>
                      <a:r>
                        <a:rPr lang="en-US" sz="1000" b="0" i="0" u="none" strike="noStrike" dirty="0">
                          <a:solidFill>
                            <a:srgbClr val="000000"/>
                          </a:solidFill>
                          <a:effectLst/>
                          <a:latin typeface="Calibri" panose="020F0502020204030204" pitchFamily="34" charset="0"/>
                        </a:rPr>
                        <a:t> </a:t>
                      </a:r>
                      <a:r>
                        <a:rPr lang="en-US" sz="1000" b="0" i="0" u="none" strike="noStrike" dirty="0" err="1">
                          <a:solidFill>
                            <a:srgbClr val="000000"/>
                          </a:solidFill>
                          <a:effectLst/>
                          <a:latin typeface="Calibri" panose="020F0502020204030204" pitchFamily="34" charset="0"/>
                        </a:rPr>
                        <a:t>verebilecek</a:t>
                      </a:r>
                      <a:r>
                        <a:rPr lang="en-US" sz="1000" b="0" i="0" u="none" strike="noStrike" dirty="0">
                          <a:solidFill>
                            <a:srgbClr val="000000"/>
                          </a:solidFill>
                          <a:effectLst/>
                          <a:latin typeface="Calibri" panose="020F0502020204030204" pitchFamily="34" charset="0"/>
                        </a:rPr>
                        <a:t> </a:t>
                      </a:r>
                      <a:r>
                        <a:rPr lang="en-US" sz="1000" b="0" i="0" u="none" strike="noStrike" dirty="0" err="1">
                          <a:solidFill>
                            <a:srgbClr val="000000"/>
                          </a:solidFill>
                          <a:effectLst/>
                          <a:latin typeface="Calibri" panose="020F0502020204030204" pitchFamily="34" charset="0"/>
                        </a:rPr>
                        <a:t>formasyonda</a:t>
                      </a:r>
                      <a:r>
                        <a:rPr lang="en-US" sz="1000" b="0" i="0" u="none" strike="noStrike" dirty="0">
                          <a:solidFill>
                            <a:srgbClr val="000000"/>
                          </a:solidFill>
                          <a:effectLst/>
                          <a:latin typeface="Calibri" panose="020F0502020204030204" pitchFamily="34" charset="0"/>
                        </a:rPr>
                        <a:t> </a:t>
                      </a:r>
                      <a:r>
                        <a:rPr lang="en-US" sz="1000" b="0" i="0" u="none" strike="noStrike" dirty="0" err="1">
                          <a:solidFill>
                            <a:srgbClr val="000000"/>
                          </a:solidFill>
                          <a:effectLst/>
                          <a:latin typeface="Calibri" panose="020F0502020204030204" pitchFamily="34" charset="0"/>
                        </a:rPr>
                        <a:t>olmaları</a:t>
                      </a:r>
                      <a:r>
                        <a:rPr lang="en-US" sz="1000" b="0" i="0" u="none" strike="noStrike" dirty="0">
                          <a:solidFill>
                            <a:srgbClr val="000000"/>
                          </a:solidFill>
                          <a:effectLst/>
                          <a:latin typeface="Calibri" panose="020F0502020204030204" pitchFamily="34" charset="0"/>
                        </a:rPr>
                        <a:t> </a:t>
                      </a:r>
                      <a:r>
                        <a:rPr lang="en-US" sz="1000" b="0" i="0" u="none" strike="noStrike" dirty="0" err="1">
                          <a:solidFill>
                            <a:srgbClr val="000000"/>
                          </a:solidFill>
                          <a:effectLst/>
                          <a:latin typeface="Calibri" panose="020F0502020204030204" pitchFamily="34" charset="0"/>
                        </a:rPr>
                        <a:t>nedeniyle</a:t>
                      </a:r>
                      <a:endParaRPr lang="en-US" sz="1000" b="0" i="0" u="none" strike="noStrike" dirty="0">
                        <a:solidFill>
                          <a:srgbClr val="000000"/>
                        </a:solidFill>
                        <a:effectLst/>
                        <a:latin typeface="Calibri" panose="020F050202020403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sz="1000" b="0" i="0" u="none" strike="noStrike">
                          <a:solidFill>
                            <a:srgbClr val="000000"/>
                          </a:solidFill>
                          <a:effectLst/>
                          <a:latin typeface="Calibri" panose="020F0502020204030204" pitchFamily="34" charset="0"/>
                        </a:rPr>
                        <a:t>İşletme alanına katkı yapabilecek çalışmalar yapılması, araştırma kalitesinin geliştirilmesini sağlayacak faaliyetler yapılması</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512223818"/>
                  </a:ext>
                </a:extLst>
              </a:tr>
              <a:tr h="548662">
                <a:tc>
                  <a:txBody>
                    <a:bodyPr/>
                    <a:lstStyle/>
                    <a:p>
                      <a:pPr algn="ctr" fontAlgn="ctr"/>
                      <a:r>
                        <a:rPr lang="en-US" sz="1000" b="0" i="0" u="none" strike="noStrike">
                          <a:solidFill>
                            <a:srgbClr val="000000"/>
                          </a:solidFill>
                          <a:effectLst/>
                          <a:latin typeface="Calibri" panose="020F0502020204030204" pitchFamily="34" charset="0"/>
                        </a:rPr>
                        <a:t>Ekonomi Bölümü</a:t>
                      </a:r>
                    </a:p>
                  </a:txBody>
                  <a:tcPr marL="9525" marR="9525" marT="9525"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en-US" sz="1000" b="0" i="0" u="none" strike="noStrike" dirty="0" err="1">
                          <a:solidFill>
                            <a:srgbClr val="000000"/>
                          </a:solidFill>
                          <a:effectLst/>
                          <a:latin typeface="Calibri" panose="020F0502020204030204" pitchFamily="34" charset="0"/>
                        </a:rPr>
                        <a:t>SEPAM'ın</a:t>
                      </a:r>
                      <a:r>
                        <a:rPr lang="en-US" sz="1000" b="0" i="0" u="none" strike="noStrike" dirty="0">
                          <a:solidFill>
                            <a:srgbClr val="000000"/>
                          </a:solidFill>
                          <a:effectLst/>
                          <a:latin typeface="Calibri" panose="020F0502020204030204" pitchFamily="34" charset="0"/>
                        </a:rPr>
                        <a:t> </a:t>
                      </a:r>
                      <a:r>
                        <a:rPr lang="en-US" sz="1000" b="0" i="0" u="none" strike="noStrike" dirty="0" err="1">
                          <a:solidFill>
                            <a:srgbClr val="000000"/>
                          </a:solidFill>
                          <a:effectLst/>
                          <a:latin typeface="Calibri" panose="020F0502020204030204" pitchFamily="34" charset="0"/>
                        </a:rPr>
                        <a:t>çalışmalarına</a:t>
                      </a:r>
                      <a:r>
                        <a:rPr lang="en-US" sz="1000" b="0" i="0" u="none" strike="noStrike" dirty="0">
                          <a:solidFill>
                            <a:srgbClr val="000000"/>
                          </a:solidFill>
                          <a:effectLst/>
                          <a:latin typeface="Calibri" panose="020F0502020204030204" pitchFamily="34" charset="0"/>
                        </a:rPr>
                        <a:t> </a:t>
                      </a:r>
                      <a:r>
                        <a:rPr lang="en-US" sz="1000" b="0" i="0" u="none" strike="noStrike" dirty="0" err="1">
                          <a:solidFill>
                            <a:srgbClr val="000000"/>
                          </a:solidFill>
                          <a:effectLst/>
                          <a:latin typeface="Calibri" panose="020F0502020204030204" pitchFamily="34" charset="0"/>
                        </a:rPr>
                        <a:t>katkı</a:t>
                      </a:r>
                      <a:r>
                        <a:rPr lang="en-US" sz="1000" b="0" i="0" u="none" strike="noStrike" dirty="0">
                          <a:solidFill>
                            <a:srgbClr val="000000"/>
                          </a:solidFill>
                          <a:effectLst/>
                          <a:latin typeface="Calibri" panose="020F0502020204030204" pitchFamily="34" charset="0"/>
                        </a:rPr>
                        <a:t> </a:t>
                      </a:r>
                      <a:r>
                        <a:rPr lang="en-US" sz="1000" b="0" i="0" u="none" strike="noStrike" dirty="0" err="1">
                          <a:solidFill>
                            <a:srgbClr val="000000"/>
                          </a:solidFill>
                          <a:effectLst/>
                          <a:latin typeface="Calibri" panose="020F0502020204030204" pitchFamily="34" charset="0"/>
                        </a:rPr>
                        <a:t>verebilecek</a:t>
                      </a:r>
                      <a:r>
                        <a:rPr lang="en-US" sz="1000" b="0" i="0" u="none" strike="noStrike" dirty="0">
                          <a:solidFill>
                            <a:srgbClr val="000000"/>
                          </a:solidFill>
                          <a:effectLst/>
                          <a:latin typeface="Calibri" panose="020F0502020204030204" pitchFamily="34" charset="0"/>
                        </a:rPr>
                        <a:t> </a:t>
                      </a:r>
                      <a:r>
                        <a:rPr lang="en-US" sz="1000" b="0" i="0" u="none" strike="noStrike" dirty="0" err="1">
                          <a:solidFill>
                            <a:srgbClr val="000000"/>
                          </a:solidFill>
                          <a:effectLst/>
                          <a:latin typeface="Calibri" panose="020F0502020204030204" pitchFamily="34" charset="0"/>
                        </a:rPr>
                        <a:t>formasyonda</a:t>
                      </a:r>
                      <a:r>
                        <a:rPr lang="en-US" sz="1000" b="0" i="0" u="none" strike="noStrike" dirty="0">
                          <a:solidFill>
                            <a:srgbClr val="000000"/>
                          </a:solidFill>
                          <a:effectLst/>
                          <a:latin typeface="Calibri" panose="020F0502020204030204" pitchFamily="34" charset="0"/>
                        </a:rPr>
                        <a:t> </a:t>
                      </a:r>
                      <a:r>
                        <a:rPr lang="en-US" sz="1000" b="0" i="0" u="none" strike="noStrike" dirty="0" err="1">
                          <a:solidFill>
                            <a:srgbClr val="000000"/>
                          </a:solidFill>
                          <a:effectLst/>
                          <a:latin typeface="Calibri" panose="020F0502020204030204" pitchFamily="34" charset="0"/>
                        </a:rPr>
                        <a:t>olmaları</a:t>
                      </a:r>
                      <a:r>
                        <a:rPr lang="en-US" sz="1000" b="0" i="0" u="none" strike="noStrike" dirty="0">
                          <a:solidFill>
                            <a:srgbClr val="000000"/>
                          </a:solidFill>
                          <a:effectLst/>
                          <a:latin typeface="Calibri" panose="020F0502020204030204" pitchFamily="34" charset="0"/>
                        </a:rPr>
                        <a:t> </a:t>
                      </a:r>
                      <a:r>
                        <a:rPr lang="en-US" sz="1000" b="0" i="0" u="none" strike="noStrike" dirty="0" err="1">
                          <a:solidFill>
                            <a:srgbClr val="000000"/>
                          </a:solidFill>
                          <a:effectLst/>
                          <a:latin typeface="Calibri" panose="020F0502020204030204" pitchFamily="34" charset="0"/>
                        </a:rPr>
                        <a:t>nedeniyle</a:t>
                      </a:r>
                      <a:endParaRPr lang="en-US" sz="1000" b="0" i="0" u="none" strike="noStrike" dirty="0">
                        <a:solidFill>
                          <a:srgbClr val="000000"/>
                        </a:solidFill>
                        <a:effectLst/>
                        <a:latin typeface="Calibri" panose="020F050202020403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sz="1000" b="0" i="0" u="none" strike="noStrike">
                          <a:solidFill>
                            <a:srgbClr val="000000"/>
                          </a:solidFill>
                          <a:effectLst/>
                          <a:latin typeface="Calibri" panose="020F0502020204030204" pitchFamily="34" charset="0"/>
                        </a:rPr>
                        <a:t>Ekonomi alanına katkı yapabilecek çalışmalar yapılması, araştırma kalitesinin geliştirilmesini sağlayacak faaliyetler yapılması</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719870169"/>
                  </a:ext>
                </a:extLst>
              </a:tr>
              <a:tr h="331907">
                <a:tc>
                  <a:txBody>
                    <a:bodyPr/>
                    <a:lstStyle/>
                    <a:p>
                      <a:pPr algn="ctr" fontAlgn="ctr"/>
                      <a:r>
                        <a:rPr lang="en-US" sz="1000" b="0" i="0" u="none" strike="noStrike">
                          <a:solidFill>
                            <a:srgbClr val="000000"/>
                          </a:solidFill>
                          <a:effectLst/>
                          <a:latin typeface="Calibri" panose="020F0502020204030204" pitchFamily="34" charset="0"/>
                        </a:rPr>
                        <a:t>Hukuk Bölümü</a:t>
                      </a:r>
                    </a:p>
                  </a:txBody>
                  <a:tcPr marL="9525" marR="9525" marT="9525"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en-US" sz="1000" b="0" i="0" u="none" strike="noStrike" dirty="0" err="1">
                          <a:solidFill>
                            <a:srgbClr val="000000"/>
                          </a:solidFill>
                          <a:effectLst/>
                          <a:latin typeface="Calibri" panose="020F0502020204030204" pitchFamily="34" charset="0"/>
                        </a:rPr>
                        <a:t>SEPAM'ın</a:t>
                      </a:r>
                      <a:r>
                        <a:rPr lang="en-US" sz="1000" b="0" i="0" u="none" strike="noStrike" dirty="0">
                          <a:solidFill>
                            <a:srgbClr val="000000"/>
                          </a:solidFill>
                          <a:effectLst/>
                          <a:latin typeface="Calibri" panose="020F0502020204030204" pitchFamily="34" charset="0"/>
                        </a:rPr>
                        <a:t> </a:t>
                      </a:r>
                      <a:r>
                        <a:rPr lang="en-US" sz="1000" b="0" i="0" u="none" strike="noStrike" dirty="0" err="1">
                          <a:solidFill>
                            <a:srgbClr val="000000"/>
                          </a:solidFill>
                          <a:effectLst/>
                          <a:latin typeface="Calibri" panose="020F0502020204030204" pitchFamily="34" charset="0"/>
                        </a:rPr>
                        <a:t>çalışmalarına</a:t>
                      </a:r>
                      <a:r>
                        <a:rPr lang="en-US" sz="1000" b="0" i="0" u="none" strike="noStrike" dirty="0">
                          <a:solidFill>
                            <a:srgbClr val="000000"/>
                          </a:solidFill>
                          <a:effectLst/>
                          <a:latin typeface="Calibri" panose="020F0502020204030204" pitchFamily="34" charset="0"/>
                        </a:rPr>
                        <a:t> </a:t>
                      </a:r>
                      <a:r>
                        <a:rPr lang="en-US" sz="1000" b="0" i="0" u="none" strike="noStrike" dirty="0" err="1">
                          <a:solidFill>
                            <a:srgbClr val="000000"/>
                          </a:solidFill>
                          <a:effectLst/>
                          <a:latin typeface="Calibri" panose="020F0502020204030204" pitchFamily="34" charset="0"/>
                        </a:rPr>
                        <a:t>katkı</a:t>
                      </a:r>
                      <a:r>
                        <a:rPr lang="en-US" sz="1000" b="0" i="0" u="none" strike="noStrike" dirty="0">
                          <a:solidFill>
                            <a:srgbClr val="000000"/>
                          </a:solidFill>
                          <a:effectLst/>
                          <a:latin typeface="Calibri" panose="020F0502020204030204" pitchFamily="34" charset="0"/>
                        </a:rPr>
                        <a:t> </a:t>
                      </a:r>
                      <a:r>
                        <a:rPr lang="en-US" sz="1000" b="0" i="0" u="none" strike="noStrike" dirty="0" err="1">
                          <a:solidFill>
                            <a:srgbClr val="000000"/>
                          </a:solidFill>
                          <a:effectLst/>
                          <a:latin typeface="Calibri" panose="020F0502020204030204" pitchFamily="34" charset="0"/>
                        </a:rPr>
                        <a:t>verebilecek</a:t>
                      </a:r>
                      <a:r>
                        <a:rPr lang="en-US" sz="1000" b="0" i="0" u="none" strike="noStrike" dirty="0">
                          <a:solidFill>
                            <a:srgbClr val="000000"/>
                          </a:solidFill>
                          <a:effectLst/>
                          <a:latin typeface="Calibri" panose="020F0502020204030204" pitchFamily="34" charset="0"/>
                        </a:rPr>
                        <a:t> </a:t>
                      </a:r>
                      <a:r>
                        <a:rPr lang="en-US" sz="1000" b="0" i="0" u="none" strike="noStrike" dirty="0" err="1">
                          <a:solidFill>
                            <a:srgbClr val="000000"/>
                          </a:solidFill>
                          <a:effectLst/>
                          <a:latin typeface="Calibri" panose="020F0502020204030204" pitchFamily="34" charset="0"/>
                        </a:rPr>
                        <a:t>formasyonda</a:t>
                      </a:r>
                      <a:r>
                        <a:rPr lang="en-US" sz="1000" b="0" i="0" u="none" strike="noStrike" dirty="0">
                          <a:solidFill>
                            <a:srgbClr val="000000"/>
                          </a:solidFill>
                          <a:effectLst/>
                          <a:latin typeface="Calibri" panose="020F0502020204030204" pitchFamily="34" charset="0"/>
                        </a:rPr>
                        <a:t> </a:t>
                      </a:r>
                      <a:r>
                        <a:rPr lang="en-US" sz="1000" b="0" i="0" u="none" strike="noStrike" dirty="0" err="1">
                          <a:solidFill>
                            <a:srgbClr val="000000"/>
                          </a:solidFill>
                          <a:effectLst/>
                          <a:latin typeface="Calibri" panose="020F0502020204030204" pitchFamily="34" charset="0"/>
                        </a:rPr>
                        <a:t>olmaları</a:t>
                      </a:r>
                      <a:r>
                        <a:rPr lang="en-US" sz="1000" b="0" i="0" u="none" strike="noStrike" dirty="0">
                          <a:solidFill>
                            <a:srgbClr val="000000"/>
                          </a:solidFill>
                          <a:effectLst/>
                          <a:latin typeface="Calibri" panose="020F0502020204030204" pitchFamily="34" charset="0"/>
                        </a:rPr>
                        <a:t> </a:t>
                      </a:r>
                      <a:r>
                        <a:rPr lang="en-US" sz="1000" b="0" i="0" u="none" strike="noStrike" dirty="0" err="1">
                          <a:solidFill>
                            <a:srgbClr val="000000"/>
                          </a:solidFill>
                          <a:effectLst/>
                          <a:latin typeface="Calibri" panose="020F0502020204030204" pitchFamily="34" charset="0"/>
                        </a:rPr>
                        <a:t>nedeniyle</a:t>
                      </a:r>
                      <a:endParaRPr lang="en-US" sz="1000" b="0" i="0" u="none" strike="noStrike" dirty="0">
                        <a:solidFill>
                          <a:srgbClr val="000000"/>
                        </a:solidFill>
                        <a:effectLst/>
                        <a:latin typeface="Calibri" panose="020F050202020403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sz="1000" b="0" i="0" u="none" strike="noStrike">
                          <a:solidFill>
                            <a:srgbClr val="000000"/>
                          </a:solidFill>
                          <a:effectLst/>
                          <a:latin typeface="Calibri" panose="020F0502020204030204" pitchFamily="34" charset="0"/>
                        </a:rPr>
                        <a:t>Hukuk ve felsefe alanına katkı yapabilecek çalışmalar yapılması</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02634731"/>
                  </a:ext>
                </a:extLst>
              </a:tr>
              <a:tr h="440284">
                <a:tc>
                  <a:txBody>
                    <a:bodyPr/>
                    <a:lstStyle/>
                    <a:p>
                      <a:pPr algn="ctr" fontAlgn="ctr"/>
                      <a:r>
                        <a:rPr lang="en-US" sz="1000" b="0" i="0" u="none" strike="noStrike">
                          <a:solidFill>
                            <a:srgbClr val="000000"/>
                          </a:solidFill>
                          <a:effectLst/>
                          <a:latin typeface="Calibri" panose="020F0502020204030204" pitchFamily="34" charset="0"/>
                        </a:rPr>
                        <a:t>İİSBF Dekanlık</a:t>
                      </a:r>
                    </a:p>
                  </a:txBody>
                  <a:tcPr marL="9525" marR="9525" marT="9525"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en-US" sz="1000" b="0" i="0" u="none" strike="noStrike" dirty="0" err="1">
                          <a:solidFill>
                            <a:srgbClr val="000000"/>
                          </a:solidFill>
                          <a:effectLst/>
                          <a:latin typeface="Calibri" panose="020F0502020204030204" pitchFamily="34" charset="0"/>
                        </a:rPr>
                        <a:t>Siyaset</a:t>
                      </a:r>
                      <a:r>
                        <a:rPr lang="en-US" sz="1000" b="0" i="0" u="none" strike="noStrike" dirty="0">
                          <a:solidFill>
                            <a:srgbClr val="000000"/>
                          </a:solidFill>
                          <a:effectLst/>
                          <a:latin typeface="Calibri" panose="020F0502020204030204" pitchFamily="34" charset="0"/>
                        </a:rPr>
                        <a:t> </a:t>
                      </a:r>
                      <a:r>
                        <a:rPr lang="en-US" sz="1000" b="0" i="0" u="none" strike="noStrike" dirty="0" err="1">
                          <a:solidFill>
                            <a:srgbClr val="000000"/>
                          </a:solidFill>
                          <a:effectLst/>
                          <a:latin typeface="Calibri" panose="020F0502020204030204" pitchFamily="34" charset="0"/>
                        </a:rPr>
                        <a:t>Bilimi</a:t>
                      </a:r>
                      <a:r>
                        <a:rPr lang="en-US" sz="1000" b="0" i="0" u="none" strike="noStrike" dirty="0">
                          <a:solidFill>
                            <a:srgbClr val="000000"/>
                          </a:solidFill>
                          <a:effectLst/>
                          <a:latin typeface="Calibri" panose="020F0502020204030204" pitchFamily="34" charset="0"/>
                        </a:rPr>
                        <a:t> </a:t>
                      </a:r>
                      <a:r>
                        <a:rPr lang="en-US" sz="1000" b="0" i="0" u="none" strike="noStrike" dirty="0" err="1">
                          <a:solidFill>
                            <a:srgbClr val="000000"/>
                          </a:solidFill>
                          <a:effectLst/>
                          <a:latin typeface="Calibri" panose="020F0502020204030204" pitchFamily="34" charset="0"/>
                        </a:rPr>
                        <a:t>ve</a:t>
                      </a:r>
                      <a:r>
                        <a:rPr lang="en-US" sz="1000" b="0" i="0" u="none" strike="noStrike" dirty="0">
                          <a:solidFill>
                            <a:srgbClr val="000000"/>
                          </a:solidFill>
                          <a:effectLst/>
                          <a:latin typeface="Calibri" panose="020F0502020204030204" pitchFamily="34" charset="0"/>
                        </a:rPr>
                        <a:t> </a:t>
                      </a:r>
                      <a:r>
                        <a:rPr lang="en-US" sz="1000" b="0" i="0" u="none" strike="noStrike" dirty="0" err="1">
                          <a:solidFill>
                            <a:srgbClr val="000000"/>
                          </a:solidFill>
                          <a:effectLst/>
                          <a:latin typeface="Calibri" panose="020F0502020204030204" pitchFamily="34" charset="0"/>
                        </a:rPr>
                        <a:t>Uluslararası</a:t>
                      </a:r>
                      <a:r>
                        <a:rPr lang="en-US" sz="1000" b="0" i="0" u="none" strike="noStrike" dirty="0">
                          <a:solidFill>
                            <a:srgbClr val="000000"/>
                          </a:solidFill>
                          <a:effectLst/>
                          <a:latin typeface="Calibri" panose="020F0502020204030204" pitchFamily="34" charset="0"/>
                        </a:rPr>
                        <a:t> </a:t>
                      </a:r>
                      <a:r>
                        <a:rPr lang="en-US" sz="1000" b="0" i="0" u="none" strike="noStrike" dirty="0" err="1">
                          <a:solidFill>
                            <a:srgbClr val="000000"/>
                          </a:solidFill>
                          <a:effectLst/>
                          <a:latin typeface="Calibri" panose="020F0502020204030204" pitchFamily="34" charset="0"/>
                        </a:rPr>
                        <a:t>İlişkler</a:t>
                      </a:r>
                      <a:r>
                        <a:rPr lang="en-US" sz="1000" b="0" i="0" u="none" strike="noStrike" dirty="0">
                          <a:solidFill>
                            <a:srgbClr val="000000"/>
                          </a:solidFill>
                          <a:effectLst/>
                          <a:latin typeface="Calibri" panose="020F0502020204030204" pitchFamily="34" charset="0"/>
                        </a:rPr>
                        <a:t>, </a:t>
                      </a:r>
                      <a:r>
                        <a:rPr lang="en-US" sz="1000" b="0" i="0" u="none" strike="noStrike" dirty="0" err="1">
                          <a:solidFill>
                            <a:srgbClr val="000000"/>
                          </a:solidFill>
                          <a:effectLst/>
                          <a:latin typeface="Calibri" panose="020F0502020204030204" pitchFamily="34" charset="0"/>
                        </a:rPr>
                        <a:t>Ekonomi</a:t>
                      </a:r>
                      <a:r>
                        <a:rPr lang="en-US" sz="1000" b="0" i="0" u="none" strike="noStrike" dirty="0">
                          <a:solidFill>
                            <a:srgbClr val="000000"/>
                          </a:solidFill>
                          <a:effectLst/>
                          <a:latin typeface="Calibri" panose="020F0502020204030204" pitchFamily="34" charset="0"/>
                        </a:rPr>
                        <a:t> </a:t>
                      </a:r>
                      <a:r>
                        <a:rPr lang="en-US" sz="1000" b="0" i="0" u="none" strike="noStrike" dirty="0" err="1">
                          <a:solidFill>
                            <a:srgbClr val="000000"/>
                          </a:solidFill>
                          <a:effectLst/>
                          <a:latin typeface="Calibri" panose="020F0502020204030204" pitchFamily="34" charset="0"/>
                        </a:rPr>
                        <a:t>ve</a:t>
                      </a:r>
                      <a:r>
                        <a:rPr lang="en-US" sz="1000" b="0" i="0" u="none" strike="noStrike" dirty="0">
                          <a:solidFill>
                            <a:srgbClr val="000000"/>
                          </a:solidFill>
                          <a:effectLst/>
                          <a:latin typeface="Calibri" panose="020F0502020204030204" pitchFamily="34" charset="0"/>
                        </a:rPr>
                        <a:t> </a:t>
                      </a:r>
                      <a:r>
                        <a:rPr lang="en-US" sz="1000" b="0" i="0" u="none" strike="noStrike" dirty="0" err="1">
                          <a:solidFill>
                            <a:srgbClr val="000000"/>
                          </a:solidFill>
                          <a:effectLst/>
                          <a:latin typeface="Calibri" panose="020F0502020204030204" pitchFamily="34" charset="0"/>
                        </a:rPr>
                        <a:t>İşletme</a:t>
                      </a:r>
                      <a:r>
                        <a:rPr lang="en-US" sz="1000" b="0" i="0" u="none" strike="noStrike" dirty="0">
                          <a:solidFill>
                            <a:srgbClr val="000000"/>
                          </a:solidFill>
                          <a:effectLst/>
                          <a:latin typeface="Calibri" panose="020F0502020204030204" pitchFamily="34" charset="0"/>
                        </a:rPr>
                        <a:t> </a:t>
                      </a:r>
                      <a:r>
                        <a:rPr lang="en-US" sz="1000" b="0" i="0" u="none" strike="noStrike" dirty="0" err="1">
                          <a:solidFill>
                            <a:srgbClr val="000000"/>
                          </a:solidFill>
                          <a:effectLst/>
                          <a:latin typeface="Calibri" panose="020F0502020204030204" pitchFamily="34" charset="0"/>
                        </a:rPr>
                        <a:t>bölümlerini</a:t>
                      </a:r>
                      <a:r>
                        <a:rPr lang="en-US" sz="1000" b="0" i="0" u="none" strike="noStrike" dirty="0">
                          <a:solidFill>
                            <a:srgbClr val="000000"/>
                          </a:solidFill>
                          <a:effectLst/>
                          <a:latin typeface="Calibri" panose="020F0502020204030204" pitchFamily="34" charset="0"/>
                        </a:rPr>
                        <a:t> </a:t>
                      </a:r>
                      <a:r>
                        <a:rPr lang="en-US" sz="1000" b="0" i="0" u="none" strike="noStrike" dirty="0" err="1">
                          <a:solidFill>
                            <a:srgbClr val="000000"/>
                          </a:solidFill>
                          <a:effectLst/>
                          <a:latin typeface="Calibri" panose="020F0502020204030204" pitchFamily="34" charset="0"/>
                        </a:rPr>
                        <a:t>bünyesinde</a:t>
                      </a:r>
                      <a:r>
                        <a:rPr lang="en-US" sz="1000" b="0" i="0" u="none" strike="noStrike" dirty="0">
                          <a:solidFill>
                            <a:srgbClr val="000000"/>
                          </a:solidFill>
                          <a:effectLst/>
                          <a:latin typeface="Calibri" panose="020F0502020204030204" pitchFamily="34" charset="0"/>
                        </a:rPr>
                        <a:t> </a:t>
                      </a:r>
                      <a:r>
                        <a:rPr lang="en-US" sz="1000" b="0" i="0" u="none" strike="noStrike" dirty="0" err="1">
                          <a:solidFill>
                            <a:srgbClr val="000000"/>
                          </a:solidFill>
                          <a:effectLst/>
                          <a:latin typeface="Calibri" panose="020F0502020204030204" pitchFamily="34" charset="0"/>
                        </a:rPr>
                        <a:t>barındırmadı</a:t>
                      </a:r>
                      <a:r>
                        <a:rPr lang="en-US" sz="1000" b="0" i="0" u="none" strike="noStrike" dirty="0">
                          <a:solidFill>
                            <a:srgbClr val="000000"/>
                          </a:solidFill>
                          <a:effectLst/>
                          <a:latin typeface="Calibri" panose="020F0502020204030204" pitchFamily="34" charset="0"/>
                        </a:rPr>
                        <a:t> </a:t>
                      </a:r>
                      <a:r>
                        <a:rPr lang="en-US" sz="1000" b="0" i="0" u="none" strike="noStrike" dirty="0" err="1">
                          <a:solidFill>
                            <a:srgbClr val="000000"/>
                          </a:solidFill>
                          <a:effectLst/>
                          <a:latin typeface="Calibri" panose="020F0502020204030204" pitchFamily="34" charset="0"/>
                        </a:rPr>
                        <a:t>nedeniyle</a:t>
                      </a:r>
                      <a:endParaRPr lang="en-US" sz="1000" b="0" i="0" u="none" strike="noStrike" dirty="0">
                        <a:solidFill>
                          <a:srgbClr val="000000"/>
                        </a:solidFill>
                        <a:effectLst/>
                        <a:latin typeface="Calibri" panose="020F050202020403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sz="1000" b="0" i="0" u="none" strike="noStrike" dirty="0" err="1">
                          <a:solidFill>
                            <a:srgbClr val="000000"/>
                          </a:solidFill>
                          <a:effectLst/>
                          <a:latin typeface="Calibri" panose="020F0502020204030204" pitchFamily="34" charset="0"/>
                        </a:rPr>
                        <a:t>Dekanlık</a:t>
                      </a:r>
                      <a:r>
                        <a:rPr lang="en-US" sz="1000" b="0" i="0" u="none" strike="noStrike" dirty="0">
                          <a:solidFill>
                            <a:srgbClr val="000000"/>
                          </a:solidFill>
                          <a:effectLst/>
                          <a:latin typeface="Calibri" panose="020F0502020204030204" pitchFamily="34" charset="0"/>
                        </a:rPr>
                        <a:t>, </a:t>
                      </a:r>
                      <a:r>
                        <a:rPr lang="en-US" sz="1000" b="0" i="0" u="none" strike="noStrike" dirty="0" err="1">
                          <a:solidFill>
                            <a:srgbClr val="000000"/>
                          </a:solidFill>
                          <a:effectLst/>
                          <a:latin typeface="Calibri" panose="020F0502020204030204" pitchFamily="34" charset="0"/>
                        </a:rPr>
                        <a:t>akademik</a:t>
                      </a:r>
                      <a:r>
                        <a:rPr lang="en-US" sz="1000" b="0" i="0" u="none" strike="noStrike" dirty="0">
                          <a:solidFill>
                            <a:srgbClr val="000000"/>
                          </a:solidFill>
                          <a:effectLst/>
                          <a:latin typeface="Calibri" panose="020F0502020204030204" pitchFamily="34" charset="0"/>
                        </a:rPr>
                        <a:t> </a:t>
                      </a:r>
                      <a:r>
                        <a:rPr lang="en-US" sz="1000" b="0" i="0" u="none" strike="noStrike" dirty="0" err="1">
                          <a:solidFill>
                            <a:srgbClr val="000000"/>
                          </a:solidFill>
                          <a:effectLst/>
                          <a:latin typeface="Calibri" panose="020F0502020204030204" pitchFamily="34" charset="0"/>
                        </a:rPr>
                        <a:t>etkinliklerin</a:t>
                      </a:r>
                      <a:r>
                        <a:rPr lang="en-US" sz="1000" b="0" i="0" u="none" strike="noStrike" dirty="0">
                          <a:solidFill>
                            <a:srgbClr val="000000"/>
                          </a:solidFill>
                          <a:effectLst/>
                          <a:latin typeface="Calibri" panose="020F0502020204030204" pitchFamily="34" charset="0"/>
                        </a:rPr>
                        <a:t> </a:t>
                      </a:r>
                      <a:r>
                        <a:rPr lang="en-US" sz="1000" b="0" i="0" u="none" strike="noStrike" dirty="0" err="1">
                          <a:solidFill>
                            <a:srgbClr val="000000"/>
                          </a:solidFill>
                          <a:effectLst/>
                          <a:latin typeface="Calibri" panose="020F0502020204030204" pitchFamily="34" charset="0"/>
                        </a:rPr>
                        <a:t>arttırılması</a:t>
                      </a:r>
                      <a:r>
                        <a:rPr lang="en-US" sz="1000" b="0" i="0" u="none" strike="noStrike" dirty="0">
                          <a:solidFill>
                            <a:srgbClr val="000000"/>
                          </a:solidFill>
                          <a:effectLst/>
                          <a:latin typeface="Calibri" panose="020F0502020204030204" pitchFamily="34" charset="0"/>
                        </a:rPr>
                        <a:t> </a:t>
                      </a:r>
                      <a:r>
                        <a:rPr lang="en-US" sz="1000" b="0" i="0" u="none" strike="noStrike" dirty="0" err="1">
                          <a:solidFill>
                            <a:srgbClr val="000000"/>
                          </a:solidFill>
                          <a:effectLst/>
                          <a:latin typeface="Calibri" panose="020F0502020204030204" pitchFamily="34" charset="0"/>
                        </a:rPr>
                        <a:t>ve</a:t>
                      </a:r>
                      <a:r>
                        <a:rPr lang="en-US" sz="1000" b="0" i="0" u="none" strike="noStrike" dirty="0">
                          <a:solidFill>
                            <a:srgbClr val="000000"/>
                          </a:solidFill>
                          <a:effectLst/>
                          <a:latin typeface="Calibri" panose="020F0502020204030204" pitchFamily="34" charset="0"/>
                        </a:rPr>
                        <a:t> </a:t>
                      </a:r>
                      <a:r>
                        <a:rPr lang="en-US" sz="1000" b="0" i="0" u="none" strike="noStrike" dirty="0" err="1">
                          <a:solidFill>
                            <a:srgbClr val="000000"/>
                          </a:solidFill>
                          <a:effectLst/>
                          <a:latin typeface="Calibri" panose="020F0502020204030204" pitchFamily="34" charset="0"/>
                        </a:rPr>
                        <a:t>öğrenci</a:t>
                      </a:r>
                      <a:r>
                        <a:rPr lang="en-US" sz="1000" b="0" i="0" u="none" strike="noStrike" dirty="0">
                          <a:solidFill>
                            <a:srgbClr val="000000"/>
                          </a:solidFill>
                          <a:effectLst/>
                          <a:latin typeface="Calibri" panose="020F0502020204030204" pitchFamily="34" charset="0"/>
                        </a:rPr>
                        <a:t> </a:t>
                      </a:r>
                      <a:r>
                        <a:rPr lang="en-US" sz="1000" b="0" i="0" u="none" strike="noStrike" dirty="0" err="1">
                          <a:solidFill>
                            <a:srgbClr val="000000"/>
                          </a:solidFill>
                          <a:effectLst/>
                          <a:latin typeface="Calibri" panose="020F0502020204030204" pitchFamily="34" charset="0"/>
                        </a:rPr>
                        <a:t>memnuniyeti</a:t>
                      </a:r>
                      <a:r>
                        <a:rPr lang="en-US" sz="1000" b="0" i="0" u="none" strike="noStrike" dirty="0">
                          <a:solidFill>
                            <a:srgbClr val="000000"/>
                          </a:solidFill>
                          <a:effectLst/>
                          <a:latin typeface="Calibri" panose="020F0502020204030204" pitchFamily="34" charset="0"/>
                        </a:rPr>
                        <a:t> </a:t>
                      </a:r>
                      <a:r>
                        <a:rPr lang="en-US" sz="1000" b="0" i="0" u="none" strike="noStrike" dirty="0" err="1">
                          <a:solidFill>
                            <a:srgbClr val="000000"/>
                          </a:solidFill>
                          <a:effectLst/>
                          <a:latin typeface="Calibri" panose="020F0502020204030204" pitchFamily="34" charset="0"/>
                        </a:rPr>
                        <a:t>konusunda</a:t>
                      </a:r>
                      <a:r>
                        <a:rPr lang="en-US" sz="1000" b="0" i="0" u="none" strike="noStrike" dirty="0">
                          <a:solidFill>
                            <a:srgbClr val="000000"/>
                          </a:solidFill>
                          <a:effectLst/>
                          <a:latin typeface="Calibri" panose="020F0502020204030204" pitchFamily="34" charset="0"/>
                        </a:rPr>
                        <a:t> </a:t>
                      </a:r>
                      <a:r>
                        <a:rPr lang="en-US" sz="1000" b="0" i="0" u="none" strike="noStrike" dirty="0" err="1">
                          <a:solidFill>
                            <a:srgbClr val="000000"/>
                          </a:solidFill>
                          <a:effectLst/>
                          <a:latin typeface="Calibri" panose="020F0502020204030204" pitchFamily="34" charset="0"/>
                        </a:rPr>
                        <a:t>beklenti</a:t>
                      </a:r>
                      <a:r>
                        <a:rPr lang="en-US" sz="1000" b="0" i="0" u="none" strike="noStrike" dirty="0">
                          <a:solidFill>
                            <a:srgbClr val="000000"/>
                          </a:solidFill>
                          <a:effectLst/>
                          <a:latin typeface="Calibri" panose="020F0502020204030204" pitchFamily="34" charset="0"/>
                        </a:rPr>
                        <a:t> </a:t>
                      </a:r>
                      <a:r>
                        <a:rPr lang="en-US" sz="1000" b="0" i="0" u="none" strike="noStrike" dirty="0" err="1">
                          <a:solidFill>
                            <a:srgbClr val="000000"/>
                          </a:solidFill>
                          <a:effectLst/>
                          <a:latin typeface="Calibri" panose="020F0502020204030204" pitchFamily="34" charset="0"/>
                        </a:rPr>
                        <a:t>içerisindedir</a:t>
                      </a:r>
                      <a:endParaRPr lang="en-US" sz="1000" b="0" i="0" u="none" strike="noStrike" dirty="0">
                        <a:solidFill>
                          <a:srgbClr val="000000"/>
                        </a:solidFill>
                        <a:effectLst/>
                        <a:latin typeface="Calibri" panose="020F050202020403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4230137699"/>
                  </a:ext>
                </a:extLst>
              </a:tr>
              <a:tr h="237116">
                <a:tc>
                  <a:txBody>
                    <a:bodyPr/>
                    <a:lstStyle/>
                    <a:p>
                      <a:pPr algn="ctr" fontAlgn="ctr"/>
                      <a:r>
                        <a:rPr lang="en-US" sz="1000" b="0" i="0" u="none" strike="noStrike">
                          <a:solidFill>
                            <a:srgbClr val="000000"/>
                          </a:solidFill>
                          <a:effectLst/>
                          <a:latin typeface="Calibri" panose="020F0502020204030204" pitchFamily="34" charset="0"/>
                        </a:rPr>
                        <a:t>SEPAM Çalışanları</a:t>
                      </a:r>
                    </a:p>
                  </a:txBody>
                  <a:tcPr marL="9525" marR="9525" marT="9525"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en-US" sz="1000" b="0" i="0" u="none" strike="noStrike" dirty="0" err="1">
                          <a:solidFill>
                            <a:srgbClr val="000000"/>
                          </a:solidFill>
                          <a:effectLst/>
                          <a:latin typeface="Calibri" panose="020F0502020204030204" pitchFamily="34" charset="0"/>
                        </a:rPr>
                        <a:t>Birimin</a:t>
                      </a:r>
                      <a:r>
                        <a:rPr lang="en-US" sz="1000" b="0" i="0" u="none" strike="noStrike" dirty="0">
                          <a:solidFill>
                            <a:srgbClr val="000000"/>
                          </a:solidFill>
                          <a:effectLst/>
                          <a:latin typeface="Calibri" panose="020F0502020204030204" pitchFamily="34" charset="0"/>
                        </a:rPr>
                        <a:t> </a:t>
                      </a:r>
                      <a:r>
                        <a:rPr lang="en-US" sz="1000" b="0" i="0" u="none" strike="noStrike" dirty="0" err="1">
                          <a:solidFill>
                            <a:srgbClr val="000000"/>
                          </a:solidFill>
                          <a:effectLst/>
                          <a:latin typeface="Calibri" panose="020F0502020204030204" pitchFamily="34" charset="0"/>
                        </a:rPr>
                        <a:t>tüm</a:t>
                      </a:r>
                      <a:r>
                        <a:rPr lang="en-US" sz="1000" b="0" i="0" u="none" strike="noStrike" dirty="0">
                          <a:solidFill>
                            <a:srgbClr val="000000"/>
                          </a:solidFill>
                          <a:effectLst/>
                          <a:latin typeface="Calibri" panose="020F0502020204030204" pitchFamily="34" charset="0"/>
                        </a:rPr>
                        <a:t> </a:t>
                      </a:r>
                      <a:r>
                        <a:rPr lang="en-US" sz="1000" b="0" i="0" u="none" strike="noStrike" dirty="0" err="1">
                          <a:solidFill>
                            <a:srgbClr val="000000"/>
                          </a:solidFill>
                          <a:effectLst/>
                          <a:latin typeface="Calibri" panose="020F0502020204030204" pitchFamily="34" charset="0"/>
                        </a:rPr>
                        <a:t>işleyişini</a:t>
                      </a:r>
                      <a:r>
                        <a:rPr lang="en-US" sz="1000" b="0" i="0" u="none" strike="noStrike" dirty="0">
                          <a:solidFill>
                            <a:srgbClr val="000000"/>
                          </a:solidFill>
                          <a:effectLst/>
                          <a:latin typeface="Calibri" panose="020F0502020204030204" pitchFamily="34" charset="0"/>
                        </a:rPr>
                        <a:t> </a:t>
                      </a:r>
                      <a:r>
                        <a:rPr lang="en-US" sz="1000" b="0" i="0" u="none" strike="noStrike" dirty="0" err="1">
                          <a:solidFill>
                            <a:srgbClr val="000000"/>
                          </a:solidFill>
                          <a:effectLst/>
                          <a:latin typeface="Calibri" panose="020F0502020204030204" pitchFamily="34" charset="0"/>
                        </a:rPr>
                        <a:t>yürüttükleri</a:t>
                      </a:r>
                      <a:r>
                        <a:rPr lang="en-US" sz="1000" b="0" i="0" u="none" strike="noStrike" dirty="0">
                          <a:solidFill>
                            <a:srgbClr val="000000"/>
                          </a:solidFill>
                          <a:effectLst/>
                          <a:latin typeface="Calibri" panose="020F0502020204030204" pitchFamily="34" charset="0"/>
                        </a:rPr>
                        <a:t> </a:t>
                      </a:r>
                      <a:r>
                        <a:rPr lang="en-US" sz="1000" b="0" i="0" u="none" strike="noStrike" dirty="0" err="1">
                          <a:solidFill>
                            <a:srgbClr val="000000"/>
                          </a:solidFill>
                          <a:effectLst/>
                          <a:latin typeface="Calibri" panose="020F0502020204030204" pitchFamily="34" charset="0"/>
                        </a:rPr>
                        <a:t>için</a:t>
                      </a:r>
                      <a:endParaRPr lang="en-US" sz="1000" b="0" i="0" u="none" strike="noStrike" dirty="0">
                        <a:solidFill>
                          <a:srgbClr val="000000"/>
                        </a:solidFill>
                        <a:effectLst/>
                        <a:latin typeface="Calibri" panose="020F050202020403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sz="1000" b="0" i="0" u="none" strike="noStrike" dirty="0" err="1">
                          <a:solidFill>
                            <a:srgbClr val="000000"/>
                          </a:solidFill>
                          <a:effectLst/>
                          <a:latin typeface="Calibri" panose="020F0502020204030204" pitchFamily="34" charset="0"/>
                        </a:rPr>
                        <a:t>Araştırmaları</a:t>
                      </a:r>
                      <a:r>
                        <a:rPr lang="en-US" sz="1000" b="0" i="0" u="none" strike="noStrike" dirty="0">
                          <a:solidFill>
                            <a:srgbClr val="000000"/>
                          </a:solidFill>
                          <a:effectLst/>
                          <a:latin typeface="Calibri" panose="020F0502020204030204" pitchFamily="34" charset="0"/>
                        </a:rPr>
                        <a:t> </a:t>
                      </a:r>
                      <a:r>
                        <a:rPr lang="en-US" sz="1000" b="0" i="0" u="none" strike="noStrike" dirty="0" err="1">
                          <a:solidFill>
                            <a:srgbClr val="000000"/>
                          </a:solidFill>
                          <a:effectLst/>
                          <a:latin typeface="Calibri" panose="020F0502020204030204" pitchFamily="34" charset="0"/>
                        </a:rPr>
                        <a:t>ve</a:t>
                      </a:r>
                      <a:r>
                        <a:rPr lang="en-US" sz="1000" b="0" i="0" u="none" strike="noStrike" dirty="0">
                          <a:solidFill>
                            <a:srgbClr val="000000"/>
                          </a:solidFill>
                          <a:effectLst/>
                          <a:latin typeface="Calibri" panose="020F0502020204030204" pitchFamily="34" charset="0"/>
                        </a:rPr>
                        <a:t> </a:t>
                      </a:r>
                      <a:r>
                        <a:rPr lang="en-US" sz="1000" b="0" i="0" u="none" strike="noStrike" dirty="0" err="1">
                          <a:solidFill>
                            <a:srgbClr val="000000"/>
                          </a:solidFill>
                          <a:effectLst/>
                          <a:latin typeface="Calibri" panose="020F0502020204030204" pitchFamily="34" charset="0"/>
                        </a:rPr>
                        <a:t>çalışmalarının</a:t>
                      </a:r>
                      <a:r>
                        <a:rPr lang="en-US" sz="1000" b="0" i="0" u="none" strike="noStrike" dirty="0">
                          <a:solidFill>
                            <a:srgbClr val="000000"/>
                          </a:solidFill>
                          <a:effectLst/>
                          <a:latin typeface="Calibri" panose="020F0502020204030204" pitchFamily="34" charset="0"/>
                        </a:rPr>
                        <a:t> </a:t>
                      </a:r>
                      <a:r>
                        <a:rPr lang="en-US" sz="1000" b="0" i="0" u="none" strike="noStrike" dirty="0" err="1">
                          <a:solidFill>
                            <a:srgbClr val="000000"/>
                          </a:solidFill>
                          <a:effectLst/>
                          <a:latin typeface="Calibri" panose="020F0502020204030204" pitchFamily="34" charset="0"/>
                        </a:rPr>
                        <a:t>niteliğinin</a:t>
                      </a:r>
                      <a:r>
                        <a:rPr lang="en-US" sz="1000" b="0" i="0" u="none" strike="noStrike" dirty="0">
                          <a:solidFill>
                            <a:srgbClr val="000000"/>
                          </a:solidFill>
                          <a:effectLst/>
                          <a:latin typeface="Calibri" panose="020F0502020204030204" pitchFamily="34" charset="0"/>
                        </a:rPr>
                        <a:t> </a:t>
                      </a:r>
                      <a:r>
                        <a:rPr lang="en-US" sz="1000" b="0" i="0" u="none" strike="noStrike" dirty="0" err="1">
                          <a:solidFill>
                            <a:srgbClr val="000000"/>
                          </a:solidFill>
                          <a:effectLst/>
                          <a:latin typeface="Calibri" panose="020F0502020204030204" pitchFamily="34" charset="0"/>
                        </a:rPr>
                        <a:t>arttırılması</a:t>
                      </a:r>
                      <a:endParaRPr lang="en-US" sz="1000" b="0" i="0" u="none" strike="noStrike" dirty="0">
                        <a:solidFill>
                          <a:srgbClr val="000000"/>
                        </a:solidFill>
                        <a:effectLst/>
                        <a:latin typeface="Calibri" panose="020F050202020403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406121628"/>
                  </a:ext>
                </a:extLst>
              </a:tr>
              <a:tr h="332895">
                <a:tc>
                  <a:txBody>
                    <a:bodyPr/>
                    <a:lstStyle/>
                    <a:p>
                      <a:pPr algn="ctr" fontAlgn="ctr"/>
                      <a:r>
                        <a:rPr lang="en-US" sz="1000" b="0" i="0" u="none" strike="noStrike">
                          <a:solidFill>
                            <a:srgbClr val="000000"/>
                          </a:solidFill>
                          <a:effectLst/>
                          <a:latin typeface="Calibri" panose="020F0502020204030204" pitchFamily="34" charset="0"/>
                        </a:rPr>
                        <a:t>Genel Sekreterlik</a:t>
                      </a:r>
                    </a:p>
                  </a:txBody>
                  <a:tcPr marL="9525" marR="9525" marT="9525"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en-US" sz="1000" b="0" i="0" u="none" strike="noStrike" dirty="0" err="1">
                          <a:solidFill>
                            <a:srgbClr val="000000"/>
                          </a:solidFill>
                          <a:effectLst/>
                          <a:latin typeface="Calibri" panose="020F0502020204030204" pitchFamily="34" charset="0"/>
                        </a:rPr>
                        <a:t>Üniversitedeki</a:t>
                      </a:r>
                      <a:r>
                        <a:rPr lang="en-US" sz="1000" b="0" i="0" u="none" strike="noStrike" dirty="0">
                          <a:solidFill>
                            <a:srgbClr val="000000"/>
                          </a:solidFill>
                          <a:effectLst/>
                          <a:latin typeface="Calibri" panose="020F0502020204030204" pitchFamily="34" charset="0"/>
                        </a:rPr>
                        <a:t> </a:t>
                      </a:r>
                      <a:r>
                        <a:rPr lang="en-US" sz="1000" b="0" i="0" u="none" strike="noStrike" dirty="0" err="1">
                          <a:solidFill>
                            <a:srgbClr val="000000"/>
                          </a:solidFill>
                          <a:effectLst/>
                          <a:latin typeface="Calibri" panose="020F0502020204030204" pitchFamily="34" charset="0"/>
                        </a:rPr>
                        <a:t>en</a:t>
                      </a:r>
                      <a:r>
                        <a:rPr lang="en-US" sz="1000" b="0" i="0" u="none" strike="noStrike" dirty="0">
                          <a:solidFill>
                            <a:srgbClr val="000000"/>
                          </a:solidFill>
                          <a:effectLst/>
                          <a:latin typeface="Calibri" panose="020F0502020204030204" pitchFamily="34" charset="0"/>
                        </a:rPr>
                        <a:t> </a:t>
                      </a:r>
                      <a:r>
                        <a:rPr lang="en-US" sz="1000" b="0" i="0" u="none" strike="noStrike" dirty="0" err="1">
                          <a:solidFill>
                            <a:srgbClr val="000000"/>
                          </a:solidFill>
                          <a:effectLst/>
                          <a:latin typeface="Calibri" panose="020F0502020204030204" pitchFamily="34" charset="0"/>
                        </a:rPr>
                        <a:t>üst</a:t>
                      </a:r>
                      <a:r>
                        <a:rPr lang="en-US" sz="1000" b="0" i="0" u="none" strike="noStrike" dirty="0">
                          <a:solidFill>
                            <a:srgbClr val="000000"/>
                          </a:solidFill>
                          <a:effectLst/>
                          <a:latin typeface="Calibri" panose="020F0502020204030204" pitchFamily="34" charset="0"/>
                        </a:rPr>
                        <a:t> </a:t>
                      </a:r>
                      <a:r>
                        <a:rPr lang="en-US" sz="1000" b="0" i="0" u="none" strike="noStrike" dirty="0" err="1">
                          <a:solidFill>
                            <a:srgbClr val="000000"/>
                          </a:solidFill>
                          <a:effectLst/>
                          <a:latin typeface="Calibri" panose="020F0502020204030204" pitchFamily="34" charset="0"/>
                        </a:rPr>
                        <a:t>idari</a:t>
                      </a:r>
                      <a:r>
                        <a:rPr lang="en-US" sz="1000" b="0" i="0" u="none" strike="noStrike" dirty="0">
                          <a:solidFill>
                            <a:srgbClr val="000000"/>
                          </a:solidFill>
                          <a:effectLst/>
                          <a:latin typeface="Calibri" panose="020F0502020204030204" pitchFamily="34" charset="0"/>
                        </a:rPr>
                        <a:t> </a:t>
                      </a:r>
                      <a:r>
                        <a:rPr lang="en-US" sz="1000" b="0" i="0" u="none" strike="noStrike" dirty="0" err="1">
                          <a:solidFill>
                            <a:srgbClr val="000000"/>
                          </a:solidFill>
                          <a:effectLst/>
                          <a:latin typeface="Calibri" panose="020F0502020204030204" pitchFamily="34" charset="0"/>
                        </a:rPr>
                        <a:t>birim</a:t>
                      </a:r>
                      <a:r>
                        <a:rPr lang="en-US" sz="1000" b="0" i="0" u="none" strike="noStrike" dirty="0">
                          <a:solidFill>
                            <a:srgbClr val="000000"/>
                          </a:solidFill>
                          <a:effectLst/>
                          <a:latin typeface="Calibri" panose="020F0502020204030204" pitchFamily="34" charset="0"/>
                        </a:rPr>
                        <a:t> </a:t>
                      </a:r>
                      <a:r>
                        <a:rPr lang="en-US" sz="1000" b="0" i="0" u="none" strike="noStrike" dirty="0" err="1">
                          <a:solidFill>
                            <a:srgbClr val="000000"/>
                          </a:solidFill>
                          <a:effectLst/>
                          <a:latin typeface="Calibri" panose="020F0502020204030204" pitchFamily="34" charset="0"/>
                        </a:rPr>
                        <a:t>olması</a:t>
                      </a:r>
                      <a:r>
                        <a:rPr lang="en-US" sz="1000" b="0" i="0" u="none" strike="noStrike" dirty="0">
                          <a:solidFill>
                            <a:srgbClr val="000000"/>
                          </a:solidFill>
                          <a:effectLst/>
                          <a:latin typeface="Calibri" panose="020F0502020204030204" pitchFamily="34" charset="0"/>
                        </a:rPr>
                        <a:t> </a:t>
                      </a:r>
                      <a:r>
                        <a:rPr lang="en-US" sz="1000" b="0" i="0" u="none" strike="noStrike" dirty="0" err="1">
                          <a:solidFill>
                            <a:srgbClr val="000000"/>
                          </a:solidFill>
                          <a:effectLst/>
                          <a:latin typeface="Calibri" panose="020F0502020204030204" pitchFamily="34" charset="0"/>
                        </a:rPr>
                        <a:t>ve</a:t>
                      </a:r>
                      <a:r>
                        <a:rPr lang="en-US" sz="1000" b="0" i="0" u="none" strike="noStrike" dirty="0">
                          <a:solidFill>
                            <a:srgbClr val="000000"/>
                          </a:solidFill>
                          <a:effectLst/>
                          <a:latin typeface="Calibri" panose="020F0502020204030204" pitchFamily="34" charset="0"/>
                        </a:rPr>
                        <a:t> SEPAM </a:t>
                      </a:r>
                      <a:r>
                        <a:rPr lang="en-US" sz="1000" b="0" i="0" u="none" strike="noStrike" dirty="0" err="1">
                          <a:solidFill>
                            <a:srgbClr val="000000"/>
                          </a:solidFill>
                          <a:effectLst/>
                          <a:latin typeface="Calibri" panose="020F0502020204030204" pitchFamily="34" charset="0"/>
                        </a:rPr>
                        <a:t>faaliyetlerinin</a:t>
                      </a:r>
                      <a:r>
                        <a:rPr lang="en-US" sz="1000" b="0" i="0" u="none" strike="noStrike" dirty="0">
                          <a:solidFill>
                            <a:srgbClr val="000000"/>
                          </a:solidFill>
                          <a:effectLst/>
                          <a:latin typeface="Calibri" panose="020F0502020204030204" pitchFamily="34" charset="0"/>
                        </a:rPr>
                        <a:t> </a:t>
                      </a:r>
                      <a:r>
                        <a:rPr lang="en-US" sz="1000" b="0" i="0" u="none" strike="noStrike" dirty="0" err="1">
                          <a:solidFill>
                            <a:srgbClr val="000000"/>
                          </a:solidFill>
                          <a:effectLst/>
                          <a:latin typeface="Calibri" panose="020F0502020204030204" pitchFamily="34" charset="0"/>
                        </a:rPr>
                        <a:t>sorunsuz</a:t>
                      </a:r>
                      <a:r>
                        <a:rPr lang="en-US" sz="1000" b="0" i="0" u="none" strike="noStrike" dirty="0">
                          <a:solidFill>
                            <a:srgbClr val="000000"/>
                          </a:solidFill>
                          <a:effectLst/>
                          <a:latin typeface="Calibri" panose="020F0502020204030204" pitchFamily="34" charset="0"/>
                        </a:rPr>
                        <a:t> </a:t>
                      </a:r>
                      <a:r>
                        <a:rPr lang="en-US" sz="1000" b="0" i="0" u="none" strike="noStrike" dirty="0" err="1">
                          <a:solidFill>
                            <a:srgbClr val="000000"/>
                          </a:solidFill>
                          <a:effectLst/>
                          <a:latin typeface="Calibri" panose="020F0502020204030204" pitchFamily="34" charset="0"/>
                        </a:rPr>
                        <a:t>yürütülmesi</a:t>
                      </a:r>
                      <a:r>
                        <a:rPr lang="en-US" sz="1000" b="0" i="0" u="none" strike="noStrike" dirty="0">
                          <a:solidFill>
                            <a:srgbClr val="000000"/>
                          </a:solidFill>
                          <a:effectLst/>
                          <a:latin typeface="Calibri" panose="020F0502020204030204" pitchFamily="34" charset="0"/>
                        </a:rPr>
                        <a:t> </a:t>
                      </a:r>
                      <a:r>
                        <a:rPr lang="en-US" sz="1000" b="0" i="0" u="none" strike="noStrike" dirty="0" err="1">
                          <a:solidFill>
                            <a:srgbClr val="000000"/>
                          </a:solidFill>
                          <a:effectLst/>
                          <a:latin typeface="Calibri" panose="020F0502020204030204" pitchFamily="34" charset="0"/>
                        </a:rPr>
                        <a:t>nedeniyle</a:t>
                      </a:r>
                      <a:endParaRPr lang="en-US" sz="1000" b="0" i="0" u="none" strike="noStrike" dirty="0">
                        <a:solidFill>
                          <a:srgbClr val="000000"/>
                        </a:solidFill>
                        <a:effectLst/>
                        <a:latin typeface="Calibri" panose="020F050202020403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sz="1000" b="0" i="0" u="none" strike="noStrike" dirty="0" err="1">
                          <a:solidFill>
                            <a:srgbClr val="000000"/>
                          </a:solidFill>
                          <a:effectLst/>
                          <a:latin typeface="Calibri" panose="020F0502020204030204" pitchFamily="34" charset="0"/>
                        </a:rPr>
                        <a:t>İdari</a:t>
                      </a:r>
                      <a:r>
                        <a:rPr lang="en-US" sz="1000" b="0" i="0" u="none" strike="noStrike" dirty="0">
                          <a:solidFill>
                            <a:srgbClr val="000000"/>
                          </a:solidFill>
                          <a:effectLst/>
                          <a:latin typeface="Calibri" panose="020F0502020204030204" pitchFamily="34" charset="0"/>
                        </a:rPr>
                        <a:t> </a:t>
                      </a:r>
                      <a:r>
                        <a:rPr lang="en-US" sz="1000" b="0" i="0" u="none" strike="noStrike" dirty="0" err="1">
                          <a:solidFill>
                            <a:srgbClr val="000000"/>
                          </a:solidFill>
                          <a:effectLst/>
                          <a:latin typeface="Calibri" panose="020F0502020204030204" pitchFamily="34" charset="0"/>
                        </a:rPr>
                        <a:t>süreçlerde</a:t>
                      </a:r>
                      <a:r>
                        <a:rPr lang="en-US" sz="1000" b="0" i="0" u="none" strike="noStrike" dirty="0">
                          <a:solidFill>
                            <a:srgbClr val="000000"/>
                          </a:solidFill>
                          <a:effectLst/>
                          <a:latin typeface="Calibri" panose="020F0502020204030204" pitchFamily="34" charset="0"/>
                        </a:rPr>
                        <a:t> </a:t>
                      </a:r>
                      <a:r>
                        <a:rPr lang="en-US" sz="1000" b="0" i="0" u="none" strike="noStrike" dirty="0" err="1">
                          <a:solidFill>
                            <a:srgbClr val="000000"/>
                          </a:solidFill>
                          <a:effectLst/>
                          <a:latin typeface="Calibri" panose="020F0502020204030204" pitchFamily="34" charset="0"/>
                        </a:rPr>
                        <a:t>iş</a:t>
                      </a:r>
                      <a:r>
                        <a:rPr lang="en-US" sz="1000" b="0" i="0" u="none" strike="noStrike" dirty="0">
                          <a:solidFill>
                            <a:srgbClr val="000000"/>
                          </a:solidFill>
                          <a:effectLst/>
                          <a:latin typeface="Calibri" panose="020F0502020204030204" pitchFamily="34" charset="0"/>
                        </a:rPr>
                        <a:t> </a:t>
                      </a:r>
                      <a:r>
                        <a:rPr lang="en-US" sz="1000" b="0" i="0" u="none" strike="noStrike" dirty="0" err="1">
                          <a:solidFill>
                            <a:srgbClr val="000000"/>
                          </a:solidFill>
                          <a:effectLst/>
                          <a:latin typeface="Calibri" panose="020F0502020204030204" pitchFamily="34" charset="0"/>
                        </a:rPr>
                        <a:t>birliği</a:t>
                      </a:r>
                      <a:r>
                        <a:rPr lang="en-US" sz="1000" b="0" i="0" u="none" strike="noStrike" dirty="0">
                          <a:solidFill>
                            <a:srgbClr val="000000"/>
                          </a:solidFill>
                          <a:effectLst/>
                          <a:latin typeface="Calibri" panose="020F0502020204030204" pitchFamily="34" charset="0"/>
                        </a:rPr>
                        <a:t> </a:t>
                      </a:r>
                      <a:r>
                        <a:rPr lang="en-US" sz="1000" b="0" i="0" u="none" strike="noStrike" dirty="0" err="1">
                          <a:solidFill>
                            <a:srgbClr val="000000"/>
                          </a:solidFill>
                          <a:effectLst/>
                          <a:latin typeface="Calibri" panose="020F0502020204030204" pitchFamily="34" charset="0"/>
                        </a:rPr>
                        <a:t>beklemektedir</a:t>
                      </a:r>
                      <a:r>
                        <a:rPr lang="en-US" sz="1000" b="0" i="0" u="none" strike="noStrike" dirty="0">
                          <a:solidFill>
                            <a:srgbClr val="000000"/>
                          </a:solidFill>
                          <a:effectLst/>
                          <a:latin typeface="Calibri" panose="020F0502020204030204" pitchFamily="34" charset="0"/>
                        </a:rPr>
                        <a:t>.</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783009410"/>
                  </a:ext>
                </a:extLst>
              </a:tr>
              <a:tr h="332895">
                <a:tc>
                  <a:txBody>
                    <a:bodyPr/>
                    <a:lstStyle/>
                    <a:p>
                      <a:pPr algn="ctr" fontAlgn="ctr"/>
                      <a:r>
                        <a:rPr lang="en-US" sz="1000" b="0" i="0" u="none" strike="noStrike">
                          <a:solidFill>
                            <a:srgbClr val="000000"/>
                          </a:solidFill>
                          <a:effectLst/>
                          <a:latin typeface="Calibri" panose="020F0502020204030204" pitchFamily="34" charset="0"/>
                        </a:rPr>
                        <a:t>Lisans öğrencileri</a:t>
                      </a:r>
                    </a:p>
                  </a:txBody>
                  <a:tcPr marL="9525" marR="9525" marT="9525"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en-US" sz="1000" b="0" i="0" u="none" strike="noStrike">
                          <a:solidFill>
                            <a:srgbClr val="000000"/>
                          </a:solidFill>
                          <a:effectLst/>
                          <a:latin typeface="Calibri" panose="020F0502020204030204" pitchFamily="34" charset="0"/>
                        </a:rPr>
                        <a:t>Lisans öğrencilerinin etkinliklere aktif bir şekilde katılımın amaçlanması nedeniyle</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sz="1000" b="0" i="0" u="none" strike="noStrike" dirty="0" err="1">
                          <a:solidFill>
                            <a:srgbClr val="000000"/>
                          </a:solidFill>
                          <a:effectLst/>
                          <a:latin typeface="Calibri" panose="020F0502020204030204" pitchFamily="34" charset="0"/>
                        </a:rPr>
                        <a:t>Seminerlerden</a:t>
                      </a:r>
                      <a:r>
                        <a:rPr lang="en-US" sz="1000" b="0" i="0" u="none" strike="noStrike" dirty="0">
                          <a:solidFill>
                            <a:srgbClr val="000000"/>
                          </a:solidFill>
                          <a:effectLst/>
                          <a:latin typeface="Calibri" panose="020F0502020204030204" pitchFamily="34" charset="0"/>
                        </a:rPr>
                        <a:t> </a:t>
                      </a:r>
                      <a:r>
                        <a:rPr lang="en-US" sz="1000" b="0" i="0" u="none" strike="noStrike" dirty="0" err="1">
                          <a:solidFill>
                            <a:srgbClr val="000000"/>
                          </a:solidFill>
                          <a:effectLst/>
                          <a:latin typeface="Calibri" panose="020F0502020204030204" pitchFamily="34" charset="0"/>
                        </a:rPr>
                        <a:t>maksimum</a:t>
                      </a:r>
                      <a:r>
                        <a:rPr lang="en-US" sz="1000" b="0" i="0" u="none" strike="noStrike" dirty="0">
                          <a:solidFill>
                            <a:srgbClr val="000000"/>
                          </a:solidFill>
                          <a:effectLst/>
                          <a:latin typeface="Calibri" panose="020F0502020204030204" pitchFamily="34" charset="0"/>
                        </a:rPr>
                        <a:t> </a:t>
                      </a:r>
                      <a:r>
                        <a:rPr lang="en-US" sz="1000" b="0" i="0" u="none" strike="noStrike" dirty="0" err="1">
                          <a:solidFill>
                            <a:srgbClr val="000000"/>
                          </a:solidFill>
                          <a:effectLst/>
                          <a:latin typeface="Calibri" panose="020F0502020204030204" pitchFamily="34" charset="0"/>
                        </a:rPr>
                        <a:t>verim</a:t>
                      </a:r>
                      <a:r>
                        <a:rPr lang="en-US" sz="1000" b="0" i="0" u="none" strike="noStrike" dirty="0">
                          <a:solidFill>
                            <a:srgbClr val="000000"/>
                          </a:solidFill>
                          <a:effectLst/>
                          <a:latin typeface="Calibri" panose="020F0502020204030204" pitchFamily="34" charset="0"/>
                        </a:rPr>
                        <a:t> alma </a:t>
                      </a:r>
                      <a:r>
                        <a:rPr lang="en-US" sz="1000" b="0" i="0" u="none" strike="noStrike" dirty="0" err="1">
                          <a:solidFill>
                            <a:srgbClr val="000000"/>
                          </a:solidFill>
                          <a:effectLst/>
                          <a:latin typeface="Calibri" panose="020F0502020204030204" pitchFamily="34" charset="0"/>
                        </a:rPr>
                        <a:t>ve</a:t>
                      </a:r>
                      <a:r>
                        <a:rPr lang="en-US" sz="1000" b="0" i="0" u="none" strike="noStrike" dirty="0">
                          <a:solidFill>
                            <a:srgbClr val="000000"/>
                          </a:solidFill>
                          <a:effectLst/>
                          <a:latin typeface="Calibri" panose="020F0502020204030204" pitchFamily="34" charset="0"/>
                        </a:rPr>
                        <a:t> </a:t>
                      </a:r>
                      <a:r>
                        <a:rPr lang="en-US" sz="1000" b="0" i="0" u="none" strike="noStrike" dirty="0" err="1">
                          <a:solidFill>
                            <a:srgbClr val="000000"/>
                          </a:solidFill>
                          <a:effectLst/>
                          <a:latin typeface="Calibri" panose="020F0502020204030204" pitchFamily="34" charset="0"/>
                        </a:rPr>
                        <a:t>konuşmacılarla</a:t>
                      </a:r>
                      <a:r>
                        <a:rPr lang="en-US" sz="1000" b="0" i="0" u="none" strike="noStrike" dirty="0">
                          <a:solidFill>
                            <a:srgbClr val="000000"/>
                          </a:solidFill>
                          <a:effectLst/>
                          <a:latin typeface="Calibri" panose="020F0502020204030204" pitchFamily="34" charset="0"/>
                        </a:rPr>
                        <a:t> </a:t>
                      </a:r>
                      <a:r>
                        <a:rPr lang="en-US" sz="1000" b="0" i="0" u="none" strike="noStrike" dirty="0" err="1">
                          <a:solidFill>
                            <a:srgbClr val="000000"/>
                          </a:solidFill>
                          <a:effectLst/>
                          <a:latin typeface="Calibri" panose="020F0502020204030204" pitchFamily="34" charset="0"/>
                        </a:rPr>
                        <a:t>bağlantı</a:t>
                      </a:r>
                      <a:r>
                        <a:rPr lang="en-US" sz="1000" b="0" i="0" u="none" strike="noStrike" dirty="0">
                          <a:solidFill>
                            <a:srgbClr val="000000"/>
                          </a:solidFill>
                          <a:effectLst/>
                          <a:latin typeface="Calibri" panose="020F0502020204030204" pitchFamily="34" charset="0"/>
                        </a:rPr>
                        <a:t> </a:t>
                      </a:r>
                      <a:r>
                        <a:rPr lang="en-US" sz="1000" b="0" i="0" u="none" strike="noStrike" dirty="0" err="1">
                          <a:solidFill>
                            <a:srgbClr val="000000"/>
                          </a:solidFill>
                          <a:effectLst/>
                          <a:latin typeface="Calibri" panose="020F0502020204030204" pitchFamily="34" charset="0"/>
                        </a:rPr>
                        <a:t>kurmayı</a:t>
                      </a:r>
                      <a:r>
                        <a:rPr lang="en-US" sz="1000" b="0" i="0" u="none" strike="noStrike" dirty="0">
                          <a:solidFill>
                            <a:srgbClr val="000000"/>
                          </a:solidFill>
                          <a:effectLst/>
                          <a:latin typeface="Calibri" panose="020F0502020204030204" pitchFamily="34" charset="0"/>
                        </a:rPr>
                        <a:t> </a:t>
                      </a:r>
                      <a:r>
                        <a:rPr lang="en-US" sz="1000" b="0" i="0" u="none" strike="noStrike" dirty="0" err="1">
                          <a:solidFill>
                            <a:srgbClr val="000000"/>
                          </a:solidFill>
                          <a:effectLst/>
                          <a:latin typeface="Calibri" panose="020F0502020204030204" pitchFamily="34" charset="0"/>
                        </a:rPr>
                        <a:t>beklemektedirler</a:t>
                      </a:r>
                      <a:endParaRPr lang="en-US" sz="1000" b="0" i="0" u="none" strike="noStrike" dirty="0">
                        <a:solidFill>
                          <a:srgbClr val="000000"/>
                        </a:solidFill>
                        <a:effectLst/>
                        <a:latin typeface="Calibri" panose="020F050202020403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989288749"/>
                  </a:ext>
                </a:extLst>
              </a:tr>
              <a:tr h="332895">
                <a:tc>
                  <a:txBody>
                    <a:bodyPr/>
                    <a:lstStyle/>
                    <a:p>
                      <a:pPr algn="ctr" fontAlgn="ctr"/>
                      <a:r>
                        <a:rPr lang="en-US" sz="1000" b="0" i="0" u="none" strike="noStrike">
                          <a:solidFill>
                            <a:srgbClr val="000000"/>
                          </a:solidFill>
                          <a:effectLst/>
                          <a:latin typeface="Calibri" panose="020F0502020204030204" pitchFamily="34" charset="0"/>
                        </a:rPr>
                        <a:t>Rektörlük</a:t>
                      </a:r>
                    </a:p>
                  </a:txBody>
                  <a:tcPr marL="9525" marR="9525" marT="9525"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en-US" sz="1000" b="0" i="0" u="none" strike="noStrike" dirty="0" err="1">
                          <a:solidFill>
                            <a:srgbClr val="000000"/>
                          </a:solidFill>
                          <a:effectLst/>
                          <a:latin typeface="Calibri" panose="020F0502020204030204" pitchFamily="34" charset="0"/>
                        </a:rPr>
                        <a:t>Bağlı</a:t>
                      </a:r>
                      <a:r>
                        <a:rPr lang="en-US" sz="1000" b="0" i="0" u="none" strike="noStrike" dirty="0">
                          <a:solidFill>
                            <a:srgbClr val="000000"/>
                          </a:solidFill>
                          <a:effectLst/>
                          <a:latin typeface="Calibri" panose="020F0502020204030204" pitchFamily="34" charset="0"/>
                        </a:rPr>
                        <a:t> </a:t>
                      </a:r>
                      <a:r>
                        <a:rPr lang="en-US" sz="1000" b="0" i="0" u="none" strike="noStrike" dirty="0" err="1">
                          <a:solidFill>
                            <a:srgbClr val="000000"/>
                          </a:solidFill>
                          <a:effectLst/>
                          <a:latin typeface="Calibri" panose="020F0502020204030204" pitchFamily="34" charset="0"/>
                        </a:rPr>
                        <a:t>olduğu</a:t>
                      </a:r>
                      <a:r>
                        <a:rPr lang="en-US" sz="1000" b="0" i="0" u="none" strike="noStrike" dirty="0">
                          <a:solidFill>
                            <a:srgbClr val="000000"/>
                          </a:solidFill>
                          <a:effectLst/>
                          <a:latin typeface="Calibri" panose="020F0502020204030204" pitchFamily="34" charset="0"/>
                        </a:rPr>
                        <a:t> </a:t>
                      </a:r>
                      <a:r>
                        <a:rPr lang="en-US" sz="1000" b="0" i="0" u="none" strike="noStrike" dirty="0" err="1">
                          <a:solidFill>
                            <a:srgbClr val="000000"/>
                          </a:solidFill>
                          <a:effectLst/>
                          <a:latin typeface="Calibri" panose="020F0502020204030204" pitchFamily="34" charset="0"/>
                        </a:rPr>
                        <a:t>birim</a:t>
                      </a:r>
                      <a:r>
                        <a:rPr lang="en-US" sz="1000" b="0" i="0" u="none" strike="noStrike" dirty="0">
                          <a:solidFill>
                            <a:srgbClr val="000000"/>
                          </a:solidFill>
                          <a:effectLst/>
                          <a:latin typeface="Calibri" panose="020F0502020204030204" pitchFamily="34" charset="0"/>
                        </a:rPr>
                        <a:t> </a:t>
                      </a:r>
                      <a:r>
                        <a:rPr lang="en-US" sz="1000" b="0" i="0" u="none" strike="noStrike" dirty="0" err="1">
                          <a:solidFill>
                            <a:srgbClr val="000000"/>
                          </a:solidFill>
                          <a:effectLst/>
                          <a:latin typeface="Calibri" panose="020F0502020204030204" pitchFamily="34" charset="0"/>
                        </a:rPr>
                        <a:t>olması</a:t>
                      </a:r>
                      <a:r>
                        <a:rPr lang="en-US" sz="1000" b="0" i="0" u="none" strike="noStrike" dirty="0">
                          <a:solidFill>
                            <a:srgbClr val="000000"/>
                          </a:solidFill>
                          <a:effectLst/>
                          <a:latin typeface="Calibri" panose="020F0502020204030204" pitchFamily="34" charset="0"/>
                        </a:rPr>
                        <a:t> </a:t>
                      </a:r>
                      <a:r>
                        <a:rPr lang="en-US" sz="1000" b="0" i="0" u="none" strike="noStrike" dirty="0" err="1">
                          <a:solidFill>
                            <a:srgbClr val="000000"/>
                          </a:solidFill>
                          <a:effectLst/>
                          <a:latin typeface="Calibri" panose="020F0502020204030204" pitchFamily="34" charset="0"/>
                        </a:rPr>
                        <a:t>ve</a:t>
                      </a:r>
                      <a:r>
                        <a:rPr lang="en-US" sz="1000" b="0" i="0" u="none" strike="noStrike" dirty="0">
                          <a:solidFill>
                            <a:srgbClr val="000000"/>
                          </a:solidFill>
                          <a:effectLst/>
                          <a:latin typeface="Calibri" panose="020F0502020204030204" pitchFamily="34" charset="0"/>
                        </a:rPr>
                        <a:t> SEPAM </a:t>
                      </a:r>
                      <a:r>
                        <a:rPr lang="en-US" sz="1000" b="0" i="0" u="none" strike="noStrike" dirty="0" err="1">
                          <a:solidFill>
                            <a:srgbClr val="000000"/>
                          </a:solidFill>
                          <a:effectLst/>
                          <a:latin typeface="Calibri" panose="020F0502020204030204" pitchFamily="34" charset="0"/>
                        </a:rPr>
                        <a:t>faaliyetlerine</a:t>
                      </a:r>
                      <a:r>
                        <a:rPr lang="en-US" sz="1000" b="0" i="0" u="none" strike="noStrike" dirty="0">
                          <a:solidFill>
                            <a:srgbClr val="000000"/>
                          </a:solidFill>
                          <a:effectLst/>
                          <a:latin typeface="Calibri" panose="020F0502020204030204" pitchFamily="34" charset="0"/>
                        </a:rPr>
                        <a:t> </a:t>
                      </a:r>
                      <a:r>
                        <a:rPr lang="en-US" sz="1000" b="0" i="0" u="none" strike="noStrike" dirty="0" err="1">
                          <a:solidFill>
                            <a:srgbClr val="000000"/>
                          </a:solidFill>
                          <a:effectLst/>
                          <a:latin typeface="Calibri" panose="020F0502020204030204" pitchFamily="34" charset="0"/>
                        </a:rPr>
                        <a:t>uygunluk</a:t>
                      </a:r>
                      <a:r>
                        <a:rPr lang="en-US" sz="1000" b="0" i="0" u="none" strike="noStrike" dirty="0">
                          <a:solidFill>
                            <a:srgbClr val="000000"/>
                          </a:solidFill>
                          <a:effectLst/>
                          <a:latin typeface="Calibri" panose="020F0502020204030204" pitchFamily="34" charset="0"/>
                        </a:rPr>
                        <a:t> </a:t>
                      </a:r>
                      <a:r>
                        <a:rPr lang="en-US" sz="1000" b="0" i="0" u="none" strike="noStrike" dirty="0" err="1">
                          <a:solidFill>
                            <a:srgbClr val="000000"/>
                          </a:solidFill>
                          <a:effectLst/>
                          <a:latin typeface="Calibri" panose="020F0502020204030204" pitchFamily="34" charset="0"/>
                        </a:rPr>
                        <a:t>verecek</a:t>
                      </a:r>
                      <a:r>
                        <a:rPr lang="en-US" sz="1000" b="0" i="0" u="none" strike="noStrike" dirty="0">
                          <a:solidFill>
                            <a:srgbClr val="000000"/>
                          </a:solidFill>
                          <a:effectLst/>
                          <a:latin typeface="Calibri" panose="020F0502020204030204" pitchFamily="34" charset="0"/>
                        </a:rPr>
                        <a:t> </a:t>
                      </a:r>
                      <a:r>
                        <a:rPr lang="tr-TR" sz="1000" b="0" i="0" u="none" strike="noStrike" dirty="0" smtClean="0">
                          <a:solidFill>
                            <a:srgbClr val="000000"/>
                          </a:solidFill>
                          <a:effectLst/>
                          <a:latin typeface="Calibri" panose="020F0502020204030204" pitchFamily="34" charset="0"/>
                        </a:rPr>
                        <a:t>m</a:t>
                      </a:r>
                      <a:r>
                        <a:rPr lang="en-US" sz="1000" b="0" i="0" u="none" strike="noStrike" dirty="0" err="1" smtClean="0">
                          <a:solidFill>
                            <a:srgbClr val="000000"/>
                          </a:solidFill>
                          <a:effectLst/>
                          <a:latin typeface="Calibri" panose="020F0502020204030204" pitchFamily="34" charset="0"/>
                        </a:rPr>
                        <a:t>akam</a:t>
                      </a:r>
                      <a:r>
                        <a:rPr lang="en-US" sz="1000" b="0" i="0" u="none" strike="noStrike" dirty="0" smtClean="0">
                          <a:solidFill>
                            <a:srgbClr val="000000"/>
                          </a:solidFill>
                          <a:effectLst/>
                          <a:latin typeface="Calibri" panose="020F0502020204030204" pitchFamily="34" charset="0"/>
                        </a:rPr>
                        <a:t> </a:t>
                      </a:r>
                      <a:r>
                        <a:rPr lang="en-US" sz="1000" b="0" i="0" u="none" strike="noStrike" dirty="0" err="1">
                          <a:solidFill>
                            <a:srgbClr val="000000"/>
                          </a:solidFill>
                          <a:effectLst/>
                          <a:latin typeface="Calibri" panose="020F0502020204030204" pitchFamily="34" charset="0"/>
                        </a:rPr>
                        <a:t>olması</a:t>
                      </a:r>
                      <a:r>
                        <a:rPr lang="en-US" sz="1000" b="0" i="0" u="none" strike="noStrike" dirty="0">
                          <a:solidFill>
                            <a:srgbClr val="000000"/>
                          </a:solidFill>
                          <a:effectLst/>
                          <a:latin typeface="Calibri" panose="020F0502020204030204" pitchFamily="34" charset="0"/>
                        </a:rPr>
                        <a:t> </a:t>
                      </a:r>
                      <a:r>
                        <a:rPr lang="en-US" sz="1000" b="0" i="0" u="none" strike="noStrike" dirty="0" err="1">
                          <a:solidFill>
                            <a:srgbClr val="000000"/>
                          </a:solidFill>
                          <a:effectLst/>
                          <a:latin typeface="Calibri" panose="020F0502020204030204" pitchFamily="34" charset="0"/>
                        </a:rPr>
                        <a:t>nedeniyle</a:t>
                      </a:r>
                      <a:endParaRPr lang="en-US" sz="1000" b="0" i="0" u="none" strike="noStrike" dirty="0">
                        <a:solidFill>
                          <a:srgbClr val="000000"/>
                        </a:solidFill>
                        <a:effectLst/>
                        <a:latin typeface="Calibri" panose="020F050202020403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nn-NO" sz="1000" b="0" i="0" u="none" strike="noStrike" dirty="0">
                          <a:solidFill>
                            <a:srgbClr val="000000"/>
                          </a:solidFill>
                          <a:effectLst/>
                          <a:latin typeface="Calibri" panose="020F0502020204030204" pitchFamily="34" charset="0"/>
                        </a:rPr>
                        <a:t>Üniversitenin </a:t>
                      </a:r>
                      <a:r>
                        <a:rPr lang="nn-NO" sz="1000" b="0" i="0" u="none" strike="noStrike" dirty="0" smtClean="0">
                          <a:solidFill>
                            <a:srgbClr val="000000"/>
                          </a:solidFill>
                          <a:effectLst/>
                          <a:latin typeface="Calibri" panose="020F0502020204030204" pitchFamily="34" charset="0"/>
                        </a:rPr>
                        <a:t>akademik</a:t>
                      </a:r>
                      <a:r>
                        <a:rPr lang="tr-TR" sz="1000" b="0" i="0" u="none" strike="noStrike" baseline="0" dirty="0" smtClean="0">
                          <a:solidFill>
                            <a:srgbClr val="000000"/>
                          </a:solidFill>
                          <a:effectLst/>
                          <a:latin typeface="Calibri" panose="020F0502020204030204" pitchFamily="34" charset="0"/>
                        </a:rPr>
                        <a:t> </a:t>
                      </a:r>
                      <a:r>
                        <a:rPr lang="nn-NO" sz="1000" b="0" i="0" u="none" strike="noStrike" dirty="0" smtClean="0">
                          <a:solidFill>
                            <a:srgbClr val="000000"/>
                          </a:solidFill>
                          <a:effectLst/>
                          <a:latin typeface="Calibri" panose="020F0502020204030204" pitchFamily="34" charset="0"/>
                        </a:rPr>
                        <a:t> </a:t>
                      </a:r>
                      <a:r>
                        <a:rPr lang="nn-NO" sz="1000" b="0" i="0" u="none" strike="noStrike" dirty="0">
                          <a:solidFill>
                            <a:srgbClr val="000000"/>
                          </a:solidFill>
                          <a:effectLst/>
                          <a:latin typeface="Calibri" panose="020F0502020204030204" pitchFamily="34" charset="0"/>
                        </a:rPr>
                        <a:t>faaliyetlerine  katkı yapılması</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718982302"/>
                  </a:ext>
                </a:extLst>
              </a:tr>
              <a:tr h="331907">
                <a:tc>
                  <a:txBody>
                    <a:bodyPr/>
                    <a:lstStyle/>
                    <a:p>
                      <a:pPr algn="ctr" fontAlgn="ctr"/>
                      <a:r>
                        <a:rPr lang="en-US" sz="1000" b="0" i="0" u="none" strike="noStrike">
                          <a:solidFill>
                            <a:srgbClr val="000000"/>
                          </a:solidFill>
                          <a:effectLst/>
                          <a:latin typeface="Calibri" panose="020F0502020204030204" pitchFamily="34" charset="0"/>
                        </a:rPr>
                        <a:t>Üniversitedeki diğer Araştırma Merkezleri</a:t>
                      </a:r>
                    </a:p>
                  </a:txBody>
                  <a:tcPr marL="9525" marR="9525" marT="9525"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en-US" sz="1000" b="0" i="0" u="none" strike="noStrike">
                          <a:solidFill>
                            <a:srgbClr val="000000"/>
                          </a:solidFill>
                          <a:effectLst/>
                          <a:latin typeface="Calibri" panose="020F0502020204030204" pitchFamily="34" charset="0"/>
                        </a:rPr>
                        <a:t>Birlikte akademik işbirlikleri yapılabiecek kurumlar omlaları nedeniyle</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sz="1000" b="0" i="0" u="none" strike="noStrike" dirty="0" err="1">
                          <a:solidFill>
                            <a:srgbClr val="000000"/>
                          </a:solidFill>
                          <a:effectLst/>
                          <a:latin typeface="Calibri" panose="020F0502020204030204" pitchFamily="34" charset="0"/>
                        </a:rPr>
                        <a:t>Ortak</a:t>
                      </a:r>
                      <a:r>
                        <a:rPr lang="en-US" sz="1000" b="0" i="0" u="none" strike="noStrike" dirty="0">
                          <a:solidFill>
                            <a:srgbClr val="000000"/>
                          </a:solidFill>
                          <a:effectLst/>
                          <a:latin typeface="Calibri" panose="020F0502020204030204" pitchFamily="34" charset="0"/>
                        </a:rPr>
                        <a:t> </a:t>
                      </a:r>
                      <a:r>
                        <a:rPr lang="en-US" sz="1000" b="0" i="0" u="none" strike="noStrike" dirty="0" err="1">
                          <a:solidFill>
                            <a:srgbClr val="000000"/>
                          </a:solidFill>
                          <a:effectLst/>
                          <a:latin typeface="Calibri" panose="020F0502020204030204" pitchFamily="34" charset="0"/>
                        </a:rPr>
                        <a:t>çalışmalar</a:t>
                      </a:r>
                      <a:r>
                        <a:rPr lang="en-US" sz="1000" b="0" i="0" u="none" strike="noStrike" dirty="0">
                          <a:solidFill>
                            <a:srgbClr val="000000"/>
                          </a:solidFill>
                          <a:effectLst/>
                          <a:latin typeface="Calibri" panose="020F0502020204030204" pitchFamily="34" charset="0"/>
                        </a:rPr>
                        <a:t> </a:t>
                      </a:r>
                      <a:r>
                        <a:rPr lang="en-US" sz="1000" b="0" i="0" u="none" strike="noStrike" dirty="0" err="1">
                          <a:solidFill>
                            <a:srgbClr val="000000"/>
                          </a:solidFill>
                          <a:effectLst/>
                          <a:latin typeface="Calibri" panose="020F0502020204030204" pitchFamily="34" charset="0"/>
                        </a:rPr>
                        <a:t>yapılması</a:t>
                      </a:r>
                      <a:endParaRPr lang="en-US" sz="1000" b="0" i="0" u="none" strike="noStrike" dirty="0">
                        <a:solidFill>
                          <a:srgbClr val="000000"/>
                        </a:solidFill>
                        <a:effectLst/>
                        <a:latin typeface="Calibri" panose="020F050202020403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265562440"/>
                  </a:ext>
                </a:extLst>
              </a:tr>
              <a:tr h="331907">
                <a:tc>
                  <a:txBody>
                    <a:bodyPr/>
                    <a:lstStyle/>
                    <a:p>
                      <a:pPr algn="ctr" fontAlgn="ctr"/>
                      <a:r>
                        <a:rPr lang="en-US" sz="1000" b="0" i="0" u="none" strike="noStrike">
                          <a:solidFill>
                            <a:srgbClr val="000000"/>
                          </a:solidFill>
                          <a:effectLst/>
                          <a:latin typeface="Calibri" panose="020F0502020204030204" pitchFamily="34" charset="0"/>
                        </a:rPr>
                        <a:t>Diğer Üniversitelerdeki  Araştırma Merkezleri</a:t>
                      </a:r>
                    </a:p>
                  </a:txBody>
                  <a:tcPr marL="9525" marR="9525" marT="9525"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en-US" sz="1000" b="0" i="0" u="none" strike="noStrike">
                          <a:solidFill>
                            <a:srgbClr val="000000"/>
                          </a:solidFill>
                          <a:effectLst/>
                          <a:latin typeface="Calibri" panose="020F0502020204030204" pitchFamily="34" charset="0"/>
                        </a:rPr>
                        <a:t>Birlikte akademik işbirlikleri yapılabiecek kurumlar omlaları nedeniyle</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sz="1000" b="0" i="0" u="none" strike="noStrike" dirty="0" err="1">
                          <a:solidFill>
                            <a:srgbClr val="000000"/>
                          </a:solidFill>
                          <a:effectLst/>
                          <a:latin typeface="Calibri" panose="020F0502020204030204" pitchFamily="34" charset="0"/>
                        </a:rPr>
                        <a:t>Ortak</a:t>
                      </a:r>
                      <a:r>
                        <a:rPr lang="en-US" sz="1000" b="0" i="0" u="none" strike="noStrike" dirty="0">
                          <a:solidFill>
                            <a:srgbClr val="000000"/>
                          </a:solidFill>
                          <a:effectLst/>
                          <a:latin typeface="Calibri" panose="020F0502020204030204" pitchFamily="34" charset="0"/>
                        </a:rPr>
                        <a:t> </a:t>
                      </a:r>
                      <a:r>
                        <a:rPr lang="en-US" sz="1000" b="0" i="0" u="none" strike="noStrike" dirty="0" err="1">
                          <a:solidFill>
                            <a:srgbClr val="000000"/>
                          </a:solidFill>
                          <a:effectLst/>
                          <a:latin typeface="Calibri" panose="020F0502020204030204" pitchFamily="34" charset="0"/>
                        </a:rPr>
                        <a:t>çalışmalar</a:t>
                      </a:r>
                      <a:r>
                        <a:rPr lang="en-US" sz="1000" b="0" i="0" u="none" strike="noStrike" dirty="0">
                          <a:solidFill>
                            <a:srgbClr val="000000"/>
                          </a:solidFill>
                          <a:effectLst/>
                          <a:latin typeface="Calibri" panose="020F0502020204030204" pitchFamily="34" charset="0"/>
                        </a:rPr>
                        <a:t> </a:t>
                      </a:r>
                      <a:r>
                        <a:rPr lang="en-US" sz="1000" b="0" i="0" u="none" strike="noStrike" dirty="0" err="1">
                          <a:solidFill>
                            <a:srgbClr val="000000"/>
                          </a:solidFill>
                          <a:effectLst/>
                          <a:latin typeface="Calibri" panose="020F0502020204030204" pitchFamily="34" charset="0"/>
                        </a:rPr>
                        <a:t>yapılması</a:t>
                      </a:r>
                      <a:endParaRPr lang="en-US" sz="1000" b="0" i="0" u="none" strike="noStrike" dirty="0">
                        <a:solidFill>
                          <a:srgbClr val="000000"/>
                        </a:solidFill>
                        <a:effectLst/>
                        <a:latin typeface="Calibri" panose="020F050202020403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185820105"/>
                  </a:ext>
                </a:extLst>
              </a:tr>
              <a:tr h="332895">
                <a:tc>
                  <a:txBody>
                    <a:bodyPr/>
                    <a:lstStyle/>
                    <a:p>
                      <a:pPr algn="ctr" fontAlgn="ctr"/>
                      <a:r>
                        <a:rPr lang="en-US" sz="1000" b="0" i="0" u="none" strike="noStrike">
                          <a:solidFill>
                            <a:srgbClr val="000000"/>
                          </a:solidFill>
                          <a:effectLst/>
                          <a:latin typeface="Calibri" panose="020F0502020204030204" pitchFamily="34" charset="0"/>
                        </a:rPr>
                        <a:t>Lisans üstü öğrenciler/Araştırmacılar</a:t>
                      </a:r>
                    </a:p>
                  </a:txBody>
                  <a:tcPr marL="9525" marR="9525" marT="9525"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en-US" sz="1000" b="0" i="0" u="none" strike="noStrike">
                          <a:solidFill>
                            <a:srgbClr val="000000"/>
                          </a:solidFill>
                          <a:effectLst/>
                          <a:latin typeface="Calibri" panose="020F0502020204030204" pitchFamily="34" charset="0"/>
                        </a:rPr>
                        <a:t>SEPAM faaliyetlerine araştırmacı ve katılımcı olarak destek olabilme potansiyelleri nedeniyle</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sz="1000" b="0" i="0" u="none" strike="noStrike" dirty="0" err="1">
                          <a:solidFill>
                            <a:srgbClr val="000000"/>
                          </a:solidFill>
                          <a:effectLst/>
                          <a:latin typeface="Calibri" panose="020F0502020204030204" pitchFamily="34" charset="0"/>
                        </a:rPr>
                        <a:t>Kendi</a:t>
                      </a:r>
                      <a:r>
                        <a:rPr lang="en-US" sz="1000" b="0" i="0" u="none" strike="noStrike" dirty="0">
                          <a:solidFill>
                            <a:srgbClr val="000000"/>
                          </a:solidFill>
                          <a:effectLst/>
                          <a:latin typeface="Calibri" panose="020F0502020204030204" pitchFamily="34" charset="0"/>
                        </a:rPr>
                        <a:t> </a:t>
                      </a:r>
                      <a:r>
                        <a:rPr lang="en-US" sz="1000" b="0" i="0" u="none" strike="noStrike" dirty="0" err="1">
                          <a:solidFill>
                            <a:srgbClr val="000000"/>
                          </a:solidFill>
                          <a:effectLst/>
                          <a:latin typeface="Calibri" panose="020F0502020204030204" pitchFamily="34" charset="0"/>
                        </a:rPr>
                        <a:t>entellektüel</a:t>
                      </a:r>
                      <a:r>
                        <a:rPr lang="en-US" sz="1000" b="0" i="0" u="none" strike="noStrike" dirty="0">
                          <a:solidFill>
                            <a:srgbClr val="000000"/>
                          </a:solidFill>
                          <a:effectLst/>
                          <a:latin typeface="Calibri" panose="020F0502020204030204" pitchFamily="34" charset="0"/>
                        </a:rPr>
                        <a:t> </a:t>
                      </a:r>
                      <a:r>
                        <a:rPr lang="en-US" sz="1000" b="0" i="0" u="none" strike="noStrike" dirty="0" err="1">
                          <a:solidFill>
                            <a:srgbClr val="000000"/>
                          </a:solidFill>
                          <a:effectLst/>
                          <a:latin typeface="Calibri" panose="020F0502020204030204" pitchFamily="34" charset="0"/>
                        </a:rPr>
                        <a:t>gelişimlerine</a:t>
                      </a:r>
                      <a:r>
                        <a:rPr lang="en-US" sz="1000" b="0" i="0" u="none" strike="noStrike" dirty="0">
                          <a:solidFill>
                            <a:srgbClr val="000000"/>
                          </a:solidFill>
                          <a:effectLst/>
                          <a:latin typeface="Calibri" panose="020F0502020204030204" pitchFamily="34" charset="0"/>
                        </a:rPr>
                        <a:t> </a:t>
                      </a:r>
                      <a:r>
                        <a:rPr lang="en-US" sz="1000" b="0" i="0" u="none" strike="noStrike" dirty="0" err="1">
                          <a:solidFill>
                            <a:srgbClr val="000000"/>
                          </a:solidFill>
                          <a:effectLst/>
                          <a:latin typeface="Calibri" panose="020F0502020204030204" pitchFamily="34" charset="0"/>
                        </a:rPr>
                        <a:t>katkı</a:t>
                      </a:r>
                      <a:r>
                        <a:rPr lang="en-US" sz="1000" b="0" i="0" u="none" strike="noStrike" dirty="0">
                          <a:solidFill>
                            <a:srgbClr val="000000"/>
                          </a:solidFill>
                          <a:effectLst/>
                          <a:latin typeface="Calibri" panose="020F0502020204030204" pitchFamily="34" charset="0"/>
                        </a:rPr>
                        <a:t> </a:t>
                      </a:r>
                      <a:r>
                        <a:rPr lang="en-US" sz="1000" b="0" i="0" u="none" strike="noStrike" dirty="0" err="1">
                          <a:solidFill>
                            <a:srgbClr val="000000"/>
                          </a:solidFill>
                          <a:effectLst/>
                          <a:latin typeface="Calibri" panose="020F0502020204030204" pitchFamily="34" charset="0"/>
                        </a:rPr>
                        <a:t>verilmesi</a:t>
                      </a:r>
                      <a:r>
                        <a:rPr lang="en-US" sz="1000" b="0" i="0" u="none" strike="noStrike" dirty="0">
                          <a:solidFill>
                            <a:srgbClr val="000000"/>
                          </a:solidFill>
                          <a:effectLst/>
                          <a:latin typeface="Calibri" panose="020F0502020204030204" pitchFamily="34" charset="0"/>
                        </a:rPr>
                        <a:t> </a:t>
                      </a:r>
                      <a:r>
                        <a:rPr lang="en-US" sz="1000" b="0" i="0" u="none" strike="noStrike" dirty="0" err="1">
                          <a:solidFill>
                            <a:srgbClr val="000000"/>
                          </a:solidFill>
                          <a:effectLst/>
                          <a:latin typeface="Calibri" panose="020F0502020204030204" pitchFamily="34" charset="0"/>
                        </a:rPr>
                        <a:t>ve</a:t>
                      </a:r>
                      <a:r>
                        <a:rPr lang="en-US" sz="1000" b="0" i="0" u="none" strike="noStrike" dirty="0">
                          <a:solidFill>
                            <a:srgbClr val="000000"/>
                          </a:solidFill>
                          <a:effectLst/>
                          <a:latin typeface="Calibri" panose="020F0502020204030204" pitchFamily="34" charset="0"/>
                        </a:rPr>
                        <a:t> </a:t>
                      </a:r>
                      <a:r>
                        <a:rPr lang="en-US" sz="1000" b="0" i="0" u="none" strike="noStrike" dirty="0" err="1">
                          <a:solidFill>
                            <a:srgbClr val="000000"/>
                          </a:solidFill>
                          <a:effectLst/>
                          <a:latin typeface="Calibri" panose="020F0502020204030204" pitchFamily="34" charset="0"/>
                        </a:rPr>
                        <a:t>araştırmalarına</a:t>
                      </a:r>
                      <a:r>
                        <a:rPr lang="en-US" sz="1000" b="0" i="0" u="none" strike="noStrike" dirty="0">
                          <a:solidFill>
                            <a:srgbClr val="000000"/>
                          </a:solidFill>
                          <a:effectLst/>
                          <a:latin typeface="Calibri" panose="020F0502020204030204" pitchFamily="34" charset="0"/>
                        </a:rPr>
                        <a:t> </a:t>
                      </a:r>
                      <a:r>
                        <a:rPr lang="en-US" sz="1000" b="0" i="0" u="none" strike="noStrike" dirty="0" err="1">
                          <a:solidFill>
                            <a:srgbClr val="000000"/>
                          </a:solidFill>
                          <a:effectLst/>
                          <a:latin typeface="Calibri" panose="020F0502020204030204" pitchFamily="34" charset="0"/>
                        </a:rPr>
                        <a:t>destek</a:t>
                      </a:r>
                      <a:r>
                        <a:rPr lang="en-US" sz="1000" b="0" i="0" u="none" strike="noStrike" dirty="0">
                          <a:solidFill>
                            <a:srgbClr val="000000"/>
                          </a:solidFill>
                          <a:effectLst/>
                          <a:latin typeface="Calibri" panose="020F0502020204030204" pitchFamily="34" charset="0"/>
                        </a:rPr>
                        <a:t> </a:t>
                      </a:r>
                      <a:r>
                        <a:rPr lang="en-US" sz="1000" b="0" i="0" u="none" strike="noStrike" dirty="0" err="1">
                          <a:solidFill>
                            <a:srgbClr val="000000"/>
                          </a:solidFill>
                          <a:effectLst/>
                          <a:latin typeface="Calibri" panose="020F0502020204030204" pitchFamily="34" charset="0"/>
                        </a:rPr>
                        <a:t>verilmesi</a:t>
                      </a:r>
                      <a:endParaRPr lang="en-US" sz="1000" b="0" i="0" u="none" strike="noStrike" dirty="0">
                        <a:solidFill>
                          <a:srgbClr val="000000"/>
                        </a:solidFill>
                        <a:effectLst/>
                        <a:latin typeface="Calibri" panose="020F050202020403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244667778"/>
                  </a:ext>
                </a:extLst>
              </a:tr>
              <a:tr h="331907">
                <a:tc>
                  <a:txBody>
                    <a:bodyPr/>
                    <a:lstStyle/>
                    <a:p>
                      <a:pPr algn="ctr" fontAlgn="ctr"/>
                      <a:r>
                        <a:rPr lang="en-US" sz="1000" b="0" i="0" u="none" strike="noStrike">
                          <a:solidFill>
                            <a:srgbClr val="000000"/>
                          </a:solidFill>
                          <a:effectLst/>
                          <a:latin typeface="Calibri" panose="020F0502020204030204" pitchFamily="34" charset="0"/>
                        </a:rPr>
                        <a:t> Medya Kuruluşları</a:t>
                      </a:r>
                    </a:p>
                  </a:txBody>
                  <a:tcPr marL="9525" marR="9525" marT="9525"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en-US" sz="1000" b="0" i="0" u="none" strike="noStrike">
                          <a:solidFill>
                            <a:srgbClr val="000000"/>
                          </a:solidFill>
                          <a:effectLst/>
                          <a:latin typeface="Calibri" panose="020F0502020204030204" pitchFamily="34" charset="0"/>
                        </a:rPr>
                        <a:t>SEPAM faaliyetlerin kamuoyuna duyurulması ve reklamının yapılabilmesi nedeniyle</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sz="1000" b="0" i="0" u="none" strike="noStrike" dirty="0" err="1">
                          <a:solidFill>
                            <a:srgbClr val="000000"/>
                          </a:solidFill>
                          <a:effectLst/>
                          <a:latin typeface="Calibri" panose="020F0502020204030204" pitchFamily="34" charset="0"/>
                        </a:rPr>
                        <a:t>Şehirdeki</a:t>
                      </a:r>
                      <a:r>
                        <a:rPr lang="en-US" sz="1000" b="0" i="0" u="none" strike="noStrike" dirty="0">
                          <a:solidFill>
                            <a:srgbClr val="000000"/>
                          </a:solidFill>
                          <a:effectLst/>
                          <a:latin typeface="Calibri" panose="020F0502020204030204" pitchFamily="34" charset="0"/>
                        </a:rPr>
                        <a:t> </a:t>
                      </a:r>
                      <a:r>
                        <a:rPr lang="en-US" sz="1000" b="0" i="0" u="none" strike="noStrike" dirty="0" err="1">
                          <a:solidFill>
                            <a:srgbClr val="000000"/>
                          </a:solidFill>
                          <a:effectLst/>
                          <a:latin typeface="Calibri" panose="020F0502020204030204" pitchFamily="34" charset="0"/>
                        </a:rPr>
                        <a:t>bilimsel</a:t>
                      </a:r>
                      <a:r>
                        <a:rPr lang="en-US" sz="1000" b="0" i="0" u="none" strike="noStrike" dirty="0">
                          <a:solidFill>
                            <a:srgbClr val="000000"/>
                          </a:solidFill>
                          <a:effectLst/>
                          <a:latin typeface="Calibri" panose="020F0502020204030204" pitchFamily="34" charset="0"/>
                        </a:rPr>
                        <a:t> </a:t>
                      </a:r>
                      <a:r>
                        <a:rPr lang="en-US" sz="1000" b="0" i="0" u="none" strike="noStrike" dirty="0" err="1">
                          <a:solidFill>
                            <a:srgbClr val="000000"/>
                          </a:solidFill>
                          <a:effectLst/>
                          <a:latin typeface="Calibri" panose="020F0502020204030204" pitchFamily="34" charset="0"/>
                        </a:rPr>
                        <a:t>faaliyetlerin</a:t>
                      </a:r>
                      <a:r>
                        <a:rPr lang="en-US" sz="1000" b="0" i="0" u="none" strike="noStrike" dirty="0">
                          <a:solidFill>
                            <a:srgbClr val="000000"/>
                          </a:solidFill>
                          <a:effectLst/>
                          <a:latin typeface="Calibri" panose="020F0502020204030204" pitchFamily="34" charset="0"/>
                        </a:rPr>
                        <a:t> </a:t>
                      </a:r>
                      <a:r>
                        <a:rPr lang="en-US" sz="1000" b="0" i="0" u="none" strike="noStrike" dirty="0" err="1">
                          <a:solidFill>
                            <a:srgbClr val="000000"/>
                          </a:solidFill>
                          <a:effectLst/>
                          <a:latin typeface="Calibri" panose="020F0502020204030204" pitchFamily="34" charset="0"/>
                        </a:rPr>
                        <a:t>görünür</a:t>
                      </a:r>
                      <a:r>
                        <a:rPr lang="en-US" sz="1000" b="0" i="0" u="none" strike="noStrike" dirty="0">
                          <a:solidFill>
                            <a:srgbClr val="000000"/>
                          </a:solidFill>
                          <a:effectLst/>
                          <a:latin typeface="Calibri" panose="020F0502020204030204" pitchFamily="34" charset="0"/>
                        </a:rPr>
                        <a:t> hale </a:t>
                      </a:r>
                      <a:r>
                        <a:rPr lang="en-US" sz="1000" b="0" i="0" u="none" strike="noStrike" dirty="0" err="1">
                          <a:solidFill>
                            <a:srgbClr val="000000"/>
                          </a:solidFill>
                          <a:effectLst/>
                          <a:latin typeface="Calibri" panose="020F0502020204030204" pitchFamily="34" charset="0"/>
                        </a:rPr>
                        <a:t>gelmesi</a:t>
                      </a:r>
                      <a:r>
                        <a:rPr lang="en-US" sz="1000" b="0" i="0" u="none" strike="noStrike" dirty="0">
                          <a:solidFill>
                            <a:srgbClr val="000000"/>
                          </a:solidFill>
                          <a:effectLst/>
                          <a:latin typeface="Calibri" panose="020F0502020204030204" pitchFamily="34" charset="0"/>
                        </a:rPr>
                        <a:t> </a:t>
                      </a:r>
                      <a:r>
                        <a:rPr lang="en-US" sz="1000" b="0" i="0" u="none" strike="noStrike" dirty="0" err="1">
                          <a:solidFill>
                            <a:srgbClr val="000000"/>
                          </a:solidFill>
                          <a:effectLst/>
                          <a:latin typeface="Calibri" panose="020F0502020204030204" pitchFamily="34" charset="0"/>
                        </a:rPr>
                        <a:t>ve</a:t>
                      </a:r>
                      <a:r>
                        <a:rPr lang="en-US" sz="1000" b="0" i="0" u="none" strike="noStrike" dirty="0">
                          <a:solidFill>
                            <a:srgbClr val="000000"/>
                          </a:solidFill>
                          <a:effectLst/>
                          <a:latin typeface="Calibri" panose="020F0502020204030204" pitchFamily="34" charset="0"/>
                        </a:rPr>
                        <a:t> </a:t>
                      </a:r>
                      <a:r>
                        <a:rPr lang="en-US" sz="1000" b="0" i="0" u="none" strike="noStrike" dirty="0" err="1">
                          <a:solidFill>
                            <a:srgbClr val="000000"/>
                          </a:solidFill>
                          <a:effectLst/>
                          <a:latin typeface="Calibri" panose="020F0502020204030204" pitchFamily="34" charset="0"/>
                        </a:rPr>
                        <a:t>haber</a:t>
                      </a:r>
                      <a:r>
                        <a:rPr lang="en-US" sz="1000" b="0" i="0" u="none" strike="noStrike" dirty="0">
                          <a:solidFill>
                            <a:srgbClr val="000000"/>
                          </a:solidFill>
                          <a:effectLst/>
                          <a:latin typeface="Calibri" panose="020F0502020204030204" pitchFamily="34" charset="0"/>
                        </a:rPr>
                        <a:t> </a:t>
                      </a:r>
                      <a:r>
                        <a:rPr lang="en-US" sz="1000" b="0" i="0" u="none" strike="noStrike" dirty="0" err="1">
                          <a:solidFill>
                            <a:srgbClr val="000000"/>
                          </a:solidFill>
                          <a:effectLst/>
                          <a:latin typeface="Calibri" panose="020F0502020204030204" pitchFamily="34" charset="0"/>
                        </a:rPr>
                        <a:t>değeri</a:t>
                      </a:r>
                      <a:r>
                        <a:rPr lang="en-US" sz="1000" b="0" i="0" u="none" strike="noStrike" dirty="0">
                          <a:solidFill>
                            <a:srgbClr val="000000"/>
                          </a:solidFill>
                          <a:effectLst/>
                          <a:latin typeface="Calibri" panose="020F0502020204030204" pitchFamily="34" charset="0"/>
                        </a:rPr>
                        <a:t> </a:t>
                      </a:r>
                      <a:r>
                        <a:rPr lang="en-US" sz="1000" b="0" i="0" u="none" strike="noStrike" dirty="0" err="1">
                          <a:solidFill>
                            <a:srgbClr val="000000"/>
                          </a:solidFill>
                          <a:effectLst/>
                          <a:latin typeface="Calibri" panose="020F0502020204030204" pitchFamily="34" charset="0"/>
                        </a:rPr>
                        <a:t>taşıması</a:t>
                      </a:r>
                      <a:r>
                        <a:rPr lang="en-US" sz="1000" b="0" i="0" u="none" strike="noStrike" dirty="0">
                          <a:solidFill>
                            <a:srgbClr val="000000"/>
                          </a:solidFill>
                          <a:effectLst/>
                          <a:latin typeface="Calibri" panose="020F0502020204030204" pitchFamily="34" charset="0"/>
                        </a:rPr>
                        <a:t>.</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484752142"/>
                  </a:ext>
                </a:extLst>
              </a:tr>
            </a:tbl>
          </a:graphicData>
        </a:graphic>
      </p:graphicFrame>
    </p:spTree>
    <p:extLst>
      <p:ext uri="{BB962C8B-B14F-4D97-AF65-F5344CB8AC3E}">
        <p14:creationId xmlns:p14="http://schemas.microsoft.com/office/powerpoint/2010/main" val="4598362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 name="Metin kutusu 4">
            <a:extLst>
              <a:ext uri="{FF2B5EF4-FFF2-40B4-BE49-F238E27FC236}">
                <a16:creationId xmlns:a16="http://schemas.microsoft.com/office/drawing/2014/main" id="{57C0E41D-3DD4-4068-B64C-DBA801AC6D69}"/>
              </a:ext>
            </a:extLst>
          </p:cNvPr>
          <p:cNvSpPr txBox="1"/>
          <p:nvPr/>
        </p:nvSpPr>
        <p:spPr>
          <a:xfrm>
            <a:off x="471160" y="761596"/>
            <a:ext cx="8201679" cy="588640"/>
          </a:xfrm>
          <a:prstGeom prst="rect">
            <a:avLst/>
          </a:prstGeom>
        </p:spPr>
        <p:txBody>
          <a:bodyPr vert="horz" lIns="91440" tIns="45720" rIns="91440" bIns="45720" rtlCol="0" anchor="b">
            <a:noAutofit/>
          </a:bodyPr>
          <a:lstStyle/>
          <a:p>
            <a:pPr algn="ctr">
              <a:lnSpc>
                <a:spcPct val="110000"/>
              </a:lnSpc>
              <a:spcBef>
                <a:spcPct val="0"/>
              </a:spcBef>
              <a:spcAft>
                <a:spcPts val="600"/>
              </a:spcAft>
            </a:pPr>
            <a:r>
              <a:rPr lang="tr-TR" sz="2800" b="1" dirty="0">
                <a:solidFill>
                  <a:schemeClr val="accent6"/>
                </a:solidFill>
                <a:effectLst>
                  <a:outerShdw blurRad="38100" dist="38100" dir="2700000" algn="tl">
                    <a:srgbClr val="000000">
                      <a:alpha val="43137"/>
                    </a:srgbClr>
                  </a:outerShdw>
                </a:effectLst>
                <a:ea typeface="+mj-ea"/>
                <a:cs typeface="+mj-cs"/>
              </a:rPr>
              <a:t>MEVCUT </a:t>
            </a:r>
            <a:r>
              <a:rPr lang="en-US" sz="2800" b="1" dirty="0">
                <a:solidFill>
                  <a:schemeClr val="accent6"/>
                </a:solidFill>
                <a:effectLst>
                  <a:outerShdw blurRad="38100" dist="38100" dir="2700000" algn="tl">
                    <a:srgbClr val="000000">
                      <a:alpha val="43137"/>
                    </a:srgbClr>
                  </a:outerShdw>
                </a:effectLst>
                <a:ea typeface="+mj-ea"/>
                <a:cs typeface="+mj-cs"/>
              </a:rPr>
              <a:t>KAYNAK</a:t>
            </a:r>
            <a:r>
              <a:rPr lang="tr-TR" sz="2800" b="1" dirty="0">
                <a:solidFill>
                  <a:schemeClr val="accent6"/>
                </a:solidFill>
                <a:effectLst>
                  <a:outerShdw blurRad="38100" dist="38100" dir="2700000" algn="tl">
                    <a:srgbClr val="000000">
                      <a:alpha val="43137"/>
                    </a:srgbClr>
                  </a:outerShdw>
                </a:effectLst>
                <a:ea typeface="+mj-ea"/>
                <a:cs typeface="+mj-cs"/>
              </a:rPr>
              <a:t>LAR </a:t>
            </a:r>
            <a:r>
              <a:rPr lang="tr-TR" sz="2800" b="1" dirty="0" smtClean="0">
                <a:solidFill>
                  <a:schemeClr val="accent6"/>
                </a:solidFill>
                <a:effectLst>
                  <a:outerShdw blurRad="38100" dist="38100" dir="2700000" algn="tl">
                    <a:srgbClr val="000000">
                      <a:alpha val="43137"/>
                    </a:srgbClr>
                  </a:outerShdw>
                </a:effectLst>
                <a:ea typeface="+mj-ea"/>
                <a:cs typeface="+mj-cs"/>
              </a:rPr>
              <a:t>ve </a:t>
            </a:r>
            <a:r>
              <a:rPr lang="en-US" sz="2800" b="1" dirty="0" smtClean="0">
                <a:solidFill>
                  <a:schemeClr val="accent6"/>
                </a:solidFill>
                <a:effectLst>
                  <a:outerShdw blurRad="38100" dist="38100" dir="2700000" algn="tl">
                    <a:srgbClr val="000000">
                      <a:alpha val="43137"/>
                    </a:srgbClr>
                  </a:outerShdw>
                </a:effectLst>
                <a:ea typeface="+mj-ea"/>
                <a:cs typeface="+mj-cs"/>
              </a:rPr>
              <a:t> </a:t>
            </a:r>
            <a:r>
              <a:rPr lang="en-US" sz="2800" b="1" dirty="0">
                <a:solidFill>
                  <a:schemeClr val="accent6"/>
                </a:solidFill>
                <a:effectLst>
                  <a:outerShdw blurRad="38100" dist="38100" dir="2700000" algn="tl">
                    <a:srgbClr val="000000">
                      <a:alpha val="43137"/>
                    </a:srgbClr>
                  </a:outerShdw>
                </a:effectLst>
                <a:ea typeface="+mj-ea"/>
                <a:cs typeface="+mj-cs"/>
              </a:rPr>
              <a:t>İHTİYA</a:t>
            </a:r>
            <a:r>
              <a:rPr lang="tr-TR" sz="2800" b="1" dirty="0">
                <a:solidFill>
                  <a:schemeClr val="accent6"/>
                </a:solidFill>
                <a:effectLst>
                  <a:outerShdw blurRad="38100" dist="38100" dir="2700000" algn="tl">
                    <a:srgbClr val="000000">
                      <a:alpha val="43137"/>
                    </a:srgbClr>
                  </a:outerShdw>
                </a:effectLst>
                <a:ea typeface="+mj-ea"/>
                <a:cs typeface="+mj-cs"/>
              </a:rPr>
              <a:t>ÇLAR</a:t>
            </a:r>
          </a:p>
          <a:p>
            <a:pPr algn="ctr">
              <a:lnSpc>
                <a:spcPct val="110000"/>
              </a:lnSpc>
              <a:spcBef>
                <a:spcPct val="0"/>
              </a:spcBef>
              <a:spcAft>
                <a:spcPts val="600"/>
              </a:spcAft>
            </a:pPr>
            <a:r>
              <a:rPr lang="tr-TR" sz="2800" b="1" dirty="0">
                <a:solidFill>
                  <a:schemeClr val="accent6"/>
                </a:solidFill>
                <a:effectLst>
                  <a:outerShdw blurRad="38100" dist="38100" dir="2700000" algn="tl">
                    <a:srgbClr val="000000">
                      <a:alpha val="43137"/>
                    </a:srgbClr>
                  </a:outerShdw>
                </a:effectLst>
                <a:ea typeface="+mj-ea"/>
                <a:cs typeface="+mj-cs"/>
              </a:rPr>
              <a:t>(FİZİKİ, MALZEME, TEÇHİZAT, EKİPMAN vb.)</a:t>
            </a:r>
            <a:endParaRPr lang="en-US" sz="2800" b="1" dirty="0">
              <a:solidFill>
                <a:schemeClr val="accent6"/>
              </a:solidFill>
              <a:effectLst>
                <a:outerShdw blurRad="38100" dist="38100" dir="2700000" algn="tl">
                  <a:srgbClr val="000000">
                    <a:alpha val="43137"/>
                  </a:srgbClr>
                </a:outerShdw>
              </a:effectLst>
              <a:ea typeface="+mj-ea"/>
              <a:cs typeface="+mj-cs"/>
            </a:endParaRPr>
          </a:p>
        </p:txBody>
      </p:sp>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pic>
        <p:nvPicPr>
          <p:cNvPr id="65"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8489" y="332656"/>
            <a:ext cx="1607689" cy="42894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66" name="Tablo 65">
            <a:extLst>
              <a:ext uri="{FF2B5EF4-FFF2-40B4-BE49-F238E27FC236}">
                <a16:creationId xmlns:a16="http://schemas.microsoft.com/office/drawing/2014/main" id="{8304B644-425E-4186-B593-E25613CE91FE}"/>
              </a:ext>
            </a:extLst>
          </p:cNvPr>
          <p:cNvGraphicFramePr>
            <a:graphicFrameLocks noGrp="1"/>
          </p:cNvGraphicFramePr>
          <p:nvPr>
            <p:extLst>
              <p:ext uri="{D42A27DB-BD31-4B8C-83A1-F6EECF244321}">
                <p14:modId xmlns:p14="http://schemas.microsoft.com/office/powerpoint/2010/main" val="1509883169"/>
              </p:ext>
            </p:extLst>
          </p:nvPr>
        </p:nvGraphicFramePr>
        <p:xfrm>
          <a:off x="1696178" y="1350236"/>
          <a:ext cx="5472441" cy="8318190"/>
        </p:xfrm>
        <a:graphic>
          <a:graphicData uri="http://schemas.openxmlformats.org/drawingml/2006/table">
            <a:tbl>
              <a:tblPr/>
              <a:tblGrid>
                <a:gridCol w="1041192">
                  <a:extLst>
                    <a:ext uri="{9D8B030D-6E8A-4147-A177-3AD203B41FA5}">
                      <a16:colId xmlns:a16="http://schemas.microsoft.com/office/drawing/2014/main" val="3918363564"/>
                    </a:ext>
                  </a:extLst>
                </a:gridCol>
                <a:gridCol w="1101315">
                  <a:extLst>
                    <a:ext uri="{9D8B030D-6E8A-4147-A177-3AD203B41FA5}">
                      <a16:colId xmlns:a16="http://schemas.microsoft.com/office/drawing/2014/main" val="1683979601"/>
                    </a:ext>
                  </a:extLst>
                </a:gridCol>
                <a:gridCol w="1109978">
                  <a:extLst>
                    <a:ext uri="{9D8B030D-6E8A-4147-A177-3AD203B41FA5}">
                      <a16:colId xmlns:a16="http://schemas.microsoft.com/office/drawing/2014/main" val="2592459544"/>
                    </a:ext>
                  </a:extLst>
                </a:gridCol>
                <a:gridCol w="1109978">
                  <a:extLst>
                    <a:ext uri="{9D8B030D-6E8A-4147-A177-3AD203B41FA5}">
                      <a16:colId xmlns:a16="http://schemas.microsoft.com/office/drawing/2014/main" val="3383282758"/>
                    </a:ext>
                  </a:extLst>
                </a:gridCol>
                <a:gridCol w="1109978">
                  <a:extLst>
                    <a:ext uri="{9D8B030D-6E8A-4147-A177-3AD203B41FA5}">
                      <a16:colId xmlns:a16="http://schemas.microsoft.com/office/drawing/2014/main" val="494559924"/>
                    </a:ext>
                  </a:extLst>
                </a:gridCol>
              </a:tblGrid>
              <a:tr h="267355">
                <a:tc>
                  <a:txBody>
                    <a:bodyPr/>
                    <a:lstStyle/>
                    <a:p>
                      <a:pPr algn="ctr" fontAlgn="ctr"/>
                      <a:r>
                        <a:rPr lang="tr-TR" sz="1200" b="1" i="0" u="none" strike="noStrike" dirty="0">
                          <a:solidFill>
                            <a:srgbClr val="000000"/>
                          </a:solidFill>
                          <a:effectLst/>
                          <a:latin typeface="Calibri" panose="020F0502020204030204" pitchFamily="34" charset="0"/>
                        </a:rPr>
                        <a:t>KAYNAK ADI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141312"/>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BİRİMİ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MEVCUT</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İHTİYAÇ</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İHTİYAÇ NEDENİ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80355102"/>
                  </a:ext>
                </a:extLst>
              </a:tr>
              <a:tr h="1542127">
                <a:tc>
                  <a:txBody>
                    <a:bodyPr/>
                    <a:lstStyle/>
                    <a:p>
                      <a:pPr algn="ctr" fontAlgn="ctr"/>
                      <a:r>
                        <a:rPr lang="tr-TR" sz="1400" b="0" i="0" u="none" strike="noStrike" dirty="0" smtClean="0">
                          <a:solidFill>
                            <a:srgbClr val="000000"/>
                          </a:solidFill>
                          <a:effectLst/>
                          <a:latin typeface="Calibri" panose="020F0502020204030204" pitchFamily="34" charset="0"/>
                        </a:rPr>
                        <a:t>SEPAM</a:t>
                      </a:r>
                      <a:r>
                        <a:rPr lang="tr-TR" sz="1400" b="0" i="0" u="none" strike="noStrike" baseline="0" dirty="0" smtClean="0">
                          <a:solidFill>
                            <a:srgbClr val="000000"/>
                          </a:solidFill>
                          <a:effectLst/>
                          <a:latin typeface="Calibri" panose="020F0502020204030204" pitchFamily="34" charset="0"/>
                        </a:rPr>
                        <a:t> OFİS</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dirty="0" smtClean="0">
                          <a:solidFill>
                            <a:srgbClr val="000000"/>
                          </a:solidFill>
                          <a:effectLst/>
                          <a:latin typeface="Calibri" panose="020F0502020204030204" pitchFamily="34" charset="0"/>
                        </a:rPr>
                        <a:t>SEPAM</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smtClean="0">
                          <a:solidFill>
                            <a:srgbClr val="000000"/>
                          </a:solidFill>
                          <a:effectLst/>
                          <a:latin typeface="Calibri" panose="020F0502020204030204" pitchFamily="34" charset="0"/>
                        </a:rPr>
                        <a:t>X</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smtClean="0">
                          <a:solidFill>
                            <a:srgbClr val="000000"/>
                          </a:solidFill>
                          <a:effectLst/>
                          <a:latin typeface="Calibri" panose="020F0502020204030204" pitchFamily="34" charset="0"/>
                        </a:rPr>
                        <a:t>Araştırma ve etkinliklerin kurumsal olarak sürdürülmesi</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563968908"/>
                  </a:ext>
                </a:extLst>
              </a:tr>
              <a:tr h="1234424">
                <a:tc>
                  <a:txBody>
                    <a:bodyPr/>
                    <a:lstStyle/>
                    <a:p>
                      <a:pPr algn="ctr" fontAlgn="ctr"/>
                      <a:r>
                        <a:rPr lang="tr-TR" sz="1400" b="0" i="0" u="none" strike="noStrike" dirty="0">
                          <a:solidFill>
                            <a:srgbClr val="000000"/>
                          </a:solidFill>
                          <a:effectLst/>
                          <a:latin typeface="Calibri" panose="020F0502020204030204" pitchFamily="34" charset="0"/>
                        </a:rPr>
                        <a:t> </a:t>
                      </a:r>
                      <a:r>
                        <a:rPr lang="tr-TR" sz="1400" b="0" i="0" u="none" strike="noStrike" dirty="0" smtClean="0">
                          <a:solidFill>
                            <a:srgbClr val="000000"/>
                          </a:solidFill>
                          <a:effectLst/>
                          <a:latin typeface="Calibri" panose="020F0502020204030204" pitchFamily="34" charset="0"/>
                        </a:rPr>
                        <a:t>Müdür Yardımcısı</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dirty="0" smtClean="0">
                          <a:solidFill>
                            <a:srgbClr val="000000"/>
                          </a:solidFill>
                          <a:effectLst/>
                          <a:latin typeface="Calibri" panose="020F0502020204030204" pitchFamily="34" charset="0"/>
                        </a:rPr>
                        <a:t>SEPAM</a:t>
                      </a: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smtClean="0">
                          <a:solidFill>
                            <a:srgbClr val="000000"/>
                          </a:solidFill>
                          <a:effectLst/>
                          <a:latin typeface="Calibri" panose="020F0502020204030204" pitchFamily="34" charset="0"/>
                        </a:rPr>
                        <a:t>X</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smtClean="0">
                          <a:solidFill>
                            <a:srgbClr val="000000"/>
                          </a:solidFill>
                          <a:effectLst/>
                          <a:latin typeface="Calibri" panose="020F0502020204030204" pitchFamily="34" charset="0"/>
                        </a:rPr>
                        <a:t>SEPAM Araştırma gündeminin sürdürülmesi</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815462751"/>
                  </a:ext>
                </a:extLst>
              </a:tr>
              <a:tr h="926720">
                <a:tc>
                  <a:txBody>
                    <a:bodyPr/>
                    <a:lstStyle/>
                    <a:p>
                      <a:pPr algn="ctr" fontAlgn="ctr"/>
                      <a:r>
                        <a:rPr lang="tr-TR" sz="1400" b="0" i="0" u="none" strike="noStrike" dirty="0" smtClean="0">
                          <a:solidFill>
                            <a:srgbClr val="000000"/>
                          </a:solidFill>
                          <a:effectLst/>
                          <a:latin typeface="Calibri" panose="020F0502020204030204" pitchFamily="34" charset="0"/>
                        </a:rPr>
                        <a:t>İdari </a:t>
                      </a:r>
                      <a:r>
                        <a:rPr lang="tr-TR" sz="1400" b="0" i="0" u="none" strike="noStrike" dirty="0" err="1" smtClean="0">
                          <a:solidFill>
                            <a:srgbClr val="000000"/>
                          </a:solidFill>
                          <a:effectLst/>
                          <a:latin typeface="Calibri" panose="020F0502020204030204" pitchFamily="34" charset="0"/>
                        </a:rPr>
                        <a:t>personal</a:t>
                      </a: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r>
                        <a:rPr lang="tr-TR" sz="1400" b="0" i="0" u="none" strike="noStrike" dirty="0" smtClean="0">
                          <a:solidFill>
                            <a:srgbClr val="000000"/>
                          </a:solidFill>
                          <a:effectLst/>
                          <a:latin typeface="Calibri" panose="020F0502020204030204" pitchFamily="34" charset="0"/>
                        </a:rPr>
                        <a:t>SEPAM</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smtClean="0">
                          <a:solidFill>
                            <a:srgbClr val="000000"/>
                          </a:solidFill>
                          <a:effectLst/>
                          <a:latin typeface="Calibri" panose="020F0502020204030204" pitchFamily="34" charset="0"/>
                        </a:rPr>
                        <a:t>X</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err="1" smtClean="0">
                          <a:solidFill>
                            <a:srgbClr val="000000"/>
                          </a:solidFill>
                          <a:effectLst/>
                          <a:latin typeface="Calibri" panose="020F0502020204030204" pitchFamily="34" charset="0"/>
                        </a:rPr>
                        <a:t>SEPAM’ın</a:t>
                      </a:r>
                      <a:r>
                        <a:rPr lang="tr-TR" sz="1400" b="0" i="0" u="none" strike="noStrike" dirty="0" smtClean="0">
                          <a:solidFill>
                            <a:srgbClr val="000000"/>
                          </a:solidFill>
                          <a:effectLst/>
                          <a:latin typeface="Calibri" panose="020F0502020204030204" pitchFamily="34" charset="0"/>
                        </a:rPr>
                        <a:t> idari işleri için destek</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782415262"/>
                  </a:ext>
                </a:extLst>
              </a:tr>
              <a:tr h="1234424">
                <a:tc>
                  <a:txBody>
                    <a:bodyPr/>
                    <a:lstStyle/>
                    <a:p>
                      <a:pPr algn="ctr" fontAlgn="ctr"/>
                      <a:r>
                        <a:rPr lang="tr-TR" sz="1400" b="0" i="0" u="none" strike="noStrike" dirty="0">
                          <a:solidFill>
                            <a:srgbClr val="000000"/>
                          </a:solidFill>
                          <a:effectLst/>
                          <a:latin typeface="Calibri" panose="020F0502020204030204" pitchFamily="34" charset="0"/>
                        </a:rPr>
                        <a:t> </a:t>
                      </a:r>
                      <a:r>
                        <a:rPr lang="tr-TR" sz="1400" b="0" i="0" u="none" strike="noStrike" dirty="0" smtClean="0">
                          <a:solidFill>
                            <a:srgbClr val="000000"/>
                          </a:solidFill>
                          <a:effectLst/>
                          <a:latin typeface="Calibri" panose="020F0502020204030204" pitchFamily="34" charset="0"/>
                        </a:rPr>
                        <a:t>Yönetim Kurulu eksik atamaların yapılması</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dirty="0" smtClean="0">
                          <a:solidFill>
                            <a:srgbClr val="000000"/>
                          </a:solidFill>
                          <a:effectLst/>
                          <a:latin typeface="Calibri" panose="020F0502020204030204" pitchFamily="34" charset="0"/>
                        </a:rPr>
                        <a:t>SEPAM</a:t>
                      </a: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smtClean="0">
                          <a:solidFill>
                            <a:srgbClr val="000000"/>
                          </a:solidFill>
                          <a:effectLst/>
                          <a:latin typeface="Calibri" panose="020F0502020204030204" pitchFamily="34" charset="0"/>
                        </a:rPr>
                        <a:t>X</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smtClean="0">
                          <a:solidFill>
                            <a:srgbClr val="000000"/>
                          </a:solidFill>
                          <a:effectLst/>
                          <a:latin typeface="Calibri" panose="020F0502020204030204" pitchFamily="34" charset="0"/>
                        </a:rPr>
                        <a:t>SEPAM Araştırma gündeminin sürdürülmesi</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623855125"/>
                  </a:ext>
                </a:extLst>
              </a:tr>
              <a:tr h="311314">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905291738"/>
                  </a:ext>
                </a:extLst>
              </a:tr>
              <a:tr h="311314">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682409110"/>
                  </a:ext>
                </a:extLst>
              </a:tr>
              <a:tr h="311314">
                <a:tc>
                  <a:txBody>
                    <a:bodyPr/>
                    <a:lstStyle/>
                    <a:p>
                      <a:pPr algn="ctr" fontAlgn="ctr"/>
                      <a:endParaRPr lang="tr-TR" sz="1400" b="0" i="0" u="none" strike="noStrike">
                        <a:solidFill>
                          <a:srgbClr val="000000"/>
                        </a:solidFill>
                        <a:effectLst/>
                        <a:latin typeface="Calibri" panose="020F0502020204030204" pitchFamily="34" charset="0"/>
                      </a:endParaRP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159061239"/>
                  </a:ext>
                </a:extLst>
              </a:tr>
              <a:tr h="311314">
                <a:tc>
                  <a:txBody>
                    <a:bodyPr/>
                    <a:lstStyle/>
                    <a:p>
                      <a:pPr algn="ctr" fontAlgn="ctr"/>
                      <a:endParaRPr lang="tr-TR" sz="1400" b="0" i="0" u="none" strike="noStrike">
                        <a:solidFill>
                          <a:srgbClr val="000000"/>
                        </a:solidFill>
                        <a:effectLst/>
                        <a:latin typeface="Calibri" panose="020F0502020204030204" pitchFamily="34" charset="0"/>
                      </a:endParaRP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867738203"/>
                  </a:ext>
                </a:extLst>
              </a:tr>
              <a:tr h="311314">
                <a:tc>
                  <a:txBody>
                    <a:bodyPr/>
                    <a:lstStyle/>
                    <a:p>
                      <a:pPr algn="ctr" fontAlgn="ctr"/>
                      <a:endParaRPr lang="tr-TR" sz="1400" b="0" i="0" u="none" strike="noStrike">
                        <a:solidFill>
                          <a:srgbClr val="000000"/>
                        </a:solidFill>
                        <a:effectLst/>
                        <a:latin typeface="Calibri" panose="020F0502020204030204" pitchFamily="34" charset="0"/>
                      </a:endParaRP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659513874"/>
                  </a:ext>
                </a:extLst>
              </a:tr>
              <a:tr h="311314">
                <a:tc>
                  <a:txBody>
                    <a:bodyPr/>
                    <a:lstStyle/>
                    <a:p>
                      <a:pPr algn="ctr" fontAlgn="ctr"/>
                      <a:endParaRPr lang="tr-TR" sz="1400" b="0" i="0" u="none" strike="noStrike">
                        <a:solidFill>
                          <a:srgbClr val="000000"/>
                        </a:solidFill>
                        <a:effectLst/>
                        <a:latin typeface="Calibri" panose="020F0502020204030204" pitchFamily="34" charset="0"/>
                      </a:endParaRP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87529262"/>
                  </a:ext>
                </a:extLst>
              </a:tr>
              <a:tr h="311314">
                <a:tc>
                  <a:txBody>
                    <a:bodyPr/>
                    <a:lstStyle/>
                    <a:p>
                      <a:pPr algn="ctr" fontAlgn="ctr"/>
                      <a:endParaRPr lang="tr-TR" sz="1400" b="0" i="0" u="none" strike="noStrike">
                        <a:solidFill>
                          <a:srgbClr val="000000"/>
                        </a:solidFill>
                        <a:effectLst/>
                        <a:latin typeface="Calibri" panose="020F0502020204030204" pitchFamily="34" charset="0"/>
                      </a:endParaRP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458300749"/>
                  </a:ext>
                </a:extLst>
              </a:tr>
              <a:tr h="311314">
                <a:tc>
                  <a:txBody>
                    <a:bodyPr/>
                    <a:lstStyle/>
                    <a:p>
                      <a:pPr algn="ctr" fontAlgn="ctr"/>
                      <a:endParaRPr lang="tr-TR" sz="1400" b="0" i="0" u="none" strike="noStrike">
                        <a:solidFill>
                          <a:srgbClr val="000000"/>
                        </a:solidFill>
                        <a:effectLst/>
                        <a:latin typeface="Calibri" panose="020F0502020204030204" pitchFamily="34" charset="0"/>
                      </a:endParaRP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806431289"/>
                  </a:ext>
                </a:extLst>
              </a:tr>
              <a:tr h="311314">
                <a:tc>
                  <a:txBody>
                    <a:bodyPr/>
                    <a:lstStyle/>
                    <a:p>
                      <a:pPr algn="ctr" fontAlgn="ctr"/>
                      <a:endParaRPr lang="tr-TR" sz="1400" b="0" i="0" u="none" strike="noStrike">
                        <a:solidFill>
                          <a:srgbClr val="000000"/>
                        </a:solidFill>
                        <a:effectLst/>
                        <a:latin typeface="Calibri" panose="020F0502020204030204" pitchFamily="34" charset="0"/>
                      </a:endParaRP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699661676"/>
                  </a:ext>
                </a:extLst>
              </a:tr>
              <a:tr h="311314">
                <a:tc>
                  <a:txBody>
                    <a:bodyPr/>
                    <a:lstStyle/>
                    <a:p>
                      <a:pPr algn="ctr" fontAlgn="ctr"/>
                      <a:endParaRPr lang="tr-TR" sz="1400" b="0" i="0" u="none" strike="noStrike">
                        <a:solidFill>
                          <a:srgbClr val="000000"/>
                        </a:solidFill>
                        <a:effectLst/>
                        <a:latin typeface="Calibri" panose="020F0502020204030204" pitchFamily="34" charset="0"/>
                      </a:endParaRP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416796659"/>
                  </a:ext>
                </a:extLst>
              </a:tr>
            </a:tbl>
          </a:graphicData>
        </a:graphic>
      </p:graphicFrame>
    </p:spTree>
    <p:extLst>
      <p:ext uri="{BB962C8B-B14F-4D97-AF65-F5344CB8AC3E}">
        <p14:creationId xmlns:p14="http://schemas.microsoft.com/office/powerpoint/2010/main" val="3238947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2014023" y="525848"/>
            <a:ext cx="5265420" cy="845820"/>
          </a:xfrm>
          <a:prstGeom prst="rect">
            <a:avLst/>
          </a:prstGeom>
        </p:spPr>
        <p:txBody>
          <a:bodyPr vert="horz" lIns="91440" tIns="45720" rIns="91440" bIns="45720" rtlCol="0" anchor="b">
            <a:noAutofit/>
          </a:bodyPr>
          <a:lstStyle/>
          <a:p>
            <a:pPr algn="ctr">
              <a:lnSpc>
                <a:spcPct val="90000"/>
              </a:lnSpc>
              <a:spcBef>
                <a:spcPct val="0"/>
              </a:spcBef>
              <a:spcAft>
                <a:spcPts val="600"/>
              </a:spcAft>
            </a:pPr>
            <a:r>
              <a:rPr lang="tr-TR" sz="2800" b="1" dirty="0">
                <a:solidFill>
                  <a:schemeClr val="accent6"/>
                </a:solidFill>
                <a:effectLst>
                  <a:outerShdw blurRad="38100" dist="38100" dir="2700000" algn="tl">
                    <a:srgbClr val="000000">
                      <a:alpha val="43137"/>
                    </a:srgbClr>
                  </a:outerShdw>
                </a:effectLst>
                <a:ea typeface="+mj-ea"/>
                <a:cs typeface="+mj-cs"/>
              </a:rPr>
              <a:t>SKORU YÜKSEK OLAN </a:t>
            </a:r>
            <a:r>
              <a:rPr lang="tr-TR" sz="2800" b="1" dirty="0" smtClean="0">
                <a:solidFill>
                  <a:schemeClr val="accent6"/>
                </a:solidFill>
                <a:effectLst>
                  <a:outerShdw blurRad="38100" dist="38100" dir="2700000" algn="tl">
                    <a:srgbClr val="000000">
                      <a:alpha val="43137"/>
                    </a:srgbClr>
                  </a:outerShdw>
                </a:effectLst>
                <a:ea typeface="+mj-ea"/>
                <a:cs typeface="+mj-cs"/>
              </a:rPr>
              <a:t>ve AKSİYON </a:t>
            </a:r>
            <a:r>
              <a:rPr lang="tr-TR" sz="2800" b="1" dirty="0">
                <a:solidFill>
                  <a:schemeClr val="accent6"/>
                </a:solidFill>
                <a:effectLst>
                  <a:outerShdw blurRad="38100" dist="38100" dir="2700000" algn="tl">
                    <a:srgbClr val="000000">
                      <a:alpha val="43137"/>
                    </a:srgbClr>
                  </a:outerShdw>
                </a:effectLst>
                <a:ea typeface="+mj-ea"/>
                <a:cs typeface="+mj-cs"/>
              </a:rPr>
              <a:t>GEREKTİREN </a:t>
            </a:r>
            <a:r>
              <a:rPr lang="en-US" sz="2800" b="1" kern="1200" dirty="0">
                <a:solidFill>
                  <a:schemeClr val="accent6"/>
                </a:solidFill>
                <a:effectLst>
                  <a:outerShdw blurRad="38100" dist="38100" dir="2700000" algn="tl">
                    <a:srgbClr val="000000">
                      <a:alpha val="43137"/>
                    </a:srgbClr>
                  </a:outerShdw>
                </a:effectLst>
                <a:ea typeface="+mj-ea"/>
                <a:cs typeface="+mj-cs"/>
              </a:rPr>
              <a:t>RİS</a:t>
            </a:r>
            <a:r>
              <a:rPr lang="tr-TR" sz="2800" b="1" dirty="0">
                <a:solidFill>
                  <a:schemeClr val="accent6"/>
                </a:solidFill>
                <a:effectLst>
                  <a:outerShdw blurRad="38100" dist="38100" dir="2700000" algn="tl">
                    <a:srgbClr val="000000">
                      <a:alpha val="43137"/>
                    </a:srgbClr>
                  </a:outerShdw>
                </a:effectLst>
                <a:ea typeface="+mj-ea"/>
                <a:cs typeface="+mj-cs"/>
              </a:rPr>
              <a:t>KLER</a:t>
            </a:r>
            <a:endParaRPr lang="en-US" sz="2800" b="1" kern="1200" dirty="0">
              <a:solidFill>
                <a:schemeClr val="accent6"/>
              </a:solidFill>
              <a:effectLst>
                <a:outerShdw blurRad="38100" dist="38100" dir="2700000" algn="tl">
                  <a:srgbClr val="000000">
                    <a:alpha val="43137"/>
                  </a:srgbClr>
                </a:outerShdw>
              </a:effectLst>
              <a:ea typeface="+mj-ea"/>
              <a:cs typeface="+mj-cs"/>
            </a:endParaRPr>
          </a:p>
        </p:txBody>
      </p:sp>
      <p:sp>
        <p:nvSpPr>
          <p:cNvPr id="7" name="Slayt Numarası Yer Tutucusu 6"/>
          <p:cNvSpPr>
            <a:spLocks noGrp="1"/>
          </p:cNvSpPr>
          <p:nvPr>
            <p:ph type="sldNum" sz="quarter" idx="12"/>
          </p:nvPr>
        </p:nvSpPr>
        <p:spPr>
          <a:xfrm>
            <a:off x="6457950" y="6356350"/>
            <a:ext cx="2057400" cy="365125"/>
          </a:xfrm>
        </p:spPr>
        <p:txBody>
          <a:bodyPr vert="horz" lIns="91440" tIns="45720" rIns="91440" bIns="45720" rtlCol="0" anchor="ctr">
            <a:normAutofit fontScale="77500" lnSpcReduction="20000"/>
          </a:bodyPr>
          <a:lstStyle/>
          <a:p>
            <a:pPr>
              <a:spcAft>
                <a:spcPts val="600"/>
              </a:spcAft>
            </a:pPr>
            <a:endParaRPr lang="en-US"/>
          </a:p>
        </p:txBody>
      </p:sp>
      <p:sp>
        <p:nvSpPr>
          <p:cNvPr id="12" name="143 Metin kutusu"/>
          <p:cNvSpPr txBox="1"/>
          <p:nvPr/>
        </p:nvSpPr>
        <p:spPr>
          <a:xfrm>
            <a:off x="266700" y="2288576"/>
            <a:ext cx="266700" cy="271463"/>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tr-TR"/>
          </a:p>
        </p:txBody>
      </p:sp>
      <p:sp>
        <p:nvSpPr>
          <p:cNvPr id="13" name="143 Metin kutusu"/>
          <p:cNvSpPr txBox="1"/>
          <p:nvPr/>
        </p:nvSpPr>
        <p:spPr>
          <a:xfrm>
            <a:off x="266700" y="2450501"/>
            <a:ext cx="266700" cy="265113"/>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tr-TR"/>
          </a:p>
        </p:txBody>
      </p:sp>
      <p:sp>
        <p:nvSpPr>
          <p:cNvPr id="14" name="143 Metin kutusu"/>
          <p:cNvSpPr txBox="1"/>
          <p:nvPr/>
        </p:nvSpPr>
        <p:spPr>
          <a:xfrm>
            <a:off x="266700" y="2288576"/>
            <a:ext cx="266700" cy="271463"/>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tr-TR"/>
          </a:p>
        </p:txBody>
      </p:sp>
      <p:sp>
        <p:nvSpPr>
          <p:cNvPr id="15" name="143 Metin kutusu"/>
          <p:cNvSpPr txBox="1"/>
          <p:nvPr/>
        </p:nvSpPr>
        <p:spPr>
          <a:xfrm>
            <a:off x="266700" y="2450501"/>
            <a:ext cx="266700" cy="265113"/>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tr-TR"/>
          </a:p>
        </p:txBody>
      </p:sp>
      <p:pic>
        <p:nvPicPr>
          <p:cNvPr id="9"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3528" y="620688"/>
            <a:ext cx="1512168" cy="32120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10" name="Tablo 9"/>
          <p:cNvGraphicFramePr>
            <a:graphicFrameLocks noGrp="1"/>
          </p:cNvGraphicFramePr>
          <p:nvPr>
            <p:extLst>
              <p:ext uri="{D42A27DB-BD31-4B8C-83A1-F6EECF244321}">
                <p14:modId xmlns:p14="http://schemas.microsoft.com/office/powerpoint/2010/main" val="2390441710"/>
              </p:ext>
            </p:extLst>
          </p:nvPr>
        </p:nvGraphicFramePr>
        <p:xfrm>
          <a:off x="545122" y="1801446"/>
          <a:ext cx="8203223" cy="1607820"/>
        </p:xfrm>
        <a:graphic>
          <a:graphicData uri="http://schemas.openxmlformats.org/drawingml/2006/table">
            <a:tbl>
              <a:tblPr firstRow="1" bandRow="1">
                <a:tableStyleId>{3B4B98B0-60AC-42C2-AFA5-B58CD77FA1E5}</a:tableStyleId>
              </a:tblPr>
              <a:tblGrid>
                <a:gridCol w="1828801">
                  <a:extLst>
                    <a:ext uri="{9D8B030D-6E8A-4147-A177-3AD203B41FA5}">
                      <a16:colId xmlns:a16="http://schemas.microsoft.com/office/drawing/2014/main" val="3521804200"/>
                    </a:ext>
                  </a:extLst>
                </a:gridCol>
                <a:gridCol w="6374422">
                  <a:extLst>
                    <a:ext uri="{9D8B030D-6E8A-4147-A177-3AD203B41FA5}">
                      <a16:colId xmlns:a16="http://schemas.microsoft.com/office/drawing/2014/main" val="2784112581"/>
                    </a:ext>
                  </a:extLst>
                </a:gridCol>
              </a:tblGrid>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Riskin</a:t>
                      </a:r>
                      <a:r>
                        <a:rPr lang="tr-TR" baseline="0" dirty="0">
                          <a:solidFill>
                            <a:srgbClr val="0C0D0D"/>
                          </a:solidFill>
                        </a:rPr>
                        <a:t> Tanımı :</a:t>
                      </a:r>
                      <a:endParaRPr lang="tr-TR" dirty="0">
                        <a:solidFill>
                          <a:srgbClr val="0C0D0D"/>
                        </a:solidFill>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solidFill>
                      <a:schemeClr val="accent6">
                        <a:lumMod val="20000"/>
                        <a:lumOff val="80000"/>
                      </a:schemeClr>
                    </a:solidFill>
                  </a:tcPr>
                </a:tc>
                <a:tc>
                  <a:txBody>
                    <a:bodyPr/>
                    <a:lstStyle/>
                    <a:p>
                      <a:pPr algn="l" fontAlgn="ctr"/>
                      <a:r>
                        <a:rPr lang="tr-TR" sz="1400" b="0" i="0" u="none" strike="noStrike" dirty="0">
                          <a:solidFill>
                            <a:srgbClr val="000000"/>
                          </a:solidFill>
                          <a:effectLst/>
                          <a:latin typeface="Tahoma" panose="020B0604030504040204" pitchFamily="34" charset="0"/>
                        </a:rPr>
                        <a:t>T1- </a:t>
                      </a:r>
                      <a:r>
                        <a:rPr lang="tr-TR" sz="1400" b="0" i="0" u="none" strike="noStrike" dirty="0" err="1">
                          <a:solidFill>
                            <a:srgbClr val="000000"/>
                          </a:solidFill>
                          <a:effectLst/>
                          <a:latin typeface="Tahoma" panose="020B0604030504040204" pitchFamily="34" charset="0"/>
                        </a:rPr>
                        <a:t>Döşemealtı</a:t>
                      </a:r>
                      <a:r>
                        <a:rPr lang="tr-TR" sz="1400" b="0" i="0" u="none" strike="noStrike" dirty="0">
                          <a:solidFill>
                            <a:srgbClr val="000000"/>
                          </a:solidFill>
                          <a:effectLst/>
                          <a:latin typeface="Tahoma" panose="020B0604030504040204" pitchFamily="34" charset="0"/>
                        </a:rPr>
                        <a:t> Yerleşkesinin şehir merkezine uzaklığı nedeniyle paydaşların faaliyetlere katılım gösterememesi</a:t>
                      </a:r>
                    </a:p>
                  </a:txBody>
                  <a:tcPr marL="6350" marR="6350" marT="6350" marB="0"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accent6">
                        <a:lumMod val="20000"/>
                        <a:lumOff val="80000"/>
                      </a:schemeClr>
                    </a:solidFill>
                  </a:tcPr>
                </a:tc>
                <a:extLst>
                  <a:ext uri="{0D108BD9-81ED-4DB2-BD59-A6C34878D82A}">
                    <a16:rowId xmlns:a16="http://schemas.microsoft.com/office/drawing/2014/main" val="2463863686"/>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Termin Tarihi </a:t>
                      </a:r>
                      <a:r>
                        <a:rPr lang="tr-TR" baseline="0" dirty="0">
                          <a:solidFill>
                            <a:srgbClr val="0C0D0D"/>
                          </a:solidFill>
                        </a:rPr>
                        <a:t>:</a:t>
                      </a:r>
                      <a:endParaRPr lang="tr-TR" dirty="0">
                        <a:solidFill>
                          <a:srgbClr val="0C0D0D"/>
                        </a:solidFill>
                      </a:endParaRPr>
                    </a:p>
                  </a:txBody>
                  <a:tcPr>
                    <a:lnL w="12700" cap="flat" cmpd="sng" algn="ctr">
                      <a:solidFill>
                        <a:schemeClr val="tx1"/>
                      </a:solidFill>
                      <a:prstDash val="solid"/>
                      <a:round/>
                      <a:headEnd type="none" w="med" len="med"/>
                      <a:tailEnd type="none" w="med" len="med"/>
                    </a:lnL>
                    <a:solidFill>
                      <a:schemeClr val="accent6">
                        <a:lumMod val="20000"/>
                        <a:lumOff val="80000"/>
                      </a:schemeClr>
                    </a:solidFill>
                  </a:tcPr>
                </a:tc>
                <a:tc>
                  <a:txBody>
                    <a:bodyPr/>
                    <a:lstStyle/>
                    <a:p>
                      <a:r>
                        <a:rPr lang="tr-TR" dirty="0" smtClean="0">
                          <a:solidFill>
                            <a:srgbClr val="0C0D0D"/>
                          </a:solidFill>
                        </a:rPr>
                        <a:t>31.12.2014</a:t>
                      </a:r>
                      <a:endParaRPr lang="tr-TR" dirty="0">
                        <a:solidFill>
                          <a:srgbClr val="0C0D0D"/>
                        </a:solidFill>
                      </a:endParaRPr>
                    </a:p>
                  </a:txBody>
                  <a:tcPr>
                    <a:lnR w="12700" cap="flat" cmpd="sng" algn="ctr">
                      <a:solidFill>
                        <a:schemeClr val="tx1"/>
                      </a:solidFill>
                      <a:prstDash val="solid"/>
                      <a:round/>
                      <a:headEnd type="none" w="med" len="med"/>
                      <a:tailEnd type="none" w="med" len="med"/>
                    </a:lnR>
                    <a:solidFill>
                      <a:schemeClr val="accent6">
                        <a:lumMod val="20000"/>
                        <a:lumOff val="80000"/>
                      </a:schemeClr>
                    </a:solidFill>
                  </a:tcPr>
                </a:tc>
                <a:extLst>
                  <a:ext uri="{0D108BD9-81ED-4DB2-BD59-A6C34878D82A}">
                    <a16:rowId xmlns:a16="http://schemas.microsoft.com/office/drawing/2014/main" val="3702495391"/>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Sorumlu</a:t>
                      </a:r>
                      <a:r>
                        <a:rPr lang="tr-TR" baseline="0" dirty="0">
                          <a:solidFill>
                            <a:srgbClr val="0C0D0D"/>
                          </a:solidFill>
                        </a:rPr>
                        <a:t> Birim :</a:t>
                      </a:r>
                      <a:endParaRPr lang="tr-TR" dirty="0">
                        <a:solidFill>
                          <a:srgbClr val="0C0D0D"/>
                        </a:solidFill>
                      </a:endParaRPr>
                    </a:p>
                  </a:txBody>
                  <a:tcPr>
                    <a:lnL w="12700" cap="flat" cmpd="sng" algn="ctr">
                      <a:solidFill>
                        <a:schemeClr val="tx1"/>
                      </a:solidFill>
                      <a:prstDash val="solid"/>
                      <a:round/>
                      <a:headEnd type="none" w="med" len="med"/>
                      <a:tailEnd type="none" w="med" len="med"/>
                    </a:lnL>
                    <a:solidFill>
                      <a:schemeClr val="accent6">
                        <a:lumMod val="20000"/>
                        <a:lumOff val="80000"/>
                      </a:schemeClr>
                    </a:solidFill>
                  </a:tcPr>
                </a:tc>
                <a:tc>
                  <a:txBody>
                    <a:bodyPr/>
                    <a:lstStyle/>
                    <a:p>
                      <a:r>
                        <a:rPr lang="tr-TR" dirty="0" smtClean="0">
                          <a:solidFill>
                            <a:srgbClr val="0C0D0D"/>
                          </a:solidFill>
                        </a:rPr>
                        <a:t>SEPAM Yönetimi</a:t>
                      </a:r>
                      <a:endParaRPr lang="tr-TR" dirty="0">
                        <a:solidFill>
                          <a:srgbClr val="0C0D0D"/>
                        </a:solidFill>
                      </a:endParaRPr>
                    </a:p>
                  </a:txBody>
                  <a:tcPr>
                    <a:lnR w="12700" cap="flat" cmpd="sng" algn="ctr">
                      <a:solidFill>
                        <a:schemeClr val="tx1"/>
                      </a:solidFill>
                      <a:prstDash val="solid"/>
                      <a:round/>
                      <a:headEnd type="none" w="med" len="med"/>
                      <a:tailEnd type="none" w="med" len="med"/>
                    </a:lnR>
                    <a:solidFill>
                      <a:schemeClr val="accent6">
                        <a:lumMod val="20000"/>
                        <a:lumOff val="80000"/>
                      </a:schemeClr>
                    </a:solidFill>
                  </a:tcPr>
                </a:tc>
                <a:extLst>
                  <a:ext uri="{0D108BD9-81ED-4DB2-BD59-A6C34878D82A}">
                    <a16:rowId xmlns:a16="http://schemas.microsoft.com/office/drawing/2014/main" val="2571400847"/>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Önleyici Faaliyet :</a:t>
                      </a:r>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l" fontAlgn="ctr"/>
                      <a:r>
                        <a:rPr lang="tr-TR" sz="1400" b="0" i="0" u="none" strike="noStrike" dirty="0" err="1">
                          <a:solidFill>
                            <a:srgbClr val="000000"/>
                          </a:solidFill>
                          <a:effectLst/>
                          <a:latin typeface="Tahoma" panose="020B0604030504040204" pitchFamily="34" charset="0"/>
                          <a:ea typeface="Tahoma" panose="020B0604030504040204" pitchFamily="34" charset="0"/>
                          <a:cs typeface="Tahoma" panose="020B0604030504040204" pitchFamily="34" charset="0"/>
                        </a:rPr>
                        <a:t>SEPAM'ın</a:t>
                      </a:r>
                      <a:r>
                        <a:rPr lang="tr-TR" sz="1400" b="0"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rPr>
                        <a:t> araştırma projesi çıktılarının paydaşlara ait konferans salonlarında paylaşılması</a:t>
                      </a:r>
                    </a:p>
                  </a:txBody>
                  <a:tcPr marL="6350" marR="6350" marT="6350" marB="0" anchor="ct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3006109038"/>
                  </a:ext>
                </a:extLst>
              </a:tr>
            </a:tbl>
          </a:graphicData>
        </a:graphic>
      </p:graphicFrame>
    </p:spTree>
    <p:extLst>
      <p:ext uri="{BB962C8B-B14F-4D97-AF65-F5344CB8AC3E}">
        <p14:creationId xmlns:p14="http://schemas.microsoft.com/office/powerpoint/2010/main" val="32387309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Metin kutusu 4">
            <a:extLst>
              <a:ext uri="{FF2B5EF4-FFF2-40B4-BE49-F238E27FC236}">
                <a16:creationId xmlns:a16="http://schemas.microsoft.com/office/drawing/2014/main" id="{0983FF85-6A31-41EA-A11A-D71214CBEB4E}"/>
              </a:ext>
            </a:extLst>
          </p:cNvPr>
          <p:cNvSpPr txBox="1"/>
          <p:nvPr/>
        </p:nvSpPr>
        <p:spPr>
          <a:xfrm>
            <a:off x="1986117" y="320820"/>
            <a:ext cx="5471363" cy="954107"/>
          </a:xfrm>
          <a:prstGeom prst="rect">
            <a:avLst/>
          </a:prstGeom>
          <a:noFill/>
        </p:spPr>
        <p:txBody>
          <a:bodyPr wrap="square" lIns="91440" tIns="45720" rIns="91440" bIns="45720" rtlCol="0" anchor="t">
            <a:spAutoFit/>
          </a:bodyPr>
          <a:lstStyle/>
          <a:p>
            <a:pPr algn="ctr"/>
            <a:r>
              <a:rPr lang="tr-TR" sz="2800" b="1" dirty="0">
                <a:solidFill>
                  <a:schemeClr val="accent6"/>
                </a:solidFill>
                <a:effectLst>
                  <a:outerShdw blurRad="38100" dist="38100" dir="2700000" algn="tl">
                    <a:srgbClr val="000000">
                      <a:alpha val="43137"/>
                    </a:srgbClr>
                  </a:outerShdw>
                </a:effectLst>
              </a:rPr>
              <a:t>PAYDAŞ GERİBİLDİRİMLERİ</a:t>
            </a:r>
          </a:p>
          <a:p>
            <a:pPr algn="ctr"/>
            <a:r>
              <a:rPr lang="tr-TR" sz="2800" b="1" dirty="0">
                <a:solidFill>
                  <a:schemeClr val="accent6"/>
                </a:solidFill>
                <a:effectLst>
                  <a:outerShdw blurRad="38100" dist="38100" dir="2700000" algn="tl">
                    <a:srgbClr val="000000">
                      <a:alpha val="43137"/>
                    </a:srgbClr>
                  </a:outerShdw>
                </a:effectLst>
              </a:rPr>
              <a:t>(ANKET ANALİZLERİ)</a:t>
            </a:r>
            <a:endParaRPr lang="en-US" sz="2800" dirty="0">
              <a:solidFill>
                <a:schemeClr val="accent6"/>
              </a:solidFill>
              <a:cs typeface="Calibri" panose="020F0502020204030204"/>
            </a:endParaRPr>
          </a:p>
        </p:txBody>
      </p:sp>
      <p:pic>
        <p:nvPicPr>
          <p:cNvPr id="4"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1520" y="476672"/>
            <a:ext cx="1512168" cy="321202"/>
          </a:xfrm>
          <a:prstGeom prst="rect">
            <a:avLst/>
          </a:prstGeom>
          <a:noFill/>
          <a:extLst>
            <a:ext uri="{909E8E84-426E-40DD-AFC4-6F175D3DCCD1}">
              <a14:hiddenFill xmlns:a14="http://schemas.microsoft.com/office/drawing/2010/main">
                <a:solidFill>
                  <a:srgbClr val="FFFFFF"/>
                </a:solidFill>
              </a14:hiddenFill>
            </a:ext>
          </a:extLst>
        </p:spPr>
      </p:pic>
      <p:pic>
        <p:nvPicPr>
          <p:cNvPr id="2" name="Resim 1"/>
          <p:cNvPicPr>
            <a:picLocks noChangeAspect="1"/>
          </p:cNvPicPr>
          <p:nvPr/>
        </p:nvPicPr>
        <p:blipFill>
          <a:blip r:embed="rId3"/>
          <a:stretch>
            <a:fillRect/>
          </a:stretch>
        </p:blipFill>
        <p:spPr>
          <a:xfrm>
            <a:off x="252609" y="1575655"/>
            <a:ext cx="8638781" cy="3706689"/>
          </a:xfrm>
          <a:prstGeom prst="rect">
            <a:avLst/>
          </a:prstGeom>
        </p:spPr>
      </p:pic>
      <p:sp>
        <p:nvSpPr>
          <p:cNvPr id="3" name="Metin kutusu 2"/>
          <p:cNvSpPr txBox="1"/>
          <p:nvPr/>
        </p:nvSpPr>
        <p:spPr>
          <a:xfrm>
            <a:off x="1297858" y="5801032"/>
            <a:ext cx="6256456" cy="369332"/>
          </a:xfrm>
          <a:prstGeom prst="rect">
            <a:avLst/>
          </a:prstGeom>
          <a:noFill/>
        </p:spPr>
        <p:txBody>
          <a:bodyPr wrap="none" rtlCol="0">
            <a:spAutoFit/>
          </a:bodyPr>
          <a:lstStyle/>
          <a:p>
            <a:r>
              <a:rPr lang="tr-TR" b="1" dirty="0" smtClean="0">
                <a:solidFill>
                  <a:srgbClr val="0C0D0D"/>
                </a:solidFill>
              </a:rPr>
              <a:t>Anket yorum: Önemli </a:t>
            </a:r>
            <a:r>
              <a:rPr lang="tr-TR" b="1" dirty="0">
                <a:solidFill>
                  <a:srgbClr val="0C0D0D"/>
                </a:solidFill>
              </a:rPr>
              <a:t>ve bilgilendirici bir sunumdu. Teşekkürler</a:t>
            </a:r>
            <a:r>
              <a:rPr lang="tr-TR" dirty="0"/>
              <a:t>.</a:t>
            </a:r>
            <a:r>
              <a:rPr lang="tr-TR" dirty="0"/>
              <a:t> </a:t>
            </a:r>
          </a:p>
        </p:txBody>
      </p:sp>
    </p:spTree>
    <p:extLst>
      <p:ext uri="{BB962C8B-B14F-4D97-AF65-F5344CB8AC3E}">
        <p14:creationId xmlns:p14="http://schemas.microsoft.com/office/powerpoint/2010/main" val="16667005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Metin kutusu 4">
            <a:extLst>
              <a:ext uri="{FF2B5EF4-FFF2-40B4-BE49-F238E27FC236}">
                <a16:creationId xmlns:a16="http://schemas.microsoft.com/office/drawing/2014/main" id="{0983FF85-6A31-41EA-A11A-D71214CBEB4E}"/>
              </a:ext>
            </a:extLst>
          </p:cNvPr>
          <p:cNvSpPr txBox="1"/>
          <p:nvPr/>
        </p:nvSpPr>
        <p:spPr>
          <a:xfrm>
            <a:off x="1986117" y="320820"/>
            <a:ext cx="5471363" cy="954107"/>
          </a:xfrm>
          <a:prstGeom prst="rect">
            <a:avLst/>
          </a:prstGeom>
          <a:noFill/>
        </p:spPr>
        <p:txBody>
          <a:bodyPr wrap="square" lIns="91440" tIns="45720" rIns="91440" bIns="45720" rtlCol="0" anchor="t">
            <a:spAutoFit/>
          </a:bodyPr>
          <a:lstStyle/>
          <a:p>
            <a:pPr algn="ctr"/>
            <a:r>
              <a:rPr lang="tr-TR" sz="2800" b="1" dirty="0">
                <a:solidFill>
                  <a:schemeClr val="accent6"/>
                </a:solidFill>
                <a:effectLst>
                  <a:outerShdw blurRad="38100" dist="38100" dir="2700000" algn="tl">
                    <a:srgbClr val="000000">
                      <a:alpha val="43137"/>
                    </a:srgbClr>
                  </a:outerShdw>
                </a:effectLst>
              </a:rPr>
              <a:t>PAYDAŞ GERİBİLDİRİMLERİ</a:t>
            </a:r>
          </a:p>
          <a:p>
            <a:pPr algn="ctr"/>
            <a:r>
              <a:rPr lang="tr-TR" sz="2800" b="1" dirty="0">
                <a:solidFill>
                  <a:schemeClr val="accent6"/>
                </a:solidFill>
                <a:effectLst>
                  <a:outerShdw blurRad="38100" dist="38100" dir="2700000" algn="tl">
                    <a:srgbClr val="000000">
                      <a:alpha val="43137"/>
                    </a:srgbClr>
                  </a:outerShdw>
                </a:effectLst>
              </a:rPr>
              <a:t>(ANKET ANALİZLERİ)</a:t>
            </a:r>
            <a:endParaRPr lang="en-US" sz="2800" dirty="0">
              <a:solidFill>
                <a:schemeClr val="accent6"/>
              </a:solidFill>
              <a:cs typeface="Calibri" panose="020F0502020204030204"/>
            </a:endParaRPr>
          </a:p>
        </p:txBody>
      </p:sp>
      <p:pic>
        <p:nvPicPr>
          <p:cNvPr id="4"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1520" y="476672"/>
            <a:ext cx="1512168" cy="321202"/>
          </a:xfrm>
          <a:prstGeom prst="rect">
            <a:avLst/>
          </a:prstGeom>
          <a:noFill/>
          <a:extLst>
            <a:ext uri="{909E8E84-426E-40DD-AFC4-6F175D3DCCD1}">
              <a14:hiddenFill xmlns:a14="http://schemas.microsoft.com/office/drawing/2010/main">
                <a:solidFill>
                  <a:srgbClr val="FFFFFF"/>
                </a:solidFill>
              </a14:hiddenFill>
            </a:ext>
          </a:extLst>
        </p:spPr>
      </p:pic>
      <p:sp>
        <p:nvSpPr>
          <p:cNvPr id="3" name="Metin kutusu 2"/>
          <p:cNvSpPr txBox="1"/>
          <p:nvPr/>
        </p:nvSpPr>
        <p:spPr>
          <a:xfrm>
            <a:off x="1297858" y="5801032"/>
            <a:ext cx="5099538" cy="369332"/>
          </a:xfrm>
          <a:prstGeom prst="rect">
            <a:avLst/>
          </a:prstGeom>
          <a:noFill/>
        </p:spPr>
        <p:txBody>
          <a:bodyPr wrap="none" rtlCol="0">
            <a:spAutoFit/>
          </a:bodyPr>
          <a:lstStyle/>
          <a:p>
            <a:r>
              <a:rPr lang="tr-TR" b="1" dirty="0" smtClean="0">
                <a:solidFill>
                  <a:srgbClr val="0C0D0D"/>
                </a:solidFill>
              </a:rPr>
              <a:t>Anket yorum: </a:t>
            </a:r>
            <a:r>
              <a:rPr lang="tr-TR" dirty="0" smtClean="0">
                <a:solidFill>
                  <a:srgbClr val="0C0D0D"/>
                </a:solidFill>
              </a:rPr>
              <a:t>Uzun </a:t>
            </a:r>
            <a:r>
              <a:rPr lang="tr-TR" dirty="0">
                <a:solidFill>
                  <a:srgbClr val="0C0D0D"/>
                </a:solidFill>
              </a:rPr>
              <a:t>sürdü ama güzeldi teşekkürler</a:t>
            </a:r>
            <a:r>
              <a:rPr lang="tr-TR" dirty="0">
                <a:solidFill>
                  <a:srgbClr val="0C0D0D"/>
                </a:solidFill>
              </a:rPr>
              <a:t>  </a:t>
            </a:r>
          </a:p>
        </p:txBody>
      </p:sp>
      <p:pic>
        <p:nvPicPr>
          <p:cNvPr id="5" name="Resim 4"/>
          <p:cNvPicPr>
            <a:picLocks noChangeAspect="1"/>
          </p:cNvPicPr>
          <p:nvPr/>
        </p:nvPicPr>
        <p:blipFill>
          <a:blip r:embed="rId3"/>
          <a:stretch>
            <a:fillRect/>
          </a:stretch>
        </p:blipFill>
        <p:spPr>
          <a:xfrm>
            <a:off x="136775" y="1575655"/>
            <a:ext cx="8870449" cy="3706689"/>
          </a:xfrm>
          <a:prstGeom prst="rect">
            <a:avLst/>
          </a:prstGeom>
        </p:spPr>
      </p:pic>
    </p:spTree>
    <p:extLst>
      <p:ext uri="{BB962C8B-B14F-4D97-AF65-F5344CB8AC3E}">
        <p14:creationId xmlns:p14="http://schemas.microsoft.com/office/powerpoint/2010/main" val="28317132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Metin kutusu 4">
            <a:extLst>
              <a:ext uri="{FF2B5EF4-FFF2-40B4-BE49-F238E27FC236}">
                <a16:creationId xmlns:a16="http://schemas.microsoft.com/office/drawing/2014/main" id="{0983FF85-6A31-41EA-A11A-D71214CBEB4E}"/>
              </a:ext>
            </a:extLst>
          </p:cNvPr>
          <p:cNvSpPr txBox="1"/>
          <p:nvPr/>
        </p:nvSpPr>
        <p:spPr>
          <a:xfrm>
            <a:off x="1986117" y="320820"/>
            <a:ext cx="5471363" cy="954107"/>
          </a:xfrm>
          <a:prstGeom prst="rect">
            <a:avLst/>
          </a:prstGeom>
          <a:noFill/>
        </p:spPr>
        <p:txBody>
          <a:bodyPr wrap="square" lIns="91440" tIns="45720" rIns="91440" bIns="45720" rtlCol="0" anchor="t">
            <a:spAutoFit/>
          </a:bodyPr>
          <a:lstStyle/>
          <a:p>
            <a:pPr algn="ctr"/>
            <a:r>
              <a:rPr lang="tr-TR" sz="2800" b="1" dirty="0">
                <a:solidFill>
                  <a:schemeClr val="accent6"/>
                </a:solidFill>
                <a:effectLst>
                  <a:outerShdw blurRad="38100" dist="38100" dir="2700000" algn="tl">
                    <a:srgbClr val="000000">
                      <a:alpha val="43137"/>
                    </a:srgbClr>
                  </a:outerShdw>
                </a:effectLst>
              </a:rPr>
              <a:t>PAYDAŞ GERİBİLDİRİMLERİ</a:t>
            </a:r>
          </a:p>
          <a:p>
            <a:pPr algn="ctr"/>
            <a:r>
              <a:rPr lang="tr-TR" sz="2800" b="1" dirty="0">
                <a:solidFill>
                  <a:schemeClr val="accent6"/>
                </a:solidFill>
                <a:effectLst>
                  <a:outerShdw blurRad="38100" dist="38100" dir="2700000" algn="tl">
                    <a:srgbClr val="000000">
                      <a:alpha val="43137"/>
                    </a:srgbClr>
                  </a:outerShdw>
                </a:effectLst>
              </a:rPr>
              <a:t>(ANKET ANALİZLERİ)</a:t>
            </a:r>
            <a:endParaRPr lang="en-US" sz="2800" dirty="0">
              <a:solidFill>
                <a:schemeClr val="accent6"/>
              </a:solidFill>
              <a:cs typeface="Calibri" panose="020F0502020204030204"/>
            </a:endParaRPr>
          </a:p>
        </p:txBody>
      </p:sp>
      <p:pic>
        <p:nvPicPr>
          <p:cNvPr id="4"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1520" y="476672"/>
            <a:ext cx="1512168" cy="321202"/>
          </a:xfrm>
          <a:prstGeom prst="rect">
            <a:avLst/>
          </a:prstGeom>
          <a:noFill/>
          <a:extLst>
            <a:ext uri="{909E8E84-426E-40DD-AFC4-6F175D3DCCD1}">
              <a14:hiddenFill xmlns:a14="http://schemas.microsoft.com/office/drawing/2010/main">
                <a:solidFill>
                  <a:srgbClr val="FFFFFF"/>
                </a:solidFill>
              </a14:hiddenFill>
            </a:ext>
          </a:extLst>
        </p:spPr>
      </p:pic>
      <p:sp>
        <p:nvSpPr>
          <p:cNvPr id="3" name="Metin kutusu 2"/>
          <p:cNvSpPr txBox="1"/>
          <p:nvPr/>
        </p:nvSpPr>
        <p:spPr>
          <a:xfrm>
            <a:off x="0" y="5690793"/>
            <a:ext cx="9376413" cy="353943"/>
          </a:xfrm>
          <a:prstGeom prst="rect">
            <a:avLst/>
          </a:prstGeom>
          <a:noFill/>
        </p:spPr>
        <p:txBody>
          <a:bodyPr wrap="none" rtlCol="0">
            <a:spAutoFit/>
          </a:bodyPr>
          <a:lstStyle/>
          <a:p>
            <a:r>
              <a:rPr lang="tr-TR" sz="1700" b="1" dirty="0" smtClean="0">
                <a:solidFill>
                  <a:srgbClr val="0C0D0D"/>
                </a:solidFill>
              </a:rPr>
              <a:t>Anket yorumu: Oldukça </a:t>
            </a:r>
            <a:r>
              <a:rPr lang="tr-TR" sz="1700" b="1" dirty="0">
                <a:solidFill>
                  <a:srgbClr val="0C0D0D"/>
                </a:solidFill>
              </a:rPr>
              <a:t>akılda kalıcı ve akıcı bir konferanstı. Emeği geçen herkese çok teşekkür ederiz. </a:t>
            </a:r>
            <a:endParaRPr lang="tr-TR" sz="1700" b="1" dirty="0">
              <a:solidFill>
                <a:srgbClr val="0C0D0D"/>
              </a:solidFill>
            </a:endParaRPr>
          </a:p>
        </p:txBody>
      </p:sp>
      <p:pic>
        <p:nvPicPr>
          <p:cNvPr id="2" name="Resim 1"/>
          <p:cNvPicPr>
            <a:picLocks noChangeAspect="1"/>
          </p:cNvPicPr>
          <p:nvPr/>
        </p:nvPicPr>
        <p:blipFill>
          <a:blip r:embed="rId3"/>
          <a:stretch>
            <a:fillRect/>
          </a:stretch>
        </p:blipFill>
        <p:spPr>
          <a:xfrm>
            <a:off x="249561" y="1475062"/>
            <a:ext cx="8644877" cy="3907875"/>
          </a:xfrm>
          <a:prstGeom prst="rect">
            <a:avLst/>
          </a:prstGeom>
        </p:spPr>
      </p:pic>
    </p:spTree>
    <p:extLst>
      <p:ext uri="{BB962C8B-B14F-4D97-AF65-F5344CB8AC3E}">
        <p14:creationId xmlns:p14="http://schemas.microsoft.com/office/powerpoint/2010/main" val="79090023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yon">
  <a:themeElements>
    <a:clrScheme name="Özel 2">
      <a:dk1>
        <a:srgbClr val="8AD0D5"/>
      </a:dk1>
      <a:lt1>
        <a:sysClr val="window" lastClr="FFFFFF"/>
      </a:lt1>
      <a:dk2>
        <a:srgbClr val="1E5155"/>
      </a:dk2>
      <a:lt2>
        <a:srgbClr val="BFBFBF"/>
      </a:lt2>
      <a:accent1>
        <a:srgbClr val="B01513"/>
      </a:accent1>
      <a:accent2>
        <a:srgbClr val="EA6312"/>
      </a:accent2>
      <a:accent3>
        <a:srgbClr val="E6B729"/>
      </a:accent3>
      <a:accent4>
        <a:srgbClr val="6AAC90"/>
      </a:accent4>
      <a:accent5>
        <a:srgbClr val="5F9C9D"/>
      </a:accent5>
      <a:accent6>
        <a:srgbClr val="9E5E9B"/>
      </a:accent6>
      <a:hlink>
        <a:srgbClr val="58C1BA"/>
      </a:hlink>
      <a:folHlink>
        <a:srgbClr val="9DD0CB"/>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y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Ion</Template>
  <TotalTime>527</TotalTime>
  <Words>1179</Words>
  <Application>Microsoft Office PowerPoint</Application>
  <PresentationFormat>Ekran Gösterisi (4:3)</PresentationFormat>
  <Paragraphs>162</Paragraphs>
  <Slides>21</Slides>
  <Notes>1</Notes>
  <HiddenSlides>0</HiddenSlides>
  <MMClips>0</MMClips>
  <ScaleCrop>false</ScaleCrop>
  <HeadingPairs>
    <vt:vector size="6" baseType="variant">
      <vt:variant>
        <vt:lpstr>Kullanılan Yazı Tipleri</vt:lpstr>
      </vt:variant>
      <vt:variant>
        <vt:i4>8</vt:i4>
      </vt:variant>
      <vt:variant>
        <vt:lpstr>Tema</vt:lpstr>
      </vt:variant>
      <vt:variant>
        <vt:i4>1</vt:i4>
      </vt:variant>
      <vt:variant>
        <vt:lpstr>Slayt Başlıkları</vt:lpstr>
      </vt:variant>
      <vt:variant>
        <vt:i4>21</vt:i4>
      </vt:variant>
    </vt:vector>
  </HeadingPairs>
  <TitlesOfParts>
    <vt:vector size="30" baseType="lpstr">
      <vt:lpstr>Arial</vt:lpstr>
      <vt:lpstr>Ariel</vt:lpstr>
      <vt:lpstr>Calibri</vt:lpstr>
      <vt:lpstr>Calibri Light</vt:lpstr>
      <vt:lpstr>Roboto</vt:lpstr>
      <vt:lpstr>Tahoma</vt:lpstr>
      <vt:lpstr>Times New Roman</vt:lpstr>
      <vt:lpstr>Wingdings 3</vt:lpstr>
      <vt:lpstr>İyon</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2019 YILI  YGG SUNUMU  MEZUNLAR OFİSİ ve KARİYER GELİŞTİRME KOORDİNATÖRLÜĞÜ SÜRECİ  30/12/2019</dc:title>
  <dc:creator>Ali Engin DORUM</dc:creator>
  <cp:lastModifiedBy>Işıl Cerem CENKER ÖZEK</cp:lastModifiedBy>
  <cp:revision>71</cp:revision>
  <dcterms:created xsi:type="dcterms:W3CDTF">2020-01-20T10:44:30Z</dcterms:created>
  <dcterms:modified xsi:type="dcterms:W3CDTF">2024-05-27T11:15:43Z</dcterms:modified>
</cp:coreProperties>
</file>