
<file path=[Content_Types].xml><?xml version="1.0" encoding="utf-8"?>
<Types xmlns="http://schemas.openxmlformats.org/package/2006/content-types">
  <Default Extension="png" ContentType="image/png"/>
  <Default Extension="bin" ContentType="application/vnd.openxmlformats-officedocument.oleObject"/>
  <Default Extension="jfif" ContentType="image/jpe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5"/>
  </p:notesMasterIdLst>
  <p:sldIdLst>
    <p:sldId id="256" r:id="rId2"/>
    <p:sldId id="288" r:id="rId3"/>
    <p:sldId id="347" r:id="rId4"/>
    <p:sldId id="346" r:id="rId5"/>
    <p:sldId id="320" r:id="rId6"/>
    <p:sldId id="363" r:id="rId7"/>
    <p:sldId id="364" r:id="rId8"/>
    <p:sldId id="285" r:id="rId9"/>
    <p:sldId id="393" r:id="rId10"/>
    <p:sldId id="395" r:id="rId11"/>
    <p:sldId id="394" r:id="rId12"/>
    <p:sldId id="384" r:id="rId13"/>
    <p:sldId id="357" r:id="rId14"/>
    <p:sldId id="385" r:id="rId15"/>
    <p:sldId id="386" r:id="rId16"/>
    <p:sldId id="387" r:id="rId17"/>
    <p:sldId id="382" r:id="rId18"/>
    <p:sldId id="388" r:id="rId19"/>
    <p:sldId id="389" r:id="rId20"/>
    <p:sldId id="390" r:id="rId21"/>
    <p:sldId id="391" r:id="rId22"/>
    <p:sldId id="362" r:id="rId23"/>
    <p:sldId id="278"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ection>
        <p14:section name="Başlıksız Bölüm" id="{29ED5E7A-0C58-4AF1-A401-2AB9E7D510F4}">
          <p14:sldIdLst>
            <p14:sldId id="256"/>
            <p14:sldId id="288"/>
            <p14:sldId id="347"/>
            <p14:sldId id="346"/>
            <p14:sldId id="320"/>
            <p14:sldId id="363"/>
            <p14:sldId id="364"/>
            <p14:sldId id="285"/>
            <p14:sldId id="393"/>
            <p14:sldId id="395"/>
            <p14:sldId id="394"/>
            <p14:sldId id="384"/>
            <p14:sldId id="357"/>
            <p14:sldId id="385"/>
            <p14:sldId id="386"/>
            <p14:sldId id="387"/>
            <p14:sldId id="382"/>
            <p14:sldId id="388"/>
            <p14:sldId id="389"/>
            <p14:sldId id="390"/>
            <p14:sldId id="391"/>
            <p14:sldId id="362"/>
            <p14:sldId id="27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C0D0D"/>
    <a:srgbClr val="E626AF"/>
    <a:srgbClr val="D9D9D9"/>
    <a:srgbClr val="0F2303"/>
    <a:srgbClr val="001626"/>
    <a:srgbClr val="7AEE32"/>
    <a:srgbClr val="1F0620"/>
    <a:srgbClr val="020424"/>
    <a:srgbClr val="1222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C4A0E0-5728-3060-DBC6-73089B61B9EC}" v="19" dt="2021-12-30T11:12:01.669"/>
    <p1510:client id="{5DACE587-96EF-BCC8-9D45-661E4D919997}" v="25" dt="2021-12-30T11:23:17.420"/>
    <p1510:client id="{FBBD671A-7482-21DB-78BB-48D5101602C6}" v="422" dt="2021-12-30T11:09:03.643"/>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1380" y="-7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batuh\Drive'&#305;m\SKS\Anketler\SKS%20GEZ&#304;%20MEMNUN&#304;YET%20ANKET&#304;%20-%20Kopy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batuh\Drive'&#305;m\SKS\Anketler\SKS%20ETK&#304;NL&#304;K%20MEMNUN&#304;YET%20ANKET&#304;.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_al__ma_Sayfas_.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batuh\Drive'&#305;m\SKS\Anketler\SKS%20ETK&#304;NL&#304;K%20MEMNUN&#304;YET%20ANKET&#304;.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10712623647183"/>
          <c:y val="0.26918853893263334"/>
          <c:w val="0.81874468845927006"/>
          <c:h val="0.45549905423833192"/>
        </c:manualLayout>
      </c:layout>
      <c:barChart>
        <c:barDir val="col"/>
        <c:grouping val="clustered"/>
        <c:varyColors val="0"/>
        <c:ser>
          <c:idx val="0"/>
          <c:order val="0"/>
          <c:spPr>
            <a:solidFill>
              <a:schemeClr val="accent1"/>
            </a:solidFill>
            <a:ln>
              <a:noFill/>
            </a:ln>
            <a:effectLst/>
          </c:spPr>
          <c:invertIfNegative val="0"/>
          <c:dLbls>
            <c:dLbl>
              <c:idx val="0"/>
              <c:spPr>
                <a:noFill/>
                <a:ln>
                  <a:noFill/>
                </a:ln>
                <a:effectLst/>
              </c:spPr>
              <c:txPr>
                <a:bodyPr rot="0" spcFirstLastPara="1" vertOverflow="ellipsis" vert="horz" wrap="square" anchor="ctr" anchorCtr="1"/>
                <a:lstStyle/>
                <a:p>
                  <a:pPr>
                    <a:defRPr sz="1400" b="0" i="0" u="none" strike="noStrike" kern="1200" baseline="0">
                      <a:solidFill>
                        <a:srgbClr val="0C0D0D"/>
                      </a:solidFill>
                      <a:latin typeface="+mn-lt"/>
                      <a:ea typeface="+mn-ea"/>
                      <a:cs typeface="+mn-cs"/>
                    </a:defRPr>
                  </a:pPr>
                  <a:endParaRPr lang="tr-TR"/>
                </a:p>
              </c:txPr>
              <c:dLblPos val="outEnd"/>
              <c:showLegendKey val="0"/>
              <c:showVal val="1"/>
              <c:showCatName val="0"/>
              <c:showSerName val="0"/>
              <c:showPercent val="0"/>
              <c:showBubbleSize val="0"/>
              <c:extLst>
                <c:ext xmlns:c16="http://schemas.microsoft.com/office/drawing/2014/chart" uri="{C3380CC4-5D6E-409C-BE32-E72D297353CC}">
                  <c16:uniqueId val="{00000000-48D7-477F-8B9D-89B5FF5A8A11}"/>
                </c:ext>
              </c:extLst>
            </c:dLbl>
            <c:spPr>
              <a:noFill/>
              <a:ln>
                <a:noFill/>
              </a:ln>
              <a:effectLst/>
            </c:spPr>
            <c:txPr>
              <a:bodyPr rot="0" spcFirstLastPara="1" vertOverflow="ellipsis" vert="horz" wrap="square" anchor="ctr" anchorCtr="1"/>
              <a:lstStyle/>
              <a:p>
                <a:pPr>
                  <a:defRPr sz="1200" b="0" i="0" u="none" strike="noStrike" kern="1200" baseline="0">
                    <a:solidFill>
                      <a:srgbClr val="0C0D0D"/>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'ÖĞRENCİ MEMNUNİYET-GRAFİK ANALİ'!$A$1:$G$1</c:f>
              <c:strCache>
                <c:ptCount val="7"/>
                <c:pt idx="0">
                  <c:v>1 - Etkinlik yer uygundur. / The location of the event was convenient.</c:v>
                </c:pt>
                <c:pt idx="1">
                  <c:v>2 - Etkinlik içeriği başarılı idi. / The content of event was adequate.</c:v>
                </c:pt>
                <c:pt idx="2">
                  <c:v>3 - Etkinlik saati uygundu. / The time of event was convient. </c:v>
                </c:pt>
                <c:pt idx="3">
                  <c:v>4 - Etkinlik ikramları başarılı idi. / The food &amp; drink service was adequate.</c:v>
                </c:pt>
                <c:pt idx="4">
                  <c:v>5 - Etkinliğe katılım oranı yeterli idi. / Participation rate in the event was adequate.</c:v>
                </c:pt>
                <c:pt idx="5">
                  <c:v>6 - Etkinliğin görevlileri ilgili idi. /Staff members working at the event was involved.</c:v>
                </c:pt>
                <c:pt idx="6">
                  <c:v>7- Etkinlik duyurusu zamanında yapıldı. / The event was announced on time.</c:v>
                </c:pt>
              </c:strCache>
            </c:strRef>
          </c:cat>
          <c:val>
            <c:numRef>
              <c:f>'ÖĞRENCİ MEMNUNİYET-GRAFİK ANALİ'!$A$2:$G$2</c:f>
              <c:numCache>
                <c:formatCode>0%</c:formatCode>
                <c:ptCount val="7"/>
                <c:pt idx="0">
                  <c:v>1</c:v>
                </c:pt>
                <c:pt idx="1">
                  <c:v>1</c:v>
                </c:pt>
                <c:pt idx="2">
                  <c:v>0.99</c:v>
                </c:pt>
                <c:pt idx="3">
                  <c:v>0.99</c:v>
                </c:pt>
                <c:pt idx="4">
                  <c:v>0.96</c:v>
                </c:pt>
                <c:pt idx="5">
                  <c:v>1</c:v>
                </c:pt>
                <c:pt idx="6">
                  <c:v>1</c:v>
                </c:pt>
              </c:numCache>
            </c:numRef>
          </c:val>
          <c:extLst>
            <c:ext xmlns:c16="http://schemas.microsoft.com/office/drawing/2014/chart" uri="{C3380CC4-5D6E-409C-BE32-E72D297353CC}">
              <c16:uniqueId val="{00000000-CE66-486C-8240-377769A3B6C9}"/>
            </c:ext>
          </c:extLst>
        </c:ser>
        <c:dLbls>
          <c:dLblPos val="outEnd"/>
          <c:showLegendKey val="0"/>
          <c:showVal val="1"/>
          <c:showCatName val="0"/>
          <c:showSerName val="0"/>
          <c:showPercent val="0"/>
          <c:showBubbleSize val="0"/>
        </c:dLbls>
        <c:gapWidth val="219"/>
        <c:overlap val="-27"/>
        <c:axId val="316364896"/>
        <c:axId val="316365456"/>
      </c:barChart>
      <c:catAx>
        <c:axId val="316364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rgbClr val="0C0D0D"/>
                </a:solidFill>
                <a:latin typeface="+mn-lt"/>
                <a:ea typeface="+mn-ea"/>
                <a:cs typeface="+mn-cs"/>
              </a:defRPr>
            </a:pPr>
            <a:endParaRPr lang="tr-TR"/>
          </a:p>
        </c:txPr>
        <c:crossAx val="316365456"/>
        <c:crosses val="autoZero"/>
        <c:auto val="1"/>
        <c:lblAlgn val="ctr"/>
        <c:lblOffset val="100"/>
        <c:noMultiLvlLbl val="0"/>
      </c:catAx>
      <c:valAx>
        <c:axId val="3163654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rgbClr val="0C0D0D"/>
                </a:solidFill>
                <a:latin typeface="+mn-lt"/>
                <a:ea typeface="+mn-ea"/>
                <a:cs typeface="+mn-cs"/>
              </a:defRPr>
            </a:pPr>
            <a:endParaRPr lang="tr-TR"/>
          </a:p>
        </c:txPr>
        <c:crossAx val="31636489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0C0D0D"/>
          </a:solidFill>
        </a:defRPr>
      </a:pPr>
      <a:endParaRPr lang="tr-T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95634451202855"/>
          <c:y val="9.01761740214128E-2"/>
          <c:w val="0.81874468845927006"/>
          <c:h val="0.45549905423833192"/>
        </c:manualLayout>
      </c:layout>
      <c:barChart>
        <c:barDir val="col"/>
        <c:grouping val="clustered"/>
        <c:varyColors val="0"/>
        <c:ser>
          <c:idx val="0"/>
          <c:order val="0"/>
          <c:spPr>
            <a:solidFill>
              <a:schemeClr val="accent1"/>
            </a:solidFill>
            <a:ln>
              <a:noFill/>
            </a:ln>
            <a:effectLst/>
          </c:spPr>
          <c:invertIfNegative val="0"/>
          <c:dLbls>
            <c:dLbl>
              <c:idx val="0"/>
              <c:spPr>
                <a:noFill/>
                <a:ln>
                  <a:noFill/>
                </a:ln>
                <a:effectLst/>
              </c:spPr>
              <c:txPr>
                <a:bodyPr rot="0" spcFirstLastPara="1" vertOverflow="ellipsis" vert="horz" wrap="square" anchor="ctr" anchorCtr="1"/>
                <a:lstStyle/>
                <a:p>
                  <a:pPr>
                    <a:defRPr sz="1400" b="0" i="0" u="none" strike="noStrike" kern="1200" baseline="0">
                      <a:solidFill>
                        <a:srgbClr val="0C0D0D"/>
                      </a:solidFill>
                      <a:latin typeface="+mn-lt"/>
                      <a:ea typeface="+mn-ea"/>
                      <a:cs typeface="+mn-cs"/>
                    </a:defRPr>
                  </a:pPr>
                  <a:endParaRPr lang="tr-TR"/>
                </a:p>
              </c:txPr>
              <c:dLblPos val="outEnd"/>
              <c:showLegendKey val="0"/>
              <c:showVal val="1"/>
              <c:showCatName val="0"/>
              <c:showSerName val="0"/>
              <c:showPercent val="0"/>
              <c:showBubbleSize val="0"/>
              <c:extLst>
                <c:ext xmlns:c16="http://schemas.microsoft.com/office/drawing/2014/chart" uri="{C3380CC4-5D6E-409C-BE32-E72D297353CC}">
                  <c16:uniqueId val="{00000000-F7F6-403D-9697-B9B44469CB1F}"/>
                </c:ext>
              </c:extLst>
            </c:dLbl>
            <c:spPr>
              <a:noFill/>
              <a:ln>
                <a:noFill/>
              </a:ln>
              <a:effectLst/>
            </c:spPr>
            <c:txPr>
              <a:bodyPr rot="0" spcFirstLastPara="1" vertOverflow="ellipsis" vert="horz" wrap="square" anchor="ctr" anchorCtr="1"/>
              <a:lstStyle/>
              <a:p>
                <a:pPr>
                  <a:defRPr sz="1200" b="0" i="0" u="none" strike="noStrike" kern="1200" baseline="0">
                    <a:solidFill>
                      <a:srgbClr val="0C0D0D"/>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'ÖĞRENCİ MEMNUNİYET-GRAFİK ANALİ'!$A$1:$G$1</c:f>
              <c:strCache>
                <c:ptCount val="7"/>
                <c:pt idx="0">
                  <c:v>1 - Etkinlik yer uygundur. / The location of the event was convenient.</c:v>
                </c:pt>
                <c:pt idx="1">
                  <c:v>2 - Etkinlik içeriği başarılı idi. / The content of event was adequate.</c:v>
                </c:pt>
                <c:pt idx="2">
                  <c:v>3 - Etkinlik saati uygundu. / The time of event was convient. </c:v>
                </c:pt>
                <c:pt idx="3">
                  <c:v>4 - Etkinliğe katılım oranı yeterli idi. / Participation rate in the event was adequate.</c:v>
                </c:pt>
                <c:pt idx="4">
                  <c:v>5 - Etkinliğin görevlileri ilgili idi. /Staff members working at the event was involved.</c:v>
                </c:pt>
                <c:pt idx="5">
                  <c:v>6- Etkinlik duyurusu zamanında yapıldı. / The event was announced on time.</c:v>
                </c:pt>
                <c:pt idx="6">
                  <c:v>7- Etkinlikten memnun kaldım. / I am satisfied with the event.</c:v>
                </c:pt>
              </c:strCache>
            </c:strRef>
          </c:cat>
          <c:val>
            <c:numRef>
              <c:f>'ÖĞRENCİ MEMNUNİYET-GRAFİK ANALİ'!$A$2:$G$2</c:f>
              <c:numCache>
                <c:formatCode>0%</c:formatCode>
                <c:ptCount val="7"/>
                <c:pt idx="0">
                  <c:v>1</c:v>
                </c:pt>
                <c:pt idx="1">
                  <c:v>0.98</c:v>
                </c:pt>
                <c:pt idx="2">
                  <c:v>1</c:v>
                </c:pt>
                <c:pt idx="3">
                  <c:v>1</c:v>
                </c:pt>
                <c:pt idx="4">
                  <c:v>0.97</c:v>
                </c:pt>
                <c:pt idx="5">
                  <c:v>0.94</c:v>
                </c:pt>
                <c:pt idx="6">
                  <c:v>1</c:v>
                </c:pt>
              </c:numCache>
            </c:numRef>
          </c:val>
          <c:extLst>
            <c:ext xmlns:c16="http://schemas.microsoft.com/office/drawing/2014/chart" uri="{C3380CC4-5D6E-409C-BE32-E72D297353CC}">
              <c16:uniqueId val="{00000000-D226-4E0F-8A60-F4517C565EEB}"/>
            </c:ext>
          </c:extLst>
        </c:ser>
        <c:dLbls>
          <c:dLblPos val="outEnd"/>
          <c:showLegendKey val="0"/>
          <c:showVal val="1"/>
          <c:showCatName val="0"/>
          <c:showSerName val="0"/>
          <c:showPercent val="0"/>
          <c:showBubbleSize val="0"/>
        </c:dLbls>
        <c:gapWidth val="219"/>
        <c:overlap val="-27"/>
        <c:axId val="316364896"/>
        <c:axId val="316365456"/>
      </c:barChart>
      <c:catAx>
        <c:axId val="316364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rgbClr val="0C0D0D"/>
                </a:solidFill>
                <a:latin typeface="+mn-lt"/>
                <a:ea typeface="+mn-ea"/>
                <a:cs typeface="+mn-cs"/>
              </a:defRPr>
            </a:pPr>
            <a:endParaRPr lang="tr-TR"/>
          </a:p>
        </c:txPr>
        <c:crossAx val="316365456"/>
        <c:crosses val="autoZero"/>
        <c:auto val="1"/>
        <c:lblAlgn val="ctr"/>
        <c:lblOffset val="100"/>
        <c:noMultiLvlLbl val="0"/>
      </c:catAx>
      <c:valAx>
        <c:axId val="3163654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rgbClr val="0C0D0D"/>
                </a:solidFill>
                <a:latin typeface="+mn-lt"/>
                <a:ea typeface="+mn-ea"/>
                <a:cs typeface="+mn-cs"/>
              </a:defRPr>
            </a:pPr>
            <a:endParaRPr lang="tr-TR"/>
          </a:p>
        </c:txPr>
        <c:crossAx val="31636489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0C0D0D"/>
          </a:solidFill>
        </a:defRPr>
      </a:pPr>
      <a:endParaRPr lang="tr-T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95634451202855"/>
          <c:y val="9.01761740214128E-2"/>
          <c:w val="0.81874468845927006"/>
          <c:h val="0.45549905423833192"/>
        </c:manualLayout>
      </c:layout>
      <c:barChart>
        <c:barDir val="col"/>
        <c:grouping val="clustered"/>
        <c:varyColors val="0"/>
        <c:dLbls>
          <c:dLblPos val="outEnd"/>
          <c:showLegendKey val="0"/>
          <c:showVal val="1"/>
          <c:showCatName val="0"/>
          <c:showSerName val="0"/>
          <c:showPercent val="0"/>
          <c:showBubbleSize val="0"/>
        </c:dLbls>
        <c:gapWidth val="219"/>
        <c:overlap val="-27"/>
        <c:axId val="316364896"/>
        <c:axId val="316365456"/>
      </c:barChart>
      <c:catAx>
        <c:axId val="316364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C0D0D"/>
                </a:solidFill>
                <a:latin typeface="+mn-lt"/>
                <a:ea typeface="+mn-ea"/>
                <a:cs typeface="+mn-cs"/>
              </a:defRPr>
            </a:pPr>
            <a:endParaRPr lang="tr-TR"/>
          </a:p>
        </c:txPr>
        <c:crossAx val="316365456"/>
        <c:crosses val="autoZero"/>
        <c:auto val="1"/>
        <c:lblAlgn val="ctr"/>
        <c:lblOffset val="100"/>
        <c:noMultiLvlLbl val="0"/>
      </c:catAx>
      <c:valAx>
        <c:axId val="3163654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C0D0D"/>
                </a:solidFill>
                <a:latin typeface="+mn-lt"/>
                <a:ea typeface="+mn-ea"/>
                <a:cs typeface="+mn-cs"/>
              </a:defRPr>
            </a:pPr>
            <a:endParaRPr lang="tr-TR"/>
          </a:p>
        </c:txPr>
        <c:crossAx val="31636489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0C0D0D"/>
          </a:solidFill>
        </a:defRPr>
      </a:pPr>
      <a:endParaRPr lang="tr-T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11895634451202855"/>
          <c:y val="9.01761740214128E-2"/>
          <c:w val="0.81874468845927006"/>
          <c:h val="0.45549905423833192"/>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rgbClr val="0C0D0D"/>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'ÖĞRENCİ MEMNUNİYET-GRAFİK ANALİ'!$A$1:$G$1</c:f>
              <c:strCache>
                <c:ptCount val="7"/>
                <c:pt idx="0">
                  <c:v>1 - Etkinlik yer uygundur. / The location of the event was convenient.</c:v>
                </c:pt>
                <c:pt idx="1">
                  <c:v>2 - Etkinlik içeriği başarılı idi. / The content of event was adequate.</c:v>
                </c:pt>
                <c:pt idx="2">
                  <c:v>3 - Etkinlik saati uygundu. / The time of event was convient. </c:v>
                </c:pt>
                <c:pt idx="3">
                  <c:v>4 - Etkinliğe katılım oranı yeterli idi. / Participation rate in the event was adequate.</c:v>
                </c:pt>
                <c:pt idx="4">
                  <c:v>5 - Etkinliğin görevlileri ilgili idi. /Staff members working at the event was involved.</c:v>
                </c:pt>
                <c:pt idx="5">
                  <c:v>6- Etkinlik duyurusu zamanında yapıldı. / The event was announced on time.</c:v>
                </c:pt>
                <c:pt idx="6">
                  <c:v>7- Etkinlikten memnun kaldım. / I am satisfied with the event.</c:v>
                </c:pt>
              </c:strCache>
            </c:strRef>
          </c:cat>
          <c:val>
            <c:numRef>
              <c:f>'ÖĞRENCİ MEMNUNİYET-GRAFİK ANALİ'!$A$2:$G$2</c:f>
              <c:numCache>
                <c:formatCode>0%</c:formatCode>
                <c:ptCount val="7"/>
                <c:pt idx="0">
                  <c:v>1</c:v>
                </c:pt>
                <c:pt idx="1">
                  <c:v>0.98</c:v>
                </c:pt>
                <c:pt idx="2">
                  <c:v>1</c:v>
                </c:pt>
                <c:pt idx="3">
                  <c:v>1</c:v>
                </c:pt>
                <c:pt idx="4">
                  <c:v>0.97</c:v>
                </c:pt>
                <c:pt idx="5">
                  <c:v>0.94</c:v>
                </c:pt>
                <c:pt idx="6">
                  <c:v>1</c:v>
                </c:pt>
              </c:numCache>
            </c:numRef>
          </c:val>
          <c:extLst>
            <c:ext xmlns:c16="http://schemas.microsoft.com/office/drawing/2014/chart" uri="{C3380CC4-5D6E-409C-BE32-E72D297353CC}">
              <c16:uniqueId val="{00000000-664E-46B3-AE4F-5C5D7407D8C8}"/>
            </c:ext>
          </c:extLst>
        </c:ser>
        <c:dLbls>
          <c:dLblPos val="outEnd"/>
          <c:showLegendKey val="0"/>
          <c:showVal val="1"/>
          <c:showCatName val="0"/>
          <c:showSerName val="0"/>
          <c:showPercent val="0"/>
          <c:showBubbleSize val="0"/>
        </c:dLbls>
        <c:gapWidth val="219"/>
        <c:overlap val="-27"/>
        <c:axId val="316364896"/>
        <c:axId val="316365456"/>
      </c:barChart>
      <c:catAx>
        <c:axId val="316364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rgbClr val="0C0D0D"/>
                </a:solidFill>
                <a:latin typeface="+mn-lt"/>
                <a:ea typeface="+mn-ea"/>
                <a:cs typeface="+mn-cs"/>
              </a:defRPr>
            </a:pPr>
            <a:endParaRPr lang="tr-TR"/>
          </a:p>
        </c:txPr>
        <c:crossAx val="316365456"/>
        <c:crosses val="autoZero"/>
        <c:auto val="1"/>
        <c:lblAlgn val="ctr"/>
        <c:lblOffset val="100"/>
        <c:noMultiLvlLbl val="0"/>
      </c:catAx>
      <c:valAx>
        <c:axId val="3163654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rgbClr val="0C0D0D"/>
                </a:solidFill>
                <a:latin typeface="+mn-lt"/>
                <a:ea typeface="+mn-ea"/>
                <a:cs typeface="+mn-cs"/>
              </a:defRPr>
            </a:pPr>
            <a:endParaRPr lang="tr-TR"/>
          </a:p>
        </c:txPr>
        <c:crossAx val="31636489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0C0D0D"/>
          </a:solidFill>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29.05.2024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29.05.2024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29.05.2024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29.05.2024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29.05.2024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29.05.2024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29.05.2024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29.05.2024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29.05.2024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29.05.2024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29.05.2024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29.05.2024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29.05.2024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29.05.2024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29.05.2024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29.05.2024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29.05.2024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29.05.2024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29.05.2024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chart" Target="../charts/chart4.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8.emf"/><Relationship Id="rId5" Type="http://schemas.openxmlformats.org/officeDocument/2006/relationships/oleObject" Target="../embeddings/oleObject1.bin"/><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0.emf"/><Relationship Id="rId4" Type="http://schemas.openxmlformats.org/officeDocument/2006/relationships/oleObject" Target="../embeddings/oleObject2.bin"/></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jfif"/><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26.jpeg"/><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153265" y="5512332"/>
            <a:ext cx="5673212" cy="861774"/>
          </a:xfrm>
          <a:prstGeom prst="rect">
            <a:avLst/>
          </a:prstGeom>
          <a:noFill/>
        </p:spPr>
        <p:txBody>
          <a:bodyPr wrap="square" rtlCol="0">
            <a:spAutoFit/>
          </a:bodyPr>
          <a:lstStyle/>
          <a:p>
            <a:r>
              <a:rPr lang="tr-TR" sz="2200" b="1" dirty="0">
                <a:solidFill>
                  <a:schemeClr val="accent5">
                    <a:lumMod val="50000"/>
                  </a:schemeClr>
                </a:solidFill>
              </a:rPr>
              <a:t>SPOR, KÜLTÜR VE SANAT MÜDÜRLÜĞÜ</a:t>
            </a:r>
          </a:p>
          <a:p>
            <a:r>
              <a:rPr lang="tr-TR" sz="2800" b="1" dirty="0">
                <a:solidFill>
                  <a:schemeClr val="accent5">
                    <a:lumMod val="50000"/>
                  </a:schemeClr>
                </a:solidFill>
              </a:rPr>
              <a:t>         </a:t>
            </a:r>
          </a:p>
        </p:txBody>
      </p:sp>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a:t>
            </a:r>
            <a:r>
              <a:rPr lang="tr-TR" sz="3200" b="1" spc="50" dirty="0" smtClean="0">
                <a:ln w="0"/>
                <a:solidFill>
                  <a:schemeClr val="tx2">
                    <a:lumMod val="50000"/>
                  </a:schemeClr>
                </a:solidFill>
                <a:effectLst>
                  <a:innerShdw blurRad="63500" dist="50800" dir="13500000">
                    <a:srgbClr val="000000">
                      <a:alpha val="50000"/>
                    </a:srgbClr>
                  </a:innerShdw>
                </a:effectLst>
                <a:latin typeface="Calibri"/>
                <a:ea typeface="+mj-ea"/>
                <a:cs typeface="Calibri"/>
              </a:rPr>
              <a:t>2023 </a:t>
            </a: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YILI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Tree>
    <p:extLst>
      <p:ext uri="{BB962C8B-B14F-4D97-AF65-F5344CB8AC3E}">
        <p14:creationId xmlns:p14="http://schemas.microsoft.com/office/powerpoint/2010/main" val="10576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7" name="Metin kutusu 6">
            <a:extLst>
              <a:ext uri="{FF2B5EF4-FFF2-40B4-BE49-F238E27FC236}">
                <a16:creationId xmlns:a16="http://schemas.microsoft.com/office/drawing/2014/main" id="{CECE7EE8-7EBF-48B2-89D1-F692563DC891}"/>
              </a:ext>
            </a:extLst>
          </p:cNvPr>
          <p:cNvSpPr txBox="1"/>
          <p:nvPr/>
        </p:nvSpPr>
        <p:spPr>
          <a:xfrm>
            <a:off x="1831248" y="1590717"/>
            <a:ext cx="6314935" cy="369332"/>
          </a:xfrm>
          <a:prstGeom prst="rect">
            <a:avLst/>
          </a:prstGeom>
          <a:noFill/>
        </p:spPr>
        <p:txBody>
          <a:bodyPr wrap="none" rtlCol="0">
            <a:spAutoFit/>
          </a:bodyPr>
          <a:lstStyle/>
          <a:p>
            <a:pPr algn="ctr"/>
            <a:r>
              <a:rPr lang="tr-TR" b="1" dirty="0">
                <a:solidFill>
                  <a:srgbClr val="FF0000"/>
                </a:solidFill>
              </a:rPr>
              <a:t>KASIM AYI GASTRONOMİ VE PODGAST MAKARNA WORKSHOPU</a:t>
            </a:r>
          </a:p>
        </p:txBody>
      </p:sp>
      <p:graphicFrame>
        <p:nvGraphicFramePr>
          <p:cNvPr id="5" name="Grafik 4">
            <a:extLst>
              <a:ext uri="{FF2B5EF4-FFF2-40B4-BE49-F238E27FC236}">
                <a16:creationId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3352486438"/>
              </p:ext>
            </p:extLst>
          </p:nvPr>
        </p:nvGraphicFramePr>
        <p:xfrm>
          <a:off x="251520" y="2499360"/>
          <a:ext cx="8435280" cy="41249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219913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E9CBA553-673D-4954-9BF4-F6232D16FB8B}"/>
              </a:ext>
            </a:extLst>
          </p:cNvPr>
          <p:cNvSpPr txBox="1"/>
          <p:nvPr/>
        </p:nvSpPr>
        <p:spPr>
          <a:xfrm>
            <a:off x="1622937" y="1407955"/>
            <a:ext cx="6395648" cy="369332"/>
          </a:xfrm>
          <a:prstGeom prst="rect">
            <a:avLst/>
          </a:prstGeom>
          <a:noFill/>
        </p:spPr>
        <p:txBody>
          <a:bodyPr wrap="square" rtlCol="0">
            <a:spAutoFit/>
          </a:bodyPr>
          <a:lstStyle/>
          <a:p>
            <a:pPr algn="ctr"/>
            <a:r>
              <a:rPr lang="tr-TR" b="1" dirty="0">
                <a:solidFill>
                  <a:srgbClr val="FF0000"/>
                </a:solidFill>
              </a:rPr>
              <a:t>ARALIK AYI BKFT TOPLULUĞU KUTU OYUNLARI</a:t>
            </a:r>
          </a:p>
        </p:txBody>
      </p:sp>
      <p:graphicFrame>
        <p:nvGraphicFramePr>
          <p:cNvPr id="7" name="Grafik 6">
            <a:extLst>
              <a:ext uri="{FF2B5EF4-FFF2-40B4-BE49-F238E27FC236}">
                <a16:creationId xmlns:a16="http://schemas.microsoft.com/office/drawing/2014/main" id="{00000000-0008-0000-0100-000002000000}"/>
              </a:ext>
            </a:extLst>
          </p:cNvPr>
          <p:cNvGraphicFramePr>
            <a:graphicFrameLocks/>
          </p:cNvGraphicFramePr>
          <p:nvPr>
            <p:extLst/>
          </p:nvPr>
        </p:nvGraphicFramePr>
        <p:xfrm>
          <a:off x="528638" y="2042160"/>
          <a:ext cx="7782242" cy="44117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Grafik 1">
            <a:extLst>
              <a:ext uri="{FF2B5EF4-FFF2-40B4-BE49-F238E27FC236}">
                <a16:creationId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970122550"/>
              </p:ext>
            </p:extLst>
          </p:nvPr>
        </p:nvGraphicFramePr>
        <p:xfrm>
          <a:off x="498198" y="2296161"/>
          <a:ext cx="8280042" cy="415774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555000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188050" y="313880"/>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1184" y="506169"/>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9" name="Resim 8"/>
          <p:cNvPicPr/>
          <p:nvPr/>
        </p:nvPicPr>
        <p:blipFill>
          <a:blip r:embed="rId4"/>
          <a:stretch>
            <a:fillRect/>
          </a:stretch>
        </p:blipFill>
        <p:spPr>
          <a:xfrm>
            <a:off x="1808109" y="-781479"/>
            <a:ext cx="1835799" cy="285610"/>
          </a:xfrm>
          <a:prstGeom prst="rect">
            <a:avLst/>
          </a:prstGeom>
        </p:spPr>
      </p:pic>
      <p:graphicFrame>
        <p:nvGraphicFramePr>
          <p:cNvPr id="3" name="Nesne 2"/>
          <p:cNvGraphicFramePr>
            <a:graphicFrameLocks noChangeAspect="1"/>
          </p:cNvGraphicFramePr>
          <p:nvPr>
            <p:extLst>
              <p:ext uri="{D42A27DB-BD31-4B8C-83A1-F6EECF244321}">
                <p14:modId xmlns:p14="http://schemas.microsoft.com/office/powerpoint/2010/main" val="1405543506"/>
              </p:ext>
            </p:extLst>
          </p:nvPr>
        </p:nvGraphicFramePr>
        <p:xfrm>
          <a:off x="1315079" y="1267987"/>
          <a:ext cx="6528441" cy="5425079"/>
        </p:xfrm>
        <a:graphic>
          <a:graphicData uri="http://schemas.openxmlformats.org/presentationml/2006/ole">
            <mc:AlternateContent xmlns:mc="http://schemas.openxmlformats.org/markup-compatibility/2006">
              <mc:Choice xmlns:v="urn:schemas-microsoft-com:vml" Requires="v">
                <p:oleObj spid="_x0000_s1062" name="Çalışma Sayfası" r:id="rId5" imgW="6769125" imgH="11303088" progId="Excel.Sheet.12">
                  <p:embed/>
                </p:oleObj>
              </mc:Choice>
              <mc:Fallback>
                <p:oleObj name="Çalışma Sayfası" r:id="rId5" imgW="6769125" imgH="11303088" progId="Excel.Sheet.12">
                  <p:embed/>
                  <p:pic>
                    <p:nvPicPr>
                      <p:cNvPr id="0" name=""/>
                      <p:cNvPicPr/>
                      <p:nvPr/>
                    </p:nvPicPr>
                    <p:blipFill>
                      <a:blip r:embed="rId6"/>
                      <a:stretch>
                        <a:fillRect/>
                      </a:stretch>
                    </p:blipFill>
                    <p:spPr>
                      <a:xfrm>
                        <a:off x="1315079" y="1267987"/>
                        <a:ext cx="6528441" cy="5425079"/>
                      </a:xfrm>
                      <a:prstGeom prst="rect">
                        <a:avLst/>
                      </a:prstGeom>
                    </p:spPr>
                  </p:pic>
                </p:oleObj>
              </mc:Fallback>
            </mc:AlternateContent>
          </a:graphicData>
        </a:graphic>
      </p:graphicFrame>
    </p:spTree>
    <p:extLst>
      <p:ext uri="{BB962C8B-B14F-4D97-AF65-F5344CB8AC3E}">
        <p14:creationId xmlns:p14="http://schemas.microsoft.com/office/powerpoint/2010/main" val="19249036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168388" y="628902"/>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4" name="İçerik Yer Tutucusu 3"/>
          <p:cNvSpPr>
            <a:spLocks noGrp="1"/>
          </p:cNvSpPr>
          <p:nvPr>
            <p:ph idx="1"/>
          </p:nvPr>
        </p:nvSpPr>
        <p:spPr>
          <a:xfrm>
            <a:off x="434912" y="5245685"/>
            <a:ext cx="8386917" cy="1032387"/>
          </a:xfrm>
        </p:spPr>
        <p:txBody>
          <a:bodyPr>
            <a:normAutofit/>
          </a:bodyPr>
          <a:lstStyle/>
          <a:p>
            <a:pPr marL="0" indent="0">
              <a:buNone/>
            </a:pPr>
            <a:r>
              <a:rPr lang="tr-TR" dirty="0" smtClean="0">
                <a:solidFill>
                  <a:srgbClr val="0F2303"/>
                </a:solidFill>
              </a:rPr>
              <a:t>Anketlerden de anlaşılacağı gibi etkinliklerimizin </a:t>
            </a:r>
            <a:r>
              <a:rPr lang="tr-TR" dirty="0">
                <a:solidFill>
                  <a:srgbClr val="0F2303"/>
                </a:solidFill>
              </a:rPr>
              <a:t>ve sonuçlarımızın verimli ve başarılı olduğu kanısına vardık. </a:t>
            </a:r>
          </a:p>
        </p:txBody>
      </p:sp>
      <p:graphicFrame>
        <p:nvGraphicFramePr>
          <p:cNvPr id="2" name="Nesne 1"/>
          <p:cNvGraphicFramePr>
            <a:graphicFrameLocks noChangeAspect="1"/>
          </p:cNvGraphicFramePr>
          <p:nvPr>
            <p:extLst>
              <p:ext uri="{D42A27DB-BD31-4B8C-83A1-F6EECF244321}">
                <p14:modId xmlns:p14="http://schemas.microsoft.com/office/powerpoint/2010/main" val="2380875258"/>
              </p:ext>
            </p:extLst>
          </p:nvPr>
        </p:nvGraphicFramePr>
        <p:xfrm>
          <a:off x="251520" y="1826679"/>
          <a:ext cx="8753703" cy="2906395"/>
        </p:xfrm>
        <a:graphic>
          <a:graphicData uri="http://schemas.openxmlformats.org/presentationml/2006/ole">
            <mc:AlternateContent xmlns:mc="http://schemas.openxmlformats.org/markup-compatibility/2006">
              <mc:Choice xmlns:v="urn:schemas-microsoft-com:vml" Requires="v">
                <p:oleObj spid="_x0000_s2058" name="Çalışma Sayfası" r:id="rId4" imgW="8051849" imgH="2673438" progId="Excel.Sheet.12">
                  <p:embed/>
                </p:oleObj>
              </mc:Choice>
              <mc:Fallback>
                <p:oleObj name="Çalışma Sayfası" r:id="rId4" imgW="8051849" imgH="2673438" progId="Excel.Sheet.12">
                  <p:embed/>
                  <p:pic>
                    <p:nvPicPr>
                      <p:cNvPr id="0" name=""/>
                      <p:cNvPicPr/>
                      <p:nvPr/>
                    </p:nvPicPr>
                    <p:blipFill>
                      <a:blip r:embed="rId5"/>
                      <a:stretch>
                        <a:fillRect/>
                      </a:stretch>
                    </p:blipFill>
                    <p:spPr>
                      <a:xfrm>
                        <a:off x="251520" y="1826679"/>
                        <a:ext cx="8753703" cy="2906395"/>
                      </a:xfrm>
                      <a:prstGeom prst="rect">
                        <a:avLst/>
                      </a:prstGeom>
                    </p:spPr>
                  </p:pic>
                </p:oleObj>
              </mc:Fallback>
            </mc:AlternateContent>
          </a:graphicData>
        </a:graphic>
      </p:graphicFrame>
    </p:spTree>
    <p:extLst>
      <p:ext uri="{BB962C8B-B14F-4D97-AF65-F5344CB8AC3E}">
        <p14:creationId xmlns:p14="http://schemas.microsoft.com/office/powerpoint/2010/main" val="13463543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885702BF-DE21-A86F-C9BC-34F822922F85}"/>
              </a:ext>
            </a:extLst>
          </p:cNvPr>
          <p:cNvSpPr txBox="1"/>
          <p:nvPr/>
        </p:nvSpPr>
        <p:spPr>
          <a:xfrm>
            <a:off x="361188" y="1607543"/>
            <a:ext cx="8421624" cy="2308324"/>
          </a:xfrm>
          <a:prstGeom prst="rect">
            <a:avLst/>
          </a:prstGeom>
          <a:noFill/>
        </p:spPr>
        <p:txBody>
          <a:bodyPr wrap="square" rtlCol="0">
            <a:spAutoFit/>
          </a:bodyPr>
          <a:lstStyle/>
          <a:p>
            <a:r>
              <a:rPr lang="tr-TR" dirty="0">
                <a:solidFill>
                  <a:srgbClr val="0F2303"/>
                </a:solidFill>
              </a:rPr>
              <a:t>ÖR: 7/12/2023 </a:t>
            </a:r>
            <a:r>
              <a:rPr lang="tr-TR" b="1" dirty="0">
                <a:solidFill>
                  <a:srgbClr val="0F2303"/>
                </a:solidFill>
              </a:rPr>
              <a:t>SUCCES YURT DIŞI EĞİTİM YETKİLİLERİ TARAFINDAN WORK&amp;TRAVEL VE YURT DIŞI STAJ PROGRAMLARI ANLATILDI.</a:t>
            </a:r>
          </a:p>
          <a:p>
            <a:endParaRPr lang="tr-TR" dirty="0">
              <a:solidFill>
                <a:srgbClr val="0F2303"/>
              </a:solidFill>
            </a:endParaRPr>
          </a:p>
          <a:p>
            <a:r>
              <a:rPr lang="tr-TR" dirty="0">
                <a:solidFill>
                  <a:srgbClr val="0F2303"/>
                </a:solidFill>
              </a:rPr>
              <a:t>ÖR: 11/11/2023 </a:t>
            </a:r>
            <a:r>
              <a:rPr lang="tr-TR" b="1" dirty="0">
                <a:solidFill>
                  <a:srgbClr val="0F2303"/>
                </a:solidFill>
              </a:rPr>
              <a:t>SÜREYYA TAŞDEMİR İLE YURT DIŞINDA MÜHENDİSLİK HAKKINDA SOHBET GERÇEKLEŞTİRİLDİ.</a:t>
            </a:r>
          </a:p>
          <a:p>
            <a:endParaRPr lang="tr-TR" b="1" dirty="0">
              <a:solidFill>
                <a:srgbClr val="0F2303"/>
              </a:solidFill>
            </a:endParaRPr>
          </a:p>
          <a:p>
            <a:r>
              <a:rPr lang="tr-TR" dirty="0">
                <a:solidFill>
                  <a:srgbClr val="0F2303"/>
                </a:solidFill>
              </a:rPr>
              <a:t>ÖR: 13/11/2023 </a:t>
            </a:r>
            <a:r>
              <a:rPr lang="tr-TR" b="1" dirty="0">
                <a:solidFill>
                  <a:srgbClr val="0F2303"/>
                </a:solidFill>
              </a:rPr>
              <a:t>BEHÇET ÜLKER İLE NFT VE METAVERSE DÜNYASI HAKKINDA SOHBET EDİLDİ. NFT OLUŞTURMA DERSİ ALINDI.</a:t>
            </a:r>
          </a:p>
        </p:txBody>
      </p:sp>
      <p:pic>
        <p:nvPicPr>
          <p:cNvPr id="4" name="Resim 3">
            <a:extLst>
              <a:ext uri="{FF2B5EF4-FFF2-40B4-BE49-F238E27FC236}">
                <a16:creationId xmlns:a16="http://schemas.microsoft.com/office/drawing/2014/main" id="{D01D1464-6C3C-0E2C-1365-1A3031F12C4A}"/>
              </a:ext>
            </a:extLst>
          </p:cNvPr>
          <p:cNvPicPr>
            <a:picLocks noChangeAspect="1"/>
          </p:cNvPicPr>
          <p:nvPr/>
        </p:nvPicPr>
        <p:blipFill>
          <a:blip r:embed="rId3"/>
          <a:stretch>
            <a:fillRect/>
          </a:stretch>
        </p:blipFill>
        <p:spPr>
          <a:xfrm>
            <a:off x="4035806" y="4097488"/>
            <a:ext cx="4020164" cy="2305938"/>
          </a:xfrm>
          <a:prstGeom prst="rect">
            <a:avLst/>
          </a:prstGeom>
        </p:spPr>
      </p:pic>
      <p:pic>
        <p:nvPicPr>
          <p:cNvPr id="65" name="Resim 64">
            <a:extLst>
              <a:ext uri="{FF2B5EF4-FFF2-40B4-BE49-F238E27FC236}">
                <a16:creationId xmlns:a16="http://schemas.microsoft.com/office/drawing/2014/main" id="{185730BD-5879-C2A6-73CB-D85FF64080EC}"/>
              </a:ext>
            </a:extLst>
          </p:cNvPr>
          <p:cNvPicPr>
            <a:picLocks noChangeAspect="1"/>
          </p:cNvPicPr>
          <p:nvPr/>
        </p:nvPicPr>
        <p:blipFill>
          <a:blip r:embed="rId4"/>
          <a:stretch>
            <a:fillRect/>
          </a:stretch>
        </p:blipFill>
        <p:spPr>
          <a:xfrm>
            <a:off x="1089945" y="4130180"/>
            <a:ext cx="2245593" cy="2284760"/>
          </a:xfrm>
          <a:prstGeom prst="rect">
            <a:avLst/>
          </a:prstGeom>
        </p:spPr>
      </p:pic>
    </p:spTree>
    <p:extLst>
      <p:ext uri="{BB962C8B-B14F-4D97-AF65-F5344CB8AC3E}">
        <p14:creationId xmlns:p14="http://schemas.microsoft.com/office/powerpoint/2010/main" val="2717328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CF758C3E-9CF4-E0D4-FBE2-07CBACC6A15E}"/>
              </a:ext>
            </a:extLst>
          </p:cNvPr>
          <p:cNvSpPr txBox="1"/>
          <p:nvPr/>
        </p:nvSpPr>
        <p:spPr>
          <a:xfrm>
            <a:off x="361188" y="1607543"/>
            <a:ext cx="8421624" cy="2031325"/>
          </a:xfrm>
          <a:prstGeom prst="rect">
            <a:avLst/>
          </a:prstGeom>
          <a:noFill/>
        </p:spPr>
        <p:txBody>
          <a:bodyPr wrap="square" rtlCol="0">
            <a:spAutoFit/>
          </a:bodyPr>
          <a:lstStyle/>
          <a:p>
            <a:r>
              <a:rPr lang="tr-TR" dirty="0">
                <a:solidFill>
                  <a:srgbClr val="0F2303"/>
                </a:solidFill>
              </a:rPr>
              <a:t>ÖR: 15/12/2023 </a:t>
            </a:r>
            <a:r>
              <a:rPr lang="tr-TR" b="1" dirty="0">
                <a:solidFill>
                  <a:srgbClr val="0F2303"/>
                </a:solidFill>
              </a:rPr>
              <a:t>7. AKDENİZ BİLİŞİM ZİRVESİNE KATILIM SAĞLADIK.</a:t>
            </a:r>
          </a:p>
          <a:p>
            <a:endParaRPr lang="tr-TR" b="1" dirty="0">
              <a:solidFill>
                <a:srgbClr val="0F2303"/>
              </a:solidFill>
            </a:endParaRPr>
          </a:p>
          <a:p>
            <a:r>
              <a:rPr lang="tr-TR" dirty="0">
                <a:solidFill>
                  <a:srgbClr val="0F2303"/>
                </a:solidFill>
              </a:rPr>
              <a:t>ÖR: 13/11/2023 </a:t>
            </a:r>
            <a:r>
              <a:rPr lang="tr-TR" b="1" dirty="0">
                <a:solidFill>
                  <a:srgbClr val="0F2303"/>
                </a:solidFill>
              </a:rPr>
              <a:t>BEHÇET ÜLKER İLE NFT VE METAVERSE DÜNYASI HAKKINDA SOHBET EDİLDİ. NFT OLUŞTURMA DERSİ ALINDI.</a:t>
            </a:r>
          </a:p>
          <a:p>
            <a:endParaRPr lang="tr-TR" b="1" dirty="0">
              <a:solidFill>
                <a:srgbClr val="0F2303"/>
              </a:solidFill>
            </a:endParaRPr>
          </a:p>
          <a:p>
            <a:r>
              <a:rPr lang="tr-TR" dirty="0">
                <a:solidFill>
                  <a:srgbClr val="0F2303"/>
                </a:solidFill>
              </a:rPr>
              <a:t>ÖR: 27/12/2023 </a:t>
            </a:r>
            <a:r>
              <a:rPr lang="tr-TR" b="1" dirty="0">
                <a:solidFill>
                  <a:srgbClr val="0F2303"/>
                </a:solidFill>
              </a:rPr>
              <a:t>YUSUF AKSU TARAFINDAN AR-GE MÜHENDİSLİĞİ HAKKINDA BİLGİLENDİRME YAPILDI VE PCB DİZAYN WORKSHOPU VERİLDİ</a:t>
            </a:r>
          </a:p>
        </p:txBody>
      </p:sp>
      <p:pic>
        <p:nvPicPr>
          <p:cNvPr id="4" name="Resim 3">
            <a:extLst>
              <a:ext uri="{FF2B5EF4-FFF2-40B4-BE49-F238E27FC236}">
                <a16:creationId xmlns:a16="http://schemas.microsoft.com/office/drawing/2014/main" id="{88108029-51AD-2AEE-3D6F-0BA4D1EF57EE}"/>
              </a:ext>
            </a:extLst>
          </p:cNvPr>
          <p:cNvPicPr>
            <a:picLocks noChangeAspect="1"/>
          </p:cNvPicPr>
          <p:nvPr/>
        </p:nvPicPr>
        <p:blipFill>
          <a:blip r:embed="rId3"/>
          <a:stretch>
            <a:fillRect/>
          </a:stretch>
        </p:blipFill>
        <p:spPr>
          <a:xfrm>
            <a:off x="1209735" y="3669030"/>
            <a:ext cx="2219635" cy="2915057"/>
          </a:xfrm>
          <a:prstGeom prst="rect">
            <a:avLst/>
          </a:prstGeom>
        </p:spPr>
      </p:pic>
      <p:pic>
        <p:nvPicPr>
          <p:cNvPr id="65" name="Resim 64">
            <a:extLst>
              <a:ext uri="{FF2B5EF4-FFF2-40B4-BE49-F238E27FC236}">
                <a16:creationId xmlns:a16="http://schemas.microsoft.com/office/drawing/2014/main" id="{52AA15B3-1E21-6BCC-9120-AD6CE093DAD9}"/>
              </a:ext>
            </a:extLst>
          </p:cNvPr>
          <p:cNvPicPr>
            <a:picLocks noChangeAspect="1"/>
          </p:cNvPicPr>
          <p:nvPr/>
        </p:nvPicPr>
        <p:blipFill>
          <a:blip r:embed="rId4"/>
          <a:stretch>
            <a:fillRect/>
          </a:stretch>
        </p:blipFill>
        <p:spPr>
          <a:xfrm>
            <a:off x="5526608" y="3653156"/>
            <a:ext cx="2318205" cy="2915057"/>
          </a:xfrm>
          <a:prstGeom prst="rect">
            <a:avLst/>
          </a:prstGeom>
        </p:spPr>
      </p:pic>
    </p:spTree>
    <p:extLst>
      <p:ext uri="{BB962C8B-B14F-4D97-AF65-F5344CB8AC3E}">
        <p14:creationId xmlns:p14="http://schemas.microsoft.com/office/powerpoint/2010/main" val="26428883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GİRİŞİMCİLİK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FE241751-347A-2A70-7ECE-C2C529A22C0C}"/>
              </a:ext>
            </a:extLst>
          </p:cNvPr>
          <p:cNvSpPr txBox="1"/>
          <p:nvPr/>
        </p:nvSpPr>
        <p:spPr>
          <a:xfrm>
            <a:off x="914400" y="1819656"/>
            <a:ext cx="7214616" cy="1477328"/>
          </a:xfrm>
          <a:prstGeom prst="rect">
            <a:avLst/>
          </a:prstGeom>
          <a:noFill/>
        </p:spPr>
        <p:txBody>
          <a:bodyPr wrap="square" rtlCol="0">
            <a:spAutoFit/>
          </a:bodyPr>
          <a:lstStyle/>
          <a:p>
            <a:r>
              <a:rPr lang="tr-TR" dirty="0">
                <a:solidFill>
                  <a:srgbClr val="0F2303"/>
                </a:solidFill>
              </a:rPr>
              <a:t>-Karekod sistemi ile daha mobil ve interaktif olmuş durumdayız. Her topluluğun QR kodlarının herkesin ulaşabileceği şekilde sunulması.</a:t>
            </a:r>
          </a:p>
          <a:p>
            <a:endParaRPr lang="tr-TR" dirty="0">
              <a:solidFill>
                <a:srgbClr val="0F2303"/>
              </a:solidFill>
            </a:endParaRPr>
          </a:p>
          <a:p>
            <a:r>
              <a:rPr lang="tr-TR" dirty="0">
                <a:solidFill>
                  <a:srgbClr val="0F2303"/>
                </a:solidFill>
              </a:rPr>
              <a:t>-Her topluluğun yaptığı etkinlikleri </a:t>
            </a:r>
            <a:r>
              <a:rPr lang="tr-TR" dirty="0" err="1">
                <a:solidFill>
                  <a:srgbClr val="0F2303"/>
                </a:solidFill>
              </a:rPr>
              <a:t>instagramda</a:t>
            </a:r>
            <a:r>
              <a:rPr lang="tr-TR" dirty="0">
                <a:solidFill>
                  <a:srgbClr val="0F2303"/>
                </a:solidFill>
              </a:rPr>
              <a:t> paylaşarak, toplulukların daha aktif olması ve daha çok üye </a:t>
            </a:r>
            <a:r>
              <a:rPr lang="tr-TR" dirty="0" smtClean="0">
                <a:solidFill>
                  <a:srgbClr val="0F2303"/>
                </a:solidFill>
              </a:rPr>
              <a:t>toplayabilmesini sağladık.</a:t>
            </a:r>
            <a:endParaRPr lang="tr-TR" dirty="0">
              <a:solidFill>
                <a:srgbClr val="0F2303"/>
              </a:solidFill>
            </a:endParaRPr>
          </a:p>
        </p:txBody>
      </p:sp>
      <p:pic>
        <p:nvPicPr>
          <p:cNvPr id="4" name="Resim 3">
            <a:extLst>
              <a:ext uri="{FF2B5EF4-FFF2-40B4-BE49-F238E27FC236}">
                <a16:creationId xmlns:a16="http://schemas.microsoft.com/office/drawing/2014/main" id="{2CD2014E-2895-D4B9-8D7E-A209A2B294A5}"/>
              </a:ext>
            </a:extLst>
          </p:cNvPr>
          <p:cNvPicPr>
            <a:picLocks noChangeAspect="1"/>
          </p:cNvPicPr>
          <p:nvPr/>
        </p:nvPicPr>
        <p:blipFill>
          <a:blip r:embed="rId3"/>
          <a:stretch>
            <a:fillRect/>
          </a:stretch>
        </p:blipFill>
        <p:spPr>
          <a:xfrm>
            <a:off x="4521708" y="3461649"/>
            <a:ext cx="2376932" cy="3048321"/>
          </a:xfrm>
          <a:prstGeom prst="rect">
            <a:avLst/>
          </a:prstGeom>
        </p:spPr>
      </p:pic>
      <p:pic>
        <p:nvPicPr>
          <p:cNvPr id="65" name="Resim 64">
            <a:extLst>
              <a:ext uri="{FF2B5EF4-FFF2-40B4-BE49-F238E27FC236}">
                <a16:creationId xmlns:a16="http://schemas.microsoft.com/office/drawing/2014/main" id="{15A070D5-0CE8-6295-12E9-14607B43C9C7}"/>
              </a:ext>
            </a:extLst>
          </p:cNvPr>
          <p:cNvPicPr>
            <a:picLocks noChangeAspect="1"/>
          </p:cNvPicPr>
          <p:nvPr/>
        </p:nvPicPr>
        <p:blipFill>
          <a:blip r:embed="rId4"/>
          <a:stretch>
            <a:fillRect/>
          </a:stretch>
        </p:blipFill>
        <p:spPr>
          <a:xfrm>
            <a:off x="1635761" y="3429000"/>
            <a:ext cx="2586736" cy="3080970"/>
          </a:xfrm>
          <a:prstGeom prst="rect">
            <a:avLst/>
          </a:prstGeom>
        </p:spPr>
      </p:pic>
    </p:spTree>
    <p:extLst>
      <p:ext uri="{BB962C8B-B14F-4D97-AF65-F5344CB8AC3E}">
        <p14:creationId xmlns:p14="http://schemas.microsoft.com/office/powerpoint/2010/main" val="1104069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600712" y="29031503"/>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595950" y="2919342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595950" y="2935535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999300" y="2902197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999300" y="29183903"/>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999300" y="2902197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999300" y="29183903"/>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999300" y="29379166"/>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600712" y="29031503"/>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595950" y="2935535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999300" y="2902197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999300" y="29183903"/>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600712" y="29023566"/>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595950" y="29177553"/>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999300" y="29021978"/>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999300" y="29175966"/>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999300" y="29021978"/>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999300" y="29175966"/>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999300" y="29379166"/>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999300" y="29379166"/>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600712" y="29031503"/>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595950" y="2919977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595950" y="29355353"/>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999300" y="2902197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999300" y="29183903"/>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999300" y="29387103"/>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970850" y="29031503"/>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966087" y="2919977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966087" y="29355353"/>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600712" y="29922091"/>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595950" y="30084016"/>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595950" y="30245941"/>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999300" y="29912566"/>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999300" y="30074491"/>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999300" y="29912566"/>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999300" y="30074491"/>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999300" y="30271341"/>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600712" y="29922091"/>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595950" y="30245941"/>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999300" y="29912566"/>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999300" y="30074491"/>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600712" y="2991415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595950" y="30069728"/>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595950" y="30245941"/>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999300" y="29912566"/>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999300" y="3006655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999300" y="29912566"/>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999300" y="3006655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999300" y="30271341"/>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999300" y="30271341"/>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600712" y="29922091"/>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595950" y="30091953"/>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595950" y="30245941"/>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999300" y="29912566"/>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999300" y="30074491"/>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999300" y="30279278"/>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970850" y="29922091"/>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966087" y="30091953"/>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966087" y="30245941"/>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157775" y="271166"/>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TOPLUMSAL KATKI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7503" y="131934"/>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234175" y="1630850"/>
            <a:ext cx="8459659" cy="4247317"/>
          </a:xfrm>
          <a:prstGeom prst="rect">
            <a:avLst/>
          </a:prstGeom>
        </p:spPr>
        <p:txBody>
          <a:bodyPr wrap="square">
            <a:spAutoFit/>
          </a:bodyPr>
          <a:lstStyle/>
          <a:p>
            <a:pPr algn="just"/>
            <a:r>
              <a:rPr lang="tr-TR" dirty="0">
                <a:solidFill>
                  <a:srgbClr val="000000"/>
                </a:solidFill>
              </a:rPr>
              <a:t>Hedefimiz; Topluma hizmet </a:t>
            </a:r>
            <a:r>
              <a:rPr lang="tr-TR" dirty="0" smtClean="0">
                <a:solidFill>
                  <a:srgbClr val="000000"/>
                </a:solidFill>
              </a:rPr>
              <a:t>etmek </a:t>
            </a:r>
            <a:r>
              <a:rPr lang="tr-TR" dirty="0">
                <a:solidFill>
                  <a:srgbClr val="000000"/>
                </a:solidFill>
              </a:rPr>
              <a:t>ve farkındalık oluşturabilmek amacıyla, çözüm odaklı ve katma değeri yüksek uygulamaların hayata geçmesini sağlamaktır.</a:t>
            </a:r>
          </a:p>
          <a:p>
            <a:pPr algn="just"/>
            <a:endParaRPr lang="tr-TR" dirty="0">
              <a:solidFill>
                <a:srgbClr val="000000"/>
              </a:solidFill>
            </a:endParaRPr>
          </a:p>
          <a:p>
            <a:pPr algn="just"/>
            <a:r>
              <a:rPr lang="tr-TR" dirty="0" smtClean="0">
                <a:solidFill>
                  <a:srgbClr val="000000"/>
                </a:solidFill>
              </a:rPr>
              <a:t>Ör:02.12.2022 </a:t>
            </a:r>
            <a:r>
              <a:rPr lang="tr-TR" dirty="0">
                <a:solidFill>
                  <a:srgbClr val="000000"/>
                </a:solidFill>
              </a:rPr>
              <a:t>‘’ </a:t>
            </a:r>
            <a:r>
              <a:rPr lang="tr-TR" b="1" dirty="0">
                <a:solidFill>
                  <a:srgbClr val="0C0D0D"/>
                </a:solidFill>
              </a:rPr>
              <a:t>Kermes etkinliğimizde toplanan para ve bağışlarla birlikte köy okullarındaki küçük çocuklara mont alındı ve hediye edildi.</a:t>
            </a:r>
          </a:p>
          <a:p>
            <a:pPr algn="just"/>
            <a:endParaRPr lang="tr-TR" dirty="0" smtClean="0">
              <a:solidFill>
                <a:srgbClr val="000000"/>
              </a:solidFill>
            </a:endParaRPr>
          </a:p>
          <a:p>
            <a:pPr algn="just"/>
            <a:r>
              <a:rPr lang="tr-TR" dirty="0" smtClean="0">
                <a:solidFill>
                  <a:srgbClr val="000000"/>
                </a:solidFill>
              </a:rPr>
              <a:t>Ör:29.11.2022 </a:t>
            </a:r>
            <a:r>
              <a:rPr lang="tr-TR" b="1" dirty="0">
                <a:solidFill>
                  <a:srgbClr val="0C0D0D"/>
                </a:solidFill>
              </a:rPr>
              <a:t>Sevgi evlerindeki </a:t>
            </a:r>
            <a:r>
              <a:rPr lang="tr-TR" b="1" dirty="0" smtClean="0">
                <a:solidFill>
                  <a:srgbClr val="0C0D0D"/>
                </a:solidFill>
              </a:rPr>
              <a:t>çocuklar </a:t>
            </a:r>
            <a:r>
              <a:rPr lang="tr-TR" b="1" dirty="0">
                <a:solidFill>
                  <a:srgbClr val="0C0D0D"/>
                </a:solidFill>
              </a:rPr>
              <a:t>ziyaret </a:t>
            </a:r>
            <a:r>
              <a:rPr lang="tr-TR" b="1" dirty="0" smtClean="0">
                <a:solidFill>
                  <a:srgbClr val="0C0D0D"/>
                </a:solidFill>
              </a:rPr>
              <a:t>edilip </a:t>
            </a:r>
            <a:r>
              <a:rPr lang="tr-TR" b="1" dirty="0">
                <a:solidFill>
                  <a:srgbClr val="0C0D0D"/>
                </a:solidFill>
              </a:rPr>
              <a:t>onlarla güzel </a:t>
            </a:r>
            <a:r>
              <a:rPr lang="tr-TR" b="1" dirty="0" smtClean="0">
                <a:solidFill>
                  <a:srgbClr val="0C0D0D"/>
                </a:solidFill>
              </a:rPr>
              <a:t>vakit geçirilip. </a:t>
            </a:r>
            <a:r>
              <a:rPr lang="tr-TR" b="1" dirty="0">
                <a:solidFill>
                  <a:srgbClr val="0C0D0D"/>
                </a:solidFill>
              </a:rPr>
              <a:t>k</a:t>
            </a:r>
            <a:r>
              <a:rPr lang="tr-TR" b="1" dirty="0" smtClean="0">
                <a:solidFill>
                  <a:srgbClr val="0C0D0D"/>
                </a:solidFill>
              </a:rPr>
              <a:t>urabiye yapılıp, </a:t>
            </a:r>
            <a:r>
              <a:rPr lang="tr-TR" b="1" dirty="0">
                <a:solidFill>
                  <a:srgbClr val="0C0D0D"/>
                </a:solidFill>
              </a:rPr>
              <a:t>oyunlar </a:t>
            </a:r>
            <a:r>
              <a:rPr lang="tr-TR" b="1" dirty="0" smtClean="0">
                <a:solidFill>
                  <a:srgbClr val="0C0D0D"/>
                </a:solidFill>
              </a:rPr>
              <a:t>oynandı</a:t>
            </a:r>
            <a:endParaRPr lang="tr-TR" dirty="0">
              <a:solidFill>
                <a:srgbClr val="0C0D0D"/>
              </a:solidFill>
            </a:endParaRPr>
          </a:p>
          <a:p>
            <a:pPr algn="just"/>
            <a:endParaRPr lang="tr-TR" dirty="0">
              <a:solidFill>
                <a:srgbClr val="000000"/>
              </a:solidFill>
            </a:endParaRPr>
          </a:p>
          <a:p>
            <a:pPr algn="just"/>
            <a:endParaRPr lang="tr-TR" dirty="0">
              <a:solidFill>
                <a:srgbClr val="000000"/>
              </a:solidFill>
            </a:endParaRPr>
          </a:p>
          <a:p>
            <a:r>
              <a:rPr lang="tr-TR" dirty="0" smtClean="0">
                <a:solidFill>
                  <a:srgbClr val="000000"/>
                </a:solidFill>
              </a:rPr>
              <a:t>Ör:29.11.2022 </a:t>
            </a:r>
            <a:r>
              <a:rPr lang="tr-TR" b="1" dirty="0">
                <a:solidFill>
                  <a:srgbClr val="0C0D0D"/>
                </a:solidFill>
              </a:rPr>
              <a:t>Konyaaltı Hayvan </a:t>
            </a:r>
            <a:r>
              <a:rPr lang="tr-TR" b="1" dirty="0" smtClean="0">
                <a:solidFill>
                  <a:srgbClr val="0C0D0D"/>
                </a:solidFill>
              </a:rPr>
              <a:t>Barınağı </a:t>
            </a:r>
            <a:r>
              <a:rPr lang="tr-TR" b="1" dirty="0">
                <a:solidFill>
                  <a:srgbClr val="0C0D0D"/>
                </a:solidFill>
              </a:rPr>
              <a:t>ziyaret </a:t>
            </a:r>
            <a:r>
              <a:rPr lang="tr-TR" b="1" dirty="0" smtClean="0">
                <a:solidFill>
                  <a:srgbClr val="0C0D0D"/>
                </a:solidFill>
              </a:rPr>
              <a:t>edilip </a:t>
            </a:r>
            <a:r>
              <a:rPr lang="tr-TR" b="1" dirty="0">
                <a:solidFill>
                  <a:srgbClr val="0C0D0D"/>
                </a:solidFill>
              </a:rPr>
              <a:t>oradaki hayvanlarla </a:t>
            </a:r>
            <a:r>
              <a:rPr lang="tr-TR" b="1" dirty="0" smtClean="0">
                <a:solidFill>
                  <a:srgbClr val="0C0D0D"/>
                </a:solidFill>
              </a:rPr>
              <a:t>ilgilenildi onlara </a:t>
            </a:r>
            <a:r>
              <a:rPr lang="tr-TR" b="1" dirty="0">
                <a:solidFill>
                  <a:srgbClr val="0C0D0D"/>
                </a:solidFill>
              </a:rPr>
              <a:t>mama </a:t>
            </a:r>
            <a:r>
              <a:rPr lang="tr-TR" b="1" dirty="0" smtClean="0">
                <a:solidFill>
                  <a:srgbClr val="0C0D0D"/>
                </a:solidFill>
              </a:rPr>
              <a:t>götürüldü.</a:t>
            </a:r>
            <a:endParaRPr lang="tr-TR" dirty="0">
              <a:solidFill>
                <a:srgbClr val="0C0D0D"/>
              </a:solidFill>
            </a:endParaRPr>
          </a:p>
          <a:p>
            <a:pPr algn="just"/>
            <a:endParaRPr lang="tr-TR" b="1" dirty="0" smtClean="0">
              <a:solidFill>
                <a:srgbClr val="0C0D0D"/>
              </a:solidFill>
            </a:endParaRPr>
          </a:p>
          <a:p>
            <a:pPr algn="just"/>
            <a:r>
              <a:rPr lang="tr-TR" dirty="0" smtClean="0">
                <a:solidFill>
                  <a:srgbClr val="0C0D0D"/>
                </a:solidFill>
              </a:rPr>
              <a:t>Ör:13.12.2022</a:t>
            </a:r>
            <a:r>
              <a:rPr lang="tr-TR" b="1" dirty="0" smtClean="0">
                <a:solidFill>
                  <a:srgbClr val="0C0D0D"/>
                </a:solidFill>
              </a:rPr>
              <a:t> </a:t>
            </a:r>
            <a:r>
              <a:rPr lang="tr-TR" b="1" dirty="0">
                <a:solidFill>
                  <a:srgbClr val="0C0D0D"/>
                </a:solidFill>
              </a:rPr>
              <a:t>Engelli </a:t>
            </a:r>
            <a:r>
              <a:rPr lang="tr-TR" b="1" dirty="0" smtClean="0">
                <a:solidFill>
                  <a:srgbClr val="0C0D0D"/>
                </a:solidFill>
              </a:rPr>
              <a:t>vatandaşlarımızla </a:t>
            </a:r>
            <a:r>
              <a:rPr lang="tr-TR" b="1" dirty="0">
                <a:solidFill>
                  <a:srgbClr val="0C0D0D"/>
                </a:solidFill>
              </a:rPr>
              <a:t>birlikte </a:t>
            </a:r>
            <a:r>
              <a:rPr lang="tr-TR" b="1" dirty="0" smtClean="0">
                <a:solidFill>
                  <a:srgbClr val="0C0D0D"/>
                </a:solidFill>
              </a:rPr>
              <a:t>öğrencilerimiz film izlemeye(Buğday Tanesi) giderek onların sosyalleşmesini sağladılar.</a:t>
            </a:r>
            <a:endParaRPr lang="tr-TR" dirty="0">
              <a:solidFill>
                <a:srgbClr val="0C0D0D"/>
              </a:solidFill>
            </a:endParaRPr>
          </a:p>
        </p:txBody>
      </p:sp>
    </p:spTree>
    <p:extLst>
      <p:ext uri="{BB962C8B-B14F-4D97-AF65-F5344CB8AC3E}">
        <p14:creationId xmlns:p14="http://schemas.microsoft.com/office/powerpoint/2010/main" val="37026939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TOPLUMSAL KATKI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115C291F-BDA4-2339-5A0F-F3ADF6989CAB}"/>
              </a:ext>
            </a:extLst>
          </p:cNvPr>
          <p:cNvSpPr txBox="1"/>
          <p:nvPr/>
        </p:nvSpPr>
        <p:spPr>
          <a:xfrm>
            <a:off x="348735" y="1458378"/>
            <a:ext cx="8446529" cy="2862322"/>
          </a:xfrm>
          <a:prstGeom prst="rect">
            <a:avLst/>
          </a:prstGeom>
          <a:noFill/>
        </p:spPr>
        <p:txBody>
          <a:bodyPr wrap="square" rtlCol="0">
            <a:spAutoFit/>
          </a:bodyPr>
          <a:lstStyle/>
          <a:p>
            <a:r>
              <a:rPr lang="tr-TR" dirty="0">
                <a:solidFill>
                  <a:srgbClr val="000000"/>
                </a:solidFill>
              </a:rPr>
              <a:t>Hedefimiz; Topluma hizmet vermek ve farkındalık oluşturabilmek amacıyla, çözüm odaklı ve katma değeri yüksek uygulamaların hayata geçmesini sağlamaktır.</a:t>
            </a:r>
          </a:p>
          <a:p>
            <a:endParaRPr lang="tr-TR" sz="1600" dirty="0">
              <a:solidFill>
                <a:srgbClr val="000000"/>
              </a:solidFill>
            </a:endParaRPr>
          </a:p>
          <a:p>
            <a:r>
              <a:rPr lang="tr-TR" sz="1600" dirty="0">
                <a:solidFill>
                  <a:srgbClr val="000000"/>
                </a:solidFill>
              </a:rPr>
              <a:t>ÖR: 31/10/2023  </a:t>
            </a:r>
            <a:r>
              <a:rPr lang="tr-TR" sz="1600" b="1" dirty="0">
                <a:solidFill>
                  <a:srgbClr val="000000"/>
                </a:solidFill>
              </a:rPr>
              <a:t>Merkez Kampüsümüzde Kızılay'ın Kan Bağışı Toplaması İçin Okulumuzdaki İnsanları Teşvik Etmek.</a:t>
            </a:r>
          </a:p>
          <a:p>
            <a:endParaRPr lang="tr-TR" sz="1600" dirty="0">
              <a:solidFill>
                <a:srgbClr val="000000"/>
              </a:solidFill>
            </a:endParaRPr>
          </a:p>
          <a:p>
            <a:r>
              <a:rPr lang="tr-TR" sz="1600" dirty="0">
                <a:solidFill>
                  <a:srgbClr val="000000"/>
                </a:solidFill>
              </a:rPr>
              <a:t>ÖR: 03/11/2023 </a:t>
            </a:r>
            <a:r>
              <a:rPr lang="tr-TR" sz="1600" b="1" dirty="0">
                <a:solidFill>
                  <a:srgbClr val="000000"/>
                </a:solidFill>
              </a:rPr>
              <a:t>Deprem Bölgesinde Bulunan Vatandaşlarımıza Onları Unutmadığımızı</a:t>
            </a:r>
          </a:p>
          <a:p>
            <a:r>
              <a:rPr lang="tr-TR" sz="1600" b="1" dirty="0">
                <a:solidFill>
                  <a:srgbClr val="000000"/>
                </a:solidFill>
              </a:rPr>
              <a:t>Göstermek Ayrıca Moral Ve Motivasyon Vermek.</a:t>
            </a:r>
          </a:p>
          <a:p>
            <a:endParaRPr lang="tr-TR" sz="1600" b="1" dirty="0">
              <a:solidFill>
                <a:srgbClr val="000000"/>
              </a:solidFill>
            </a:endParaRPr>
          </a:p>
          <a:p>
            <a:r>
              <a:rPr lang="tr-TR" sz="1600" dirty="0">
                <a:solidFill>
                  <a:srgbClr val="000000"/>
                </a:solidFill>
              </a:rPr>
              <a:t>ÖR: 31/01/2024 </a:t>
            </a:r>
            <a:r>
              <a:rPr lang="tr-TR" sz="1600" b="1" dirty="0">
                <a:solidFill>
                  <a:srgbClr val="000000"/>
                </a:solidFill>
              </a:rPr>
              <a:t>Üyelerimiz ile Yeşilbayır İlkokulunda okuyan kardeşlerimizle oyunlar oynayıp eğlendik. Okulun duvarlarına çeşitli figürler çizip onları boyadık.</a:t>
            </a:r>
          </a:p>
        </p:txBody>
      </p:sp>
      <p:pic>
        <p:nvPicPr>
          <p:cNvPr id="4" name="Resim 3">
            <a:extLst>
              <a:ext uri="{FF2B5EF4-FFF2-40B4-BE49-F238E27FC236}">
                <a16:creationId xmlns:a16="http://schemas.microsoft.com/office/drawing/2014/main" id="{18976C8B-5B9F-5437-77BA-ADAFF8CD35DE}"/>
              </a:ext>
            </a:extLst>
          </p:cNvPr>
          <p:cNvPicPr>
            <a:picLocks noChangeAspect="1"/>
          </p:cNvPicPr>
          <p:nvPr/>
        </p:nvPicPr>
        <p:blipFill>
          <a:blip r:embed="rId3"/>
          <a:stretch>
            <a:fillRect/>
          </a:stretch>
        </p:blipFill>
        <p:spPr>
          <a:xfrm>
            <a:off x="3986213" y="4320700"/>
            <a:ext cx="4076960" cy="2373757"/>
          </a:xfrm>
          <a:prstGeom prst="rect">
            <a:avLst/>
          </a:prstGeom>
        </p:spPr>
      </p:pic>
      <p:pic>
        <p:nvPicPr>
          <p:cNvPr id="5" name="Resim 4">
            <a:extLst>
              <a:ext uri="{FF2B5EF4-FFF2-40B4-BE49-F238E27FC236}">
                <a16:creationId xmlns:a16="http://schemas.microsoft.com/office/drawing/2014/main" id="{0705359E-F18C-53BB-0494-7D9967B3F456}"/>
              </a:ext>
            </a:extLst>
          </p:cNvPr>
          <p:cNvPicPr>
            <a:picLocks noChangeAspect="1"/>
          </p:cNvPicPr>
          <p:nvPr/>
        </p:nvPicPr>
        <p:blipFill>
          <a:blip r:embed="rId4"/>
          <a:stretch>
            <a:fillRect/>
          </a:stretch>
        </p:blipFill>
        <p:spPr>
          <a:xfrm>
            <a:off x="741927" y="4391108"/>
            <a:ext cx="2291737" cy="2213313"/>
          </a:xfrm>
          <a:prstGeom prst="rect">
            <a:avLst/>
          </a:prstGeom>
        </p:spPr>
      </p:pic>
    </p:spTree>
    <p:extLst>
      <p:ext uri="{BB962C8B-B14F-4D97-AF65-F5344CB8AC3E}">
        <p14:creationId xmlns:p14="http://schemas.microsoft.com/office/powerpoint/2010/main" val="39329308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TOPLUMSAL KATKI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115C291F-BDA4-2339-5A0F-F3ADF6989CAB}"/>
              </a:ext>
            </a:extLst>
          </p:cNvPr>
          <p:cNvSpPr txBox="1"/>
          <p:nvPr/>
        </p:nvSpPr>
        <p:spPr>
          <a:xfrm>
            <a:off x="348735" y="1531246"/>
            <a:ext cx="8446529" cy="2308324"/>
          </a:xfrm>
          <a:prstGeom prst="rect">
            <a:avLst/>
          </a:prstGeom>
          <a:noFill/>
        </p:spPr>
        <p:txBody>
          <a:bodyPr wrap="square" rtlCol="0">
            <a:spAutoFit/>
          </a:bodyPr>
          <a:lstStyle/>
          <a:p>
            <a:r>
              <a:rPr lang="tr-TR" sz="1600" dirty="0">
                <a:solidFill>
                  <a:srgbClr val="000000"/>
                </a:solidFill>
              </a:rPr>
              <a:t>ÖR: 02/12/2023</a:t>
            </a:r>
            <a:r>
              <a:rPr lang="tr-TR" sz="1600" b="1" dirty="0">
                <a:solidFill>
                  <a:srgbClr val="000000"/>
                </a:solidFill>
              </a:rPr>
              <a:t> Sevgi evinde yetiştirilmekte olan kimsesiz kardeşlerimize kardeş olmaya gittik ve üyelilerimizle birlikte çeşitli boyamalar yaptık. Arkadaşlarımızın yazıp oynadığı tiyatroyu kimsesiz kardeşlerimizle birlikte izledik. Diş hekimliği okuyan arkadaşlarımız tarafından diş fırçalamanın önemini ve nasıl yapılması gerektiğini dinledik. </a:t>
            </a:r>
          </a:p>
          <a:p>
            <a:endParaRPr lang="tr-TR" sz="1600" dirty="0">
              <a:solidFill>
                <a:srgbClr val="000000"/>
              </a:solidFill>
            </a:endParaRPr>
          </a:p>
          <a:p>
            <a:r>
              <a:rPr lang="tr-TR" sz="1600" dirty="0">
                <a:solidFill>
                  <a:srgbClr val="000000"/>
                </a:solidFill>
              </a:rPr>
              <a:t>ÖR: 23/12/2023 </a:t>
            </a:r>
            <a:r>
              <a:rPr lang="tr-TR" sz="1600" b="1" dirty="0">
                <a:solidFill>
                  <a:srgbClr val="000000"/>
                </a:solidFill>
              </a:rPr>
              <a:t>Konyaaltı Sahil Yolunun Temizlenmesi</a:t>
            </a:r>
            <a:r>
              <a:rPr lang="tr-TR" sz="1600" dirty="0">
                <a:solidFill>
                  <a:srgbClr val="000000"/>
                </a:solidFill>
              </a:rPr>
              <a:t>.</a:t>
            </a:r>
          </a:p>
          <a:p>
            <a:endParaRPr lang="tr-TR" sz="1600" dirty="0">
              <a:solidFill>
                <a:srgbClr val="000000"/>
              </a:solidFill>
            </a:endParaRPr>
          </a:p>
          <a:p>
            <a:r>
              <a:rPr lang="tr-TR" sz="1600" dirty="0">
                <a:solidFill>
                  <a:srgbClr val="000000"/>
                </a:solidFill>
              </a:rPr>
              <a:t>ÖR: 30/12/2023 </a:t>
            </a:r>
            <a:r>
              <a:rPr lang="tr-TR" sz="1600" b="1" dirty="0">
                <a:solidFill>
                  <a:srgbClr val="000000"/>
                </a:solidFill>
              </a:rPr>
              <a:t>Engelli Bireylerle Beraber Yeni yıl Kutlaması.</a:t>
            </a:r>
          </a:p>
          <a:p>
            <a:endParaRPr lang="tr-TR" sz="1600" dirty="0">
              <a:solidFill>
                <a:srgbClr val="000000"/>
              </a:solidFill>
            </a:endParaRPr>
          </a:p>
        </p:txBody>
      </p:sp>
      <p:pic>
        <p:nvPicPr>
          <p:cNvPr id="65" name="Resim 64">
            <a:extLst>
              <a:ext uri="{FF2B5EF4-FFF2-40B4-BE49-F238E27FC236}">
                <a16:creationId xmlns:a16="http://schemas.microsoft.com/office/drawing/2014/main" id="{3D66FE24-F1DD-A743-59F2-BC44D992B976}"/>
              </a:ext>
            </a:extLst>
          </p:cNvPr>
          <p:cNvPicPr>
            <a:picLocks noChangeAspect="1"/>
          </p:cNvPicPr>
          <p:nvPr/>
        </p:nvPicPr>
        <p:blipFill>
          <a:blip r:embed="rId3"/>
          <a:stretch>
            <a:fillRect/>
          </a:stretch>
        </p:blipFill>
        <p:spPr>
          <a:xfrm>
            <a:off x="2257146" y="3918945"/>
            <a:ext cx="2721096" cy="2642904"/>
          </a:xfrm>
          <a:prstGeom prst="rect">
            <a:avLst/>
          </a:prstGeom>
        </p:spPr>
      </p:pic>
      <p:pic>
        <p:nvPicPr>
          <p:cNvPr id="69" name="Resim 68">
            <a:extLst>
              <a:ext uri="{FF2B5EF4-FFF2-40B4-BE49-F238E27FC236}">
                <a16:creationId xmlns:a16="http://schemas.microsoft.com/office/drawing/2014/main" id="{D8B39B40-2158-9182-DC84-1ADF964D0BA5}"/>
              </a:ext>
            </a:extLst>
          </p:cNvPr>
          <p:cNvPicPr>
            <a:picLocks noChangeAspect="1"/>
          </p:cNvPicPr>
          <p:nvPr/>
        </p:nvPicPr>
        <p:blipFill>
          <a:blip r:embed="rId4"/>
          <a:stretch>
            <a:fillRect/>
          </a:stretch>
        </p:blipFill>
        <p:spPr>
          <a:xfrm rot="16200000">
            <a:off x="5612999" y="3416289"/>
            <a:ext cx="2543601" cy="3820928"/>
          </a:xfrm>
          <a:prstGeom prst="rect">
            <a:avLst/>
          </a:prstGeom>
        </p:spPr>
      </p:pic>
      <p:pic>
        <p:nvPicPr>
          <p:cNvPr id="71" name="Resim 70">
            <a:extLst>
              <a:ext uri="{FF2B5EF4-FFF2-40B4-BE49-F238E27FC236}">
                <a16:creationId xmlns:a16="http://schemas.microsoft.com/office/drawing/2014/main" id="{8730ED85-B32B-5931-D5B0-498F76E5A6AA}"/>
              </a:ext>
            </a:extLst>
          </p:cNvPr>
          <p:cNvPicPr>
            <a:picLocks noChangeAspect="1"/>
          </p:cNvPicPr>
          <p:nvPr/>
        </p:nvPicPr>
        <p:blipFill>
          <a:blip r:embed="rId5"/>
          <a:stretch>
            <a:fillRect/>
          </a:stretch>
        </p:blipFill>
        <p:spPr>
          <a:xfrm>
            <a:off x="127887" y="4054952"/>
            <a:ext cx="2086266" cy="2095792"/>
          </a:xfrm>
          <a:prstGeom prst="rect">
            <a:avLst/>
          </a:prstGeom>
        </p:spPr>
      </p:pic>
    </p:spTree>
    <p:extLst>
      <p:ext uri="{BB962C8B-B14F-4D97-AF65-F5344CB8AC3E}">
        <p14:creationId xmlns:p14="http://schemas.microsoft.com/office/powerpoint/2010/main" val="1248655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4" name="Dikdörtgen 3"/>
          <p:cNvSpPr/>
          <p:nvPr/>
        </p:nvSpPr>
        <p:spPr>
          <a:xfrm>
            <a:off x="147485" y="5066678"/>
            <a:ext cx="8888361" cy="1754326"/>
          </a:xfrm>
          <a:prstGeom prst="rect">
            <a:avLst/>
          </a:prstGeom>
        </p:spPr>
        <p:txBody>
          <a:bodyPr wrap="square">
            <a:spAutoFit/>
          </a:bodyPr>
          <a:lstStyle/>
          <a:p>
            <a:pPr fontAlgn="base">
              <a:lnSpc>
                <a:spcPct val="150000"/>
              </a:lnSpc>
              <a:spcAft>
                <a:spcPts val="0"/>
              </a:spcAft>
            </a:pPr>
            <a:r>
              <a:rPr lang="tr-TR" b="1" dirty="0">
                <a:solidFill>
                  <a:srgbClr val="FF0000"/>
                </a:solidFill>
                <a:ea typeface="Times New Roman" panose="02020603050405020304" pitchFamily="18" charset="0"/>
              </a:rPr>
              <a:t>ÇALIŞMA POLİTİKASI</a:t>
            </a:r>
            <a:endParaRPr lang="tr-TR" b="1" dirty="0">
              <a:solidFill>
                <a:srgbClr val="0C0D0D"/>
              </a:solidFill>
              <a:ea typeface="Times New Roman" panose="02020603050405020304" pitchFamily="18" charset="0"/>
            </a:endParaRPr>
          </a:p>
          <a:p>
            <a:pPr fontAlgn="base">
              <a:lnSpc>
                <a:spcPct val="150000"/>
              </a:lnSpc>
              <a:spcAft>
                <a:spcPts val="0"/>
              </a:spcAft>
            </a:pPr>
            <a:r>
              <a:rPr lang="tr-TR" dirty="0">
                <a:solidFill>
                  <a:srgbClr val="0C0D0D"/>
                </a:solidFill>
                <a:ea typeface="Times New Roman" panose="02020603050405020304" pitchFamily="18" charset="0"/>
              </a:rPr>
              <a:t>Genç ,yenilikçi, dinamik, akademik olarak yetişmiş, birimi ile ilgili niteliklere sahip, ulusal anlamda tanınırlık düzeyi yüksek, dil ve iletişim becerileri gelişmiş, öğrenci bağları kuvvetli, </a:t>
            </a:r>
            <a:r>
              <a:rPr lang="tr-TR" dirty="0" err="1">
                <a:solidFill>
                  <a:srgbClr val="0C0D0D"/>
                </a:solidFill>
                <a:ea typeface="Times New Roman" panose="02020603050405020304" pitchFamily="18" charset="0"/>
              </a:rPr>
              <a:t>multidisipliner</a:t>
            </a:r>
            <a:r>
              <a:rPr lang="tr-TR" dirty="0">
                <a:solidFill>
                  <a:srgbClr val="0C0D0D"/>
                </a:solidFill>
                <a:ea typeface="Times New Roman" panose="02020603050405020304" pitchFamily="18" charset="0"/>
              </a:rPr>
              <a:t> çalışma odaklı, güçlü dış paydaş ilişkileri olan </a:t>
            </a:r>
            <a:endParaRPr lang="tr-TR" dirty="0">
              <a:solidFill>
                <a:srgbClr val="FF0000"/>
              </a:solidFill>
              <a:ea typeface="Times New Roman" panose="02020603050405020304" pitchFamily="18" charset="0"/>
            </a:endParaRPr>
          </a:p>
        </p:txBody>
      </p:sp>
      <p:sp>
        <p:nvSpPr>
          <p:cNvPr id="7" name="Dikdörtgen 6"/>
          <p:cNvSpPr/>
          <p:nvPr/>
        </p:nvSpPr>
        <p:spPr>
          <a:xfrm>
            <a:off x="78657" y="3358518"/>
            <a:ext cx="8829368" cy="1754326"/>
          </a:xfrm>
          <a:prstGeom prst="rect">
            <a:avLst/>
          </a:prstGeom>
        </p:spPr>
        <p:txBody>
          <a:bodyPr wrap="square">
            <a:spAutoFit/>
          </a:bodyPr>
          <a:lstStyle/>
          <a:p>
            <a:pPr fontAlgn="base">
              <a:lnSpc>
                <a:spcPct val="150000"/>
              </a:lnSpc>
              <a:spcAft>
                <a:spcPts val="0"/>
              </a:spcAft>
            </a:pPr>
            <a:r>
              <a:rPr lang="tr-TR" b="1" dirty="0">
                <a:solidFill>
                  <a:srgbClr val="FF0000"/>
                </a:solidFill>
                <a:ea typeface="Times New Roman" panose="02020603050405020304" pitchFamily="18" charset="0"/>
              </a:rPr>
              <a:t>BİRİMİN VİZYONU</a:t>
            </a:r>
          </a:p>
          <a:p>
            <a:pPr fontAlgn="base">
              <a:lnSpc>
                <a:spcPct val="150000"/>
              </a:lnSpc>
              <a:spcAft>
                <a:spcPts val="0"/>
              </a:spcAft>
            </a:pPr>
            <a:r>
              <a:rPr lang="tr-TR" dirty="0">
                <a:solidFill>
                  <a:schemeClr val="tx2">
                    <a:lumMod val="50000"/>
                  </a:schemeClr>
                </a:solidFill>
                <a:cs typeface="Times New Roman" panose="02020603050405020304" pitchFamily="18" charset="0"/>
              </a:rPr>
              <a:t>Spor, kültür ve sanat  alanlarında yenilikçi, ulusal platformda rekabetçi ve sürekli gelişen; kaynaklarını etkili ve verimli kullanan, hizmetlerinin kalitesini ve yaygınlığını arttıran, odağında öğrenci ve çalışanının memnuniyeti olan referans bir birim olmak.</a:t>
            </a:r>
            <a:endParaRPr lang="tr-TR" b="1" dirty="0">
              <a:solidFill>
                <a:schemeClr val="tx2">
                  <a:lumMod val="50000"/>
                </a:schemeClr>
              </a:solidFill>
              <a:ea typeface="Times New Roman" panose="02020603050405020304" pitchFamily="18" charset="0"/>
              <a:cs typeface="Times New Roman" panose="02020603050405020304" pitchFamily="18" charset="0"/>
            </a:endParaRPr>
          </a:p>
        </p:txBody>
      </p:sp>
      <p:sp>
        <p:nvSpPr>
          <p:cNvPr id="8" name="Dikdörtgen 7"/>
          <p:cNvSpPr/>
          <p:nvPr/>
        </p:nvSpPr>
        <p:spPr>
          <a:xfrm>
            <a:off x="147484" y="1308326"/>
            <a:ext cx="8888362" cy="2585323"/>
          </a:xfrm>
          <a:prstGeom prst="rect">
            <a:avLst/>
          </a:prstGeom>
        </p:spPr>
        <p:txBody>
          <a:bodyPr wrap="square">
            <a:spAutoFit/>
          </a:bodyPr>
          <a:lstStyle/>
          <a:p>
            <a:pPr fontAlgn="base">
              <a:lnSpc>
                <a:spcPct val="150000"/>
              </a:lnSpc>
              <a:spcAft>
                <a:spcPts val="0"/>
              </a:spcAft>
            </a:pPr>
            <a:r>
              <a:rPr lang="tr-TR" b="1" dirty="0">
                <a:solidFill>
                  <a:srgbClr val="FF0000"/>
                </a:solidFill>
                <a:ea typeface="Times New Roman" panose="02020603050405020304" pitchFamily="18" charset="0"/>
              </a:rPr>
              <a:t>BİRİMİN MİSYONU</a:t>
            </a:r>
          </a:p>
          <a:p>
            <a:pPr fontAlgn="base">
              <a:lnSpc>
                <a:spcPct val="150000"/>
              </a:lnSpc>
              <a:spcAft>
                <a:spcPts val="0"/>
              </a:spcAft>
            </a:pPr>
            <a:r>
              <a:rPr lang="tr-TR" dirty="0">
                <a:solidFill>
                  <a:schemeClr val="tx2">
                    <a:lumMod val="50000"/>
                  </a:schemeClr>
                </a:solidFill>
                <a:cs typeface="Times New Roman" panose="02020603050405020304" pitchFamily="18" charset="0"/>
              </a:rPr>
              <a:t>Öğrencilerimizin ruh ve beden sağlıklarını geliştirmek, ilgi alanlarına göre serbest zamanlarını değerlendirmek, yeni ilgi alanları kazanmalarına imkan sağlamak. Spor, kültür ve sanat  etkinlikleriyle onları duyarlı, özgüveni yüksek ve mutlu bireyler olarak  yetişmesine katkı sağlamak.</a:t>
            </a:r>
            <a:endParaRPr lang="tr-TR" b="1" dirty="0">
              <a:solidFill>
                <a:schemeClr val="tx2">
                  <a:lumMod val="50000"/>
                </a:schemeClr>
              </a:solidFill>
              <a:ea typeface="Times New Roman" panose="02020603050405020304" pitchFamily="18" charset="0"/>
              <a:cs typeface="Times New Roman" panose="02020603050405020304" pitchFamily="18" charset="0"/>
            </a:endParaRPr>
          </a:p>
          <a:p>
            <a:pPr fontAlgn="base">
              <a:lnSpc>
                <a:spcPct val="150000"/>
              </a:lnSpc>
              <a:spcAft>
                <a:spcPts val="0"/>
              </a:spcAft>
            </a:pPr>
            <a:endParaRPr lang="tr-TR" b="1" dirty="0">
              <a:solidFill>
                <a:srgbClr val="FF0000"/>
              </a:solidFill>
              <a:ea typeface="Times New Roman" panose="02020603050405020304" pitchFamily="18" charset="0"/>
            </a:endParaRPr>
          </a:p>
        </p:txBody>
      </p:sp>
    </p:spTree>
    <p:extLst>
      <p:ext uri="{BB962C8B-B14F-4D97-AF65-F5344CB8AC3E}">
        <p14:creationId xmlns:p14="http://schemas.microsoft.com/office/powerpoint/2010/main" val="19388223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TOPLUMSAL KATKI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115C291F-BDA4-2339-5A0F-F3ADF6989CAB}"/>
              </a:ext>
            </a:extLst>
          </p:cNvPr>
          <p:cNvSpPr txBox="1"/>
          <p:nvPr/>
        </p:nvSpPr>
        <p:spPr>
          <a:xfrm>
            <a:off x="386714" y="1604513"/>
            <a:ext cx="8446529" cy="1077218"/>
          </a:xfrm>
          <a:prstGeom prst="rect">
            <a:avLst/>
          </a:prstGeom>
          <a:noFill/>
        </p:spPr>
        <p:txBody>
          <a:bodyPr wrap="square" rtlCol="0">
            <a:spAutoFit/>
          </a:bodyPr>
          <a:lstStyle/>
          <a:p>
            <a:r>
              <a:rPr lang="tr-TR" sz="1600" dirty="0">
                <a:solidFill>
                  <a:srgbClr val="000000"/>
                </a:solidFill>
              </a:rPr>
              <a:t>ÖR: 17/11/2023 </a:t>
            </a:r>
            <a:r>
              <a:rPr lang="tr-TR" sz="1600" b="1" dirty="0">
                <a:solidFill>
                  <a:srgbClr val="000000"/>
                </a:solidFill>
              </a:rPr>
              <a:t>Lösemili Çocuklara Okul Kampüsünün Tanıtılması, Mutfakta Hep Beraber Pasta Yapımı, Sinema Etkinliği, Resim Çizme Etkinliği, Kızılay </a:t>
            </a:r>
            <a:r>
              <a:rPr lang="tr-TR" sz="1600" b="1" dirty="0" err="1">
                <a:solidFill>
                  <a:srgbClr val="000000"/>
                </a:solidFill>
              </a:rPr>
              <a:t>Butik’ten</a:t>
            </a:r>
            <a:r>
              <a:rPr lang="tr-TR" sz="1600" b="1" dirty="0">
                <a:solidFill>
                  <a:srgbClr val="000000"/>
                </a:solidFill>
              </a:rPr>
              <a:t> Hediyelik Eşya Verilmesi.</a:t>
            </a:r>
          </a:p>
          <a:p>
            <a:endParaRPr lang="tr-TR" sz="1600" dirty="0">
              <a:solidFill>
                <a:srgbClr val="000000"/>
              </a:solidFill>
            </a:endParaRPr>
          </a:p>
          <a:p>
            <a:r>
              <a:rPr lang="tr-TR" sz="1600" dirty="0">
                <a:solidFill>
                  <a:srgbClr val="000000"/>
                </a:solidFill>
              </a:rPr>
              <a:t>ÖR: 27/11/2023 </a:t>
            </a:r>
            <a:r>
              <a:rPr lang="tr-TR" sz="1600" b="1" dirty="0">
                <a:solidFill>
                  <a:srgbClr val="000000"/>
                </a:solidFill>
              </a:rPr>
              <a:t>Barınaklarda Kalan Sevimli Dostlarımıza Mama Desteği Sağlanması.</a:t>
            </a:r>
          </a:p>
        </p:txBody>
      </p:sp>
      <p:pic>
        <p:nvPicPr>
          <p:cNvPr id="1026" name="Picture 2">
            <a:extLst>
              <a:ext uri="{FF2B5EF4-FFF2-40B4-BE49-F238E27FC236}">
                <a16:creationId xmlns:a16="http://schemas.microsoft.com/office/drawing/2014/main" id="{168DC6A9-07C5-7C9D-842F-AAF8D87B629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991" y="3082417"/>
            <a:ext cx="4496321" cy="2983136"/>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a:extLst>
              <a:ext uri="{FF2B5EF4-FFF2-40B4-BE49-F238E27FC236}">
                <a16:creationId xmlns:a16="http://schemas.microsoft.com/office/drawing/2014/main" id="{BF80C0BE-32D6-48AA-5563-6C39906A4F29}"/>
              </a:ext>
            </a:extLst>
          </p:cNvPr>
          <p:cNvPicPr>
            <a:picLocks noChangeAspect="1"/>
          </p:cNvPicPr>
          <p:nvPr/>
        </p:nvPicPr>
        <p:blipFill>
          <a:blip r:embed="rId4"/>
          <a:stretch>
            <a:fillRect/>
          </a:stretch>
        </p:blipFill>
        <p:spPr>
          <a:xfrm>
            <a:off x="4854575" y="3107025"/>
            <a:ext cx="3939164" cy="2955990"/>
          </a:xfrm>
          <a:prstGeom prst="rect">
            <a:avLst/>
          </a:prstGeom>
        </p:spPr>
      </p:pic>
    </p:spTree>
    <p:extLst>
      <p:ext uri="{BB962C8B-B14F-4D97-AF65-F5344CB8AC3E}">
        <p14:creationId xmlns:p14="http://schemas.microsoft.com/office/powerpoint/2010/main" val="11190633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TOPLUMSAL KATKI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115C291F-BDA4-2339-5A0F-F3ADF6989CAB}"/>
              </a:ext>
            </a:extLst>
          </p:cNvPr>
          <p:cNvSpPr txBox="1"/>
          <p:nvPr/>
        </p:nvSpPr>
        <p:spPr>
          <a:xfrm>
            <a:off x="386714" y="1604513"/>
            <a:ext cx="8446529" cy="1077218"/>
          </a:xfrm>
          <a:prstGeom prst="rect">
            <a:avLst/>
          </a:prstGeom>
          <a:noFill/>
        </p:spPr>
        <p:txBody>
          <a:bodyPr wrap="square" rtlCol="0">
            <a:spAutoFit/>
          </a:bodyPr>
          <a:lstStyle/>
          <a:p>
            <a:r>
              <a:rPr lang="tr-TR" sz="1600" dirty="0">
                <a:solidFill>
                  <a:srgbClr val="000000"/>
                </a:solidFill>
              </a:rPr>
              <a:t>ÖR: 17/11/2023 </a:t>
            </a:r>
            <a:r>
              <a:rPr lang="tr-TR" sz="1600" b="1" dirty="0">
                <a:solidFill>
                  <a:srgbClr val="000000"/>
                </a:solidFill>
              </a:rPr>
              <a:t>Lösemili Çocuklara Okul Kampüsünün Tanıtılması, Mutfakta Hep Beraber Pasta Yapımı, Sinema Etkinliği, Resim Çizme Etkinliği, Kızılay </a:t>
            </a:r>
            <a:r>
              <a:rPr lang="tr-TR" sz="1600" b="1" dirty="0" err="1">
                <a:solidFill>
                  <a:srgbClr val="000000"/>
                </a:solidFill>
              </a:rPr>
              <a:t>Butik’ten</a:t>
            </a:r>
            <a:r>
              <a:rPr lang="tr-TR" sz="1600" b="1" dirty="0">
                <a:solidFill>
                  <a:srgbClr val="000000"/>
                </a:solidFill>
              </a:rPr>
              <a:t> Hediyelik Eşya Verilmesi.</a:t>
            </a:r>
          </a:p>
          <a:p>
            <a:endParaRPr lang="tr-TR" sz="1600" dirty="0">
              <a:solidFill>
                <a:srgbClr val="000000"/>
              </a:solidFill>
            </a:endParaRPr>
          </a:p>
          <a:p>
            <a:r>
              <a:rPr lang="tr-TR" sz="1600" dirty="0">
                <a:solidFill>
                  <a:srgbClr val="000000"/>
                </a:solidFill>
              </a:rPr>
              <a:t>ÖR: 27/11/2023 </a:t>
            </a:r>
            <a:r>
              <a:rPr lang="tr-TR" sz="1600" b="1" dirty="0">
                <a:solidFill>
                  <a:srgbClr val="000000"/>
                </a:solidFill>
              </a:rPr>
              <a:t>Barınaklarda Kalan Sevimli Dostlarımıza Mama Desteği Sağlanması.</a:t>
            </a:r>
          </a:p>
        </p:txBody>
      </p:sp>
      <p:pic>
        <p:nvPicPr>
          <p:cNvPr id="1026" name="Picture 2">
            <a:extLst>
              <a:ext uri="{FF2B5EF4-FFF2-40B4-BE49-F238E27FC236}">
                <a16:creationId xmlns:a16="http://schemas.microsoft.com/office/drawing/2014/main" id="{168DC6A9-07C5-7C9D-842F-AAF8D87B629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991" y="3082417"/>
            <a:ext cx="4496321" cy="2983136"/>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a:extLst>
              <a:ext uri="{FF2B5EF4-FFF2-40B4-BE49-F238E27FC236}">
                <a16:creationId xmlns:a16="http://schemas.microsoft.com/office/drawing/2014/main" id="{BF80C0BE-32D6-48AA-5563-6C39906A4F29}"/>
              </a:ext>
            </a:extLst>
          </p:cNvPr>
          <p:cNvPicPr>
            <a:picLocks noChangeAspect="1"/>
          </p:cNvPicPr>
          <p:nvPr/>
        </p:nvPicPr>
        <p:blipFill>
          <a:blip r:embed="rId4"/>
          <a:stretch>
            <a:fillRect/>
          </a:stretch>
        </p:blipFill>
        <p:spPr>
          <a:xfrm>
            <a:off x="4854575" y="3107025"/>
            <a:ext cx="3939164" cy="2955990"/>
          </a:xfrm>
          <a:prstGeom prst="rect">
            <a:avLst/>
          </a:prstGeom>
        </p:spPr>
      </p:pic>
    </p:spTree>
    <p:extLst>
      <p:ext uri="{BB962C8B-B14F-4D97-AF65-F5344CB8AC3E}">
        <p14:creationId xmlns:p14="http://schemas.microsoft.com/office/powerpoint/2010/main" val="8906494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sp>
        <p:nvSpPr>
          <p:cNvPr id="65" name="Metin kutusu 64"/>
          <p:cNvSpPr txBox="1"/>
          <p:nvPr/>
        </p:nvSpPr>
        <p:spPr>
          <a:xfrm>
            <a:off x="325120" y="1925746"/>
            <a:ext cx="8544560" cy="2031325"/>
          </a:xfrm>
          <a:prstGeom prst="rect">
            <a:avLst/>
          </a:prstGeom>
          <a:noFill/>
        </p:spPr>
        <p:txBody>
          <a:bodyPr wrap="square" rtlCol="0">
            <a:spAutoFit/>
          </a:bodyPr>
          <a:lstStyle/>
          <a:p>
            <a:r>
              <a:rPr lang="tr-TR" dirty="0">
                <a:solidFill>
                  <a:srgbClr val="0F2303"/>
                </a:solidFill>
              </a:rPr>
              <a:t>-Türkiye Üniversite Sporları Federasyonu ile güçlü ilişkilerimiz olması </a:t>
            </a:r>
          </a:p>
          <a:p>
            <a:r>
              <a:rPr lang="tr-TR" dirty="0" smtClean="0">
                <a:solidFill>
                  <a:srgbClr val="0F2303"/>
                </a:solidFill>
              </a:rPr>
              <a:t>-Dış </a:t>
            </a:r>
            <a:r>
              <a:rPr lang="tr-TR" dirty="0">
                <a:solidFill>
                  <a:srgbClr val="0F2303"/>
                </a:solidFill>
              </a:rPr>
              <a:t>paydaş </a:t>
            </a:r>
            <a:r>
              <a:rPr lang="tr-TR" dirty="0" smtClean="0">
                <a:solidFill>
                  <a:srgbClr val="0F2303"/>
                </a:solidFill>
              </a:rPr>
              <a:t>görüşmelerimiz ile işbirliği </a:t>
            </a:r>
            <a:r>
              <a:rPr lang="tr-TR" dirty="0">
                <a:solidFill>
                  <a:srgbClr val="0F2303"/>
                </a:solidFill>
              </a:rPr>
              <a:t>ve etki alanımızı genişlettik. </a:t>
            </a:r>
            <a:endParaRPr lang="tr-TR" dirty="0" smtClean="0">
              <a:solidFill>
                <a:srgbClr val="0F2303"/>
              </a:solidFill>
            </a:endParaRPr>
          </a:p>
          <a:p>
            <a:r>
              <a:rPr lang="tr-TR" dirty="0" smtClean="0">
                <a:solidFill>
                  <a:srgbClr val="0F2303"/>
                </a:solidFill>
              </a:rPr>
              <a:t>-Gençlik ve Spor İl Müdürlüğüyle çalışmalar yapıp okulumuzda Genç </a:t>
            </a:r>
            <a:r>
              <a:rPr lang="tr-TR" dirty="0">
                <a:solidFill>
                  <a:srgbClr val="0F2303"/>
                </a:solidFill>
              </a:rPr>
              <a:t>O</a:t>
            </a:r>
            <a:r>
              <a:rPr lang="tr-TR" dirty="0" smtClean="0">
                <a:solidFill>
                  <a:srgbClr val="0F2303"/>
                </a:solidFill>
              </a:rPr>
              <a:t>fis açılmasını sağladık. </a:t>
            </a:r>
          </a:p>
          <a:p>
            <a:r>
              <a:rPr lang="tr-TR" dirty="0" smtClean="0">
                <a:solidFill>
                  <a:srgbClr val="0F2303"/>
                </a:solidFill>
              </a:rPr>
              <a:t>-Kurumumuzda Genç Ofis açılması ile  onlarca kursu öğrencilerimize ücretsiz bir şekilde sunarak birimimizin ve okulumuzun spor, sosyal, kültürel ve sanatsal anlamda kapsamını arttırdık.</a:t>
            </a:r>
            <a:endParaRPr lang="tr-TR" dirty="0">
              <a:solidFill>
                <a:srgbClr val="0F2303"/>
              </a:solidFill>
            </a:endParaRPr>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5227" y="4569846"/>
            <a:ext cx="3232968" cy="1565618"/>
          </a:xfrm>
          <a:prstGeom prst="rect">
            <a:avLst/>
          </a:prstGeom>
        </p:spPr>
      </p:pic>
      <p:pic>
        <p:nvPicPr>
          <p:cNvPr id="4" name="Resim 3"/>
          <p:cNvPicPr>
            <a:picLocks noChangeAspect="1"/>
          </p:cNvPicPr>
          <p:nvPr/>
        </p:nvPicPr>
        <p:blipFill>
          <a:blip r:embed="rId4"/>
          <a:stretch>
            <a:fillRect/>
          </a:stretch>
        </p:blipFill>
        <p:spPr>
          <a:xfrm>
            <a:off x="6268196" y="4494562"/>
            <a:ext cx="2723404" cy="1716186"/>
          </a:xfrm>
          <a:prstGeom prst="rect">
            <a:avLst/>
          </a:prstGeom>
        </p:spPr>
      </p:pic>
      <p:pic>
        <p:nvPicPr>
          <p:cNvPr id="5" name="Resim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8003" y="4472824"/>
            <a:ext cx="2808877" cy="1716186"/>
          </a:xfrm>
          <a:prstGeom prst="rect">
            <a:avLst/>
          </a:prstGeom>
        </p:spPr>
      </p:pic>
    </p:spTree>
    <p:extLst>
      <p:ext uri="{BB962C8B-B14F-4D97-AF65-F5344CB8AC3E}">
        <p14:creationId xmlns:p14="http://schemas.microsoft.com/office/powerpoint/2010/main" val="17841544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285991" y="1499784"/>
            <a:ext cx="8239432" cy="3139321"/>
          </a:xfrm>
          <a:prstGeom prst="rect">
            <a:avLst/>
          </a:prstGeom>
          <a:noFill/>
        </p:spPr>
        <p:txBody>
          <a:bodyPr wrap="square" rtlCol="0">
            <a:spAutoFit/>
          </a:bodyPr>
          <a:lstStyle/>
          <a:p>
            <a:r>
              <a:rPr lang="tr-TR" dirty="0" smtClean="0">
                <a:solidFill>
                  <a:srgbClr val="0F2303"/>
                </a:solidFill>
              </a:rPr>
              <a:t>Topluluk danışman hocalarına </a:t>
            </a:r>
            <a:r>
              <a:rPr lang="tr-TR" dirty="0">
                <a:solidFill>
                  <a:srgbClr val="0F2303"/>
                </a:solidFill>
              </a:rPr>
              <a:t>daha geniş </a:t>
            </a:r>
            <a:r>
              <a:rPr lang="tr-TR" dirty="0" smtClean="0">
                <a:solidFill>
                  <a:srgbClr val="0F2303"/>
                </a:solidFill>
              </a:rPr>
              <a:t>yetki </a:t>
            </a:r>
            <a:r>
              <a:rPr lang="tr-TR" dirty="0">
                <a:solidFill>
                  <a:srgbClr val="0F2303"/>
                </a:solidFill>
              </a:rPr>
              <a:t>alanı </a:t>
            </a:r>
            <a:r>
              <a:rPr lang="tr-TR" dirty="0" smtClean="0">
                <a:solidFill>
                  <a:srgbClr val="0F2303"/>
                </a:solidFill>
              </a:rPr>
              <a:t>tanıyarak etkinlik sayımızın artması.</a:t>
            </a:r>
          </a:p>
          <a:p>
            <a:r>
              <a:rPr lang="tr-TR" dirty="0" smtClean="0">
                <a:solidFill>
                  <a:srgbClr val="0F2303"/>
                </a:solidFill>
              </a:rPr>
              <a:t>Spor </a:t>
            </a:r>
            <a:r>
              <a:rPr lang="tr-TR" dirty="0">
                <a:solidFill>
                  <a:srgbClr val="0F2303"/>
                </a:solidFill>
              </a:rPr>
              <a:t>salonunun bakım </a:t>
            </a:r>
            <a:r>
              <a:rPr lang="tr-TR" dirty="0" smtClean="0">
                <a:solidFill>
                  <a:srgbClr val="0F2303"/>
                </a:solidFill>
              </a:rPr>
              <a:t>onarımı </a:t>
            </a:r>
            <a:r>
              <a:rPr lang="tr-TR" dirty="0">
                <a:solidFill>
                  <a:srgbClr val="0F2303"/>
                </a:solidFill>
              </a:rPr>
              <a:t>yapılarak öğrencilerimizin </a:t>
            </a:r>
            <a:r>
              <a:rPr lang="tr-TR" dirty="0" smtClean="0">
                <a:solidFill>
                  <a:srgbClr val="0F2303"/>
                </a:solidFill>
              </a:rPr>
              <a:t>isteklerini ve sportif anlamda memnuniyetlerinde artış gösterebilmesi.</a:t>
            </a:r>
            <a:endParaRPr lang="tr-TR" dirty="0">
              <a:solidFill>
                <a:srgbClr val="0F2303"/>
              </a:solidFill>
            </a:endParaRPr>
          </a:p>
          <a:p>
            <a:r>
              <a:rPr lang="tr-TR" dirty="0">
                <a:solidFill>
                  <a:srgbClr val="0F2303"/>
                </a:solidFill>
              </a:rPr>
              <a:t>Talep sisteminde son tarih (</a:t>
            </a:r>
            <a:r>
              <a:rPr lang="tr-TR" dirty="0" err="1">
                <a:solidFill>
                  <a:srgbClr val="0F2303"/>
                </a:solidFill>
              </a:rPr>
              <a:t>deadline</a:t>
            </a:r>
            <a:r>
              <a:rPr lang="tr-TR" dirty="0">
                <a:solidFill>
                  <a:srgbClr val="0F2303"/>
                </a:solidFill>
              </a:rPr>
              <a:t>) </a:t>
            </a:r>
            <a:r>
              <a:rPr lang="tr-TR" dirty="0" smtClean="0">
                <a:solidFill>
                  <a:srgbClr val="0F2303"/>
                </a:solidFill>
              </a:rPr>
              <a:t>olması, </a:t>
            </a:r>
            <a:r>
              <a:rPr lang="tr-TR" dirty="0">
                <a:solidFill>
                  <a:srgbClr val="0F2303"/>
                </a:solidFill>
              </a:rPr>
              <a:t>işlerin planlanması ve bize geri dönüş açısından kolaylık sağlayabilir.</a:t>
            </a:r>
          </a:p>
          <a:p>
            <a:r>
              <a:rPr lang="tr-TR" dirty="0" smtClean="0">
                <a:solidFill>
                  <a:srgbClr val="0F2303"/>
                </a:solidFill>
              </a:rPr>
              <a:t>Sosyal </a:t>
            </a:r>
            <a:r>
              <a:rPr lang="tr-TR" dirty="0">
                <a:solidFill>
                  <a:srgbClr val="0F2303"/>
                </a:solidFill>
              </a:rPr>
              <a:t>faaliyet alanlarının </a:t>
            </a:r>
            <a:r>
              <a:rPr lang="tr-TR" dirty="0" smtClean="0">
                <a:solidFill>
                  <a:srgbClr val="0F2303"/>
                </a:solidFill>
              </a:rPr>
              <a:t>artması</a:t>
            </a:r>
          </a:p>
          <a:p>
            <a:r>
              <a:rPr lang="tr-TR" dirty="0" smtClean="0">
                <a:solidFill>
                  <a:srgbClr val="0F2303"/>
                </a:solidFill>
              </a:rPr>
              <a:t>Spor takımlarımız ve toplulukların kullanabileceği ekipman ve malzeme çeşitliğini arttırılması.</a:t>
            </a:r>
          </a:p>
          <a:p>
            <a:r>
              <a:rPr lang="tr-TR" b="1" dirty="0" smtClean="0">
                <a:solidFill>
                  <a:srgbClr val="0F2303"/>
                </a:solidFill>
              </a:rPr>
              <a:t>Nitelikli Personel ihtiyacımız vardır. </a:t>
            </a:r>
            <a:endParaRPr lang="tr-TR" b="1" dirty="0">
              <a:solidFill>
                <a:srgbClr val="0F2303"/>
              </a:solidFill>
            </a:endParaRPr>
          </a:p>
          <a:p>
            <a:endParaRPr lang="tr-TR" b="1" dirty="0">
              <a:solidFill>
                <a:srgbClr val="0F2303"/>
              </a:solidFill>
            </a:endParaRPr>
          </a:p>
        </p:txBody>
      </p:sp>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6338" y="4479574"/>
            <a:ext cx="3569880" cy="2137520"/>
          </a:xfrm>
          <a:prstGeom prst="rect">
            <a:avLst/>
          </a:prstGeom>
        </p:spPr>
      </p:pic>
    </p:spTree>
    <p:extLst>
      <p:ext uri="{BB962C8B-B14F-4D97-AF65-F5344CB8AC3E}">
        <p14:creationId xmlns:p14="http://schemas.microsoft.com/office/powerpoint/2010/main" val="2340244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a:extLst>
              <a:ext uri="{FF2B5EF4-FFF2-40B4-BE49-F238E27FC236}">
                <a16:creationId xmlns:a16="http://schemas.microsoft.com/office/drawing/2014/main" id="{71D4A1E5-060A-49D3-A943-BEC00AFE7E9A}"/>
              </a:ext>
            </a:extLst>
          </p:cNvPr>
          <p:cNvGraphicFramePr>
            <a:graphicFrameLocks noGrp="1"/>
          </p:cNvGraphicFramePr>
          <p:nvPr>
            <p:extLst>
              <p:ext uri="{D42A27DB-BD31-4B8C-83A1-F6EECF244321}">
                <p14:modId xmlns:p14="http://schemas.microsoft.com/office/powerpoint/2010/main" val="74069583"/>
              </p:ext>
            </p:extLst>
          </p:nvPr>
        </p:nvGraphicFramePr>
        <p:xfrm>
          <a:off x="91440" y="1130511"/>
          <a:ext cx="8879839" cy="5589990"/>
        </p:xfrm>
        <a:graphic>
          <a:graphicData uri="http://schemas.openxmlformats.org/drawingml/2006/table">
            <a:tbl>
              <a:tblPr/>
              <a:tblGrid>
                <a:gridCol w="2119356">
                  <a:extLst>
                    <a:ext uri="{9D8B030D-6E8A-4147-A177-3AD203B41FA5}">
                      <a16:colId xmlns:a16="http://schemas.microsoft.com/office/drawing/2014/main" val="3918363564"/>
                    </a:ext>
                  </a:extLst>
                </a:gridCol>
                <a:gridCol w="2241739">
                  <a:extLst>
                    <a:ext uri="{9D8B030D-6E8A-4147-A177-3AD203B41FA5}">
                      <a16:colId xmlns:a16="http://schemas.microsoft.com/office/drawing/2014/main" val="1683979601"/>
                    </a:ext>
                  </a:extLst>
                </a:gridCol>
                <a:gridCol w="2259372">
                  <a:extLst>
                    <a:ext uri="{9D8B030D-6E8A-4147-A177-3AD203B41FA5}">
                      <a16:colId xmlns:a16="http://schemas.microsoft.com/office/drawing/2014/main" val="2592459544"/>
                    </a:ext>
                  </a:extLst>
                </a:gridCol>
                <a:gridCol w="2259372">
                  <a:extLst>
                    <a:ext uri="{9D8B030D-6E8A-4147-A177-3AD203B41FA5}">
                      <a16:colId xmlns:a16="http://schemas.microsoft.com/office/drawing/2014/main" val="588152821"/>
                    </a:ext>
                  </a:extLst>
                </a:gridCol>
              </a:tblGrid>
              <a:tr h="275081">
                <a:tc>
                  <a:txBody>
                    <a:bodyPr/>
                    <a:lstStyle/>
                    <a:p>
                      <a:pPr algn="ctr" fontAlgn="ctr"/>
                      <a:r>
                        <a:rPr lang="tr-TR" sz="1800" b="1" i="0" u="none" strike="noStrike" dirty="0">
                          <a:solidFill>
                            <a:srgbClr val="000000"/>
                          </a:solidFill>
                          <a:effectLst/>
                          <a:latin typeface="+mn-lt"/>
                          <a:cs typeface="Times New Roman" panose="02020603050405020304" pitchFamily="18" charset="0"/>
                        </a:rPr>
                        <a:t>GÜÇLÜ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800" b="1" i="0" u="none" strike="noStrike" dirty="0">
                          <a:solidFill>
                            <a:srgbClr val="000000"/>
                          </a:solidFill>
                          <a:effectLst/>
                          <a:latin typeface="+mn-lt"/>
                          <a:cs typeface="Times New Roman" panose="02020603050405020304" pitchFamily="18" charset="0"/>
                        </a:rPr>
                        <a:t>ZAYIF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800" b="1" i="0" u="none" strike="noStrike" dirty="0">
                          <a:solidFill>
                            <a:srgbClr val="000000"/>
                          </a:solidFill>
                          <a:effectLst/>
                          <a:latin typeface="+mn-lt"/>
                          <a:cs typeface="Times New Roman" panose="02020603050405020304" pitchFamily="18" charset="0"/>
                        </a:rPr>
                        <a:t>FIRSATLAR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800" b="1" i="0" u="none" strike="noStrike" dirty="0">
                          <a:solidFill>
                            <a:srgbClr val="000000"/>
                          </a:solidFill>
                          <a:effectLst/>
                          <a:latin typeface="+mn-lt"/>
                          <a:cs typeface="Times New Roman" panose="02020603050405020304" pitchFamily="18" charset="0"/>
                        </a:rPr>
                        <a:t>TEHDİTLER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493592">
                <a:tc>
                  <a:txBody>
                    <a:bodyPr/>
                    <a:lstStyle/>
                    <a:p>
                      <a:pPr algn="l" fontAlgn="t"/>
                      <a:r>
                        <a:rPr lang="tr-TR" sz="1200" b="0" i="0" u="none" strike="noStrike" dirty="0">
                          <a:solidFill>
                            <a:srgbClr val="0F2303"/>
                          </a:solidFill>
                          <a:effectLst/>
                          <a:latin typeface="+mn-lt"/>
                          <a:cs typeface="Times New Roman" panose="02020603050405020304" pitchFamily="18" charset="0"/>
                        </a:rPr>
                        <a:t>G1-Departmandaki personel arasındaki iletişimin güçlü oluşu.</a:t>
                      </a:r>
                    </a:p>
                  </a:txBody>
                  <a:tcPr marL="9525" marR="9525" marT="9525"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200" b="0" i="0" u="none" strike="noStrike">
                          <a:solidFill>
                            <a:srgbClr val="000000"/>
                          </a:solidFill>
                          <a:effectLst/>
                          <a:latin typeface="Calibri" panose="020F0502020204030204" pitchFamily="34" charset="0"/>
                        </a:rPr>
                        <a:t>Z1-Birimde yeterli sayıda personel olmaması</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200" b="0" i="0" u="none" strike="noStrike" dirty="0">
                          <a:solidFill>
                            <a:srgbClr val="000000"/>
                          </a:solidFill>
                          <a:effectLst/>
                          <a:latin typeface="Calibri" panose="020F0502020204030204" pitchFamily="34" charset="0"/>
                        </a:rPr>
                        <a:t>F1-Antalya'da bulunmanın getirdiği fırsatlar .</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200" b="0" i="0" u="none" strike="noStrike" dirty="0">
                          <a:solidFill>
                            <a:srgbClr val="000000"/>
                          </a:solidFill>
                          <a:effectLst/>
                          <a:latin typeface="Calibri" panose="020F0502020204030204" pitchFamily="34" charset="0"/>
                        </a:rPr>
                        <a:t>T-1 Etkinliklerde oluşabilecek hava muhalefetleri</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421121">
                <a:tc>
                  <a:txBody>
                    <a:bodyPr/>
                    <a:lstStyle/>
                    <a:p>
                      <a:pPr algn="l" fontAlgn="t"/>
                      <a:r>
                        <a:rPr lang="tr-TR" sz="1200" b="0" i="0" u="none" strike="noStrike" dirty="0">
                          <a:solidFill>
                            <a:srgbClr val="0F2303"/>
                          </a:solidFill>
                          <a:effectLst/>
                          <a:latin typeface="+mn-lt"/>
                          <a:cs typeface="Times New Roman" panose="02020603050405020304" pitchFamily="18" charset="0"/>
                        </a:rPr>
                        <a:t>G2-Yeniliğe ve değişime açık bir ekip oluşu.</a:t>
                      </a:r>
                    </a:p>
                  </a:txBody>
                  <a:tcPr marL="9525" marR="9525" marT="9525"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200" b="0" i="0" u="none" strike="noStrike">
                          <a:solidFill>
                            <a:srgbClr val="000000"/>
                          </a:solidFill>
                          <a:effectLst/>
                          <a:latin typeface="Calibri" panose="020F0502020204030204" pitchFamily="34" charset="0"/>
                        </a:rPr>
                        <a:t>Z2-Spor sahalarının zeminin kullanılamaz halde oluşu.</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200" b="0" i="0" u="none" strike="noStrike" dirty="0">
                          <a:solidFill>
                            <a:srgbClr val="000000"/>
                          </a:solidFill>
                          <a:effectLst/>
                          <a:latin typeface="Calibri" panose="020F0502020204030204" pitchFamily="34" charset="0"/>
                        </a:rPr>
                        <a:t>F2-Organize Sanayi Bölgesi'ne yakın oluşu.</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200" b="0" i="0" u="none" strike="noStrike" dirty="0">
                          <a:solidFill>
                            <a:srgbClr val="000000"/>
                          </a:solidFill>
                          <a:effectLst/>
                          <a:latin typeface="Calibri" panose="020F0502020204030204" pitchFamily="34" charset="0"/>
                        </a:rPr>
                        <a:t>T-2 Kampüsün şehir merkezine uzak olması</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554652">
                <a:tc>
                  <a:txBody>
                    <a:bodyPr/>
                    <a:lstStyle/>
                    <a:p>
                      <a:pPr algn="l" fontAlgn="t"/>
                      <a:r>
                        <a:rPr lang="tr-TR" sz="1200" b="0" i="0" u="none" strike="noStrike">
                          <a:solidFill>
                            <a:srgbClr val="0F2303"/>
                          </a:solidFill>
                          <a:effectLst/>
                          <a:latin typeface="+mn-lt"/>
                          <a:cs typeface="Times New Roman" panose="02020603050405020304" pitchFamily="18" charset="0"/>
                        </a:rPr>
                        <a:t>G3-Katılımlı ve öğrenci odaklı organizasyonlar yapabilme yeteneği.</a:t>
                      </a:r>
                    </a:p>
                  </a:txBody>
                  <a:tcPr marL="9525" marR="9525" marT="9525"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200" b="0" i="0" u="none" strike="noStrike">
                          <a:solidFill>
                            <a:srgbClr val="000000"/>
                          </a:solidFill>
                          <a:effectLst/>
                          <a:latin typeface="Calibri" panose="020F0502020204030204" pitchFamily="34" charset="0"/>
                        </a:rPr>
                        <a:t>Z3-Fiziksel ve sosyal alanların yetersizliği(müzik odası,tiyatro odası,konferans salonu vs.)</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200" b="0" i="0" u="none" strike="noStrike" dirty="0">
                          <a:solidFill>
                            <a:srgbClr val="000000"/>
                          </a:solidFill>
                          <a:effectLst/>
                          <a:latin typeface="Calibri" panose="020F0502020204030204" pitchFamily="34" charset="0"/>
                        </a:rPr>
                        <a:t>F3-Farklı milletlerden oluşan öğrenci çeşitliliği</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693229">
                <a:tc>
                  <a:txBody>
                    <a:bodyPr/>
                    <a:lstStyle/>
                    <a:p>
                      <a:pPr algn="l" fontAlgn="t"/>
                      <a:r>
                        <a:rPr lang="tr-TR" sz="1200" b="0" i="0" u="none" strike="noStrike" dirty="0">
                          <a:solidFill>
                            <a:srgbClr val="0F2303"/>
                          </a:solidFill>
                          <a:effectLst/>
                          <a:latin typeface="+mn-lt"/>
                          <a:cs typeface="Times New Roman" panose="02020603050405020304" pitchFamily="18" charset="0"/>
                        </a:rPr>
                        <a:t>G4-Öğrenci toplulukları ile sivil toplum kuruluşları arasındaki işbirliği imkanı sağlama gücü.</a:t>
                      </a:r>
                    </a:p>
                  </a:txBody>
                  <a:tcPr marL="9525" marR="9525" marT="9525"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200" b="0" i="0" u="none" strike="noStrike">
                          <a:solidFill>
                            <a:srgbClr val="000000"/>
                          </a:solidFill>
                          <a:effectLst/>
                          <a:latin typeface="Calibri" panose="020F0502020204030204" pitchFamily="34" charset="0"/>
                        </a:rPr>
                        <a:t>Z4-Sosyal ,sanatsal, kültürel ve sportif faaliyetler için materyal eksiklikleri.</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200" b="0" i="0" u="none" strike="noStrike" dirty="0">
                          <a:solidFill>
                            <a:srgbClr val="000000"/>
                          </a:solidFill>
                          <a:effectLst/>
                          <a:latin typeface="Calibri" panose="020F0502020204030204" pitchFamily="34" charset="0"/>
                        </a:rPr>
                        <a:t>F4-Yeni bölümlerin açılacak olması ile birlikte farklı yetenekteki öğrencilerin geliyor oluşu.</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551497">
                <a:tc>
                  <a:txBody>
                    <a:bodyPr/>
                    <a:lstStyle/>
                    <a:p>
                      <a:pPr algn="l" fontAlgn="ctr"/>
                      <a:r>
                        <a:rPr lang="tr-TR" sz="1200" b="0" i="0" u="none" strike="noStrike">
                          <a:solidFill>
                            <a:srgbClr val="0F2303"/>
                          </a:solidFill>
                          <a:effectLst/>
                          <a:latin typeface="+mn-lt"/>
                          <a:cs typeface="Times New Roman" panose="02020603050405020304" pitchFamily="18" charset="0"/>
                        </a:rPr>
                        <a:t>G5-Dış paydaşlarla iletişimin iyi olması.</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200" b="0" i="0" u="none" strike="noStrike" dirty="0">
                          <a:solidFill>
                            <a:srgbClr val="000000"/>
                          </a:solidFill>
                          <a:effectLst/>
                          <a:latin typeface="Calibri" panose="020F0502020204030204" pitchFamily="34" charset="0"/>
                        </a:rPr>
                        <a:t>Z5-Spor salonunun  kullanıma uygunsuz oluşu.</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200" b="0" i="0" u="none" strike="noStrike" dirty="0">
                          <a:solidFill>
                            <a:srgbClr val="000000"/>
                          </a:solidFill>
                          <a:effectLst/>
                          <a:latin typeface="Calibri" panose="020F0502020204030204" pitchFamily="34" charset="0"/>
                        </a:rPr>
                        <a:t>F-5 Üniversiteler arası Türkiye şampiyonlarında okulumuzu temsil etmemiz.</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551497">
                <a:tc>
                  <a:txBody>
                    <a:bodyPr/>
                    <a:lstStyle/>
                    <a:p>
                      <a:pPr algn="l" fontAlgn="t"/>
                      <a:r>
                        <a:rPr lang="tr-TR" sz="1200" b="0" i="0" u="none" strike="noStrike" dirty="0">
                          <a:solidFill>
                            <a:srgbClr val="0F2303"/>
                          </a:solidFill>
                          <a:effectLst/>
                          <a:latin typeface="+mn-lt"/>
                          <a:cs typeface="Times New Roman" panose="02020603050405020304" pitchFamily="18" charset="0"/>
                        </a:rPr>
                        <a:t>G6-Kritik anlarda pratik çözümler bulunması.(</a:t>
                      </a:r>
                      <a:r>
                        <a:rPr lang="tr-TR" sz="1200" b="0" i="0" u="none" strike="noStrike" dirty="0" smtClean="0">
                          <a:solidFill>
                            <a:srgbClr val="0F2303"/>
                          </a:solidFill>
                          <a:effectLst/>
                          <a:latin typeface="+mn-lt"/>
                          <a:cs typeface="Times New Roman" panose="02020603050405020304" pitchFamily="18" charset="0"/>
                        </a:rPr>
                        <a:t>etkinliklerde vb.)</a:t>
                      </a:r>
                      <a:endParaRPr lang="tr-TR" sz="1200" b="0" i="0" u="none" strike="noStrike" dirty="0">
                        <a:solidFill>
                          <a:srgbClr val="0F2303"/>
                        </a:solidFill>
                        <a:effectLst/>
                        <a:latin typeface="+mn-lt"/>
                        <a:cs typeface="Times New Roman" panose="02020603050405020304" pitchFamily="18" charset="0"/>
                      </a:endParaRPr>
                    </a:p>
                  </a:txBody>
                  <a:tcPr marL="9525" marR="9525" marT="9525"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200" b="0" i="0" u="none" strike="noStrike" dirty="0">
                          <a:solidFill>
                            <a:srgbClr val="000000"/>
                          </a:solidFill>
                          <a:effectLst/>
                          <a:latin typeface="Calibri" panose="020F0502020204030204" pitchFamily="34" charset="0"/>
                        </a:rPr>
                        <a:t>G7-Birimde </a:t>
                      </a:r>
                      <a:r>
                        <a:rPr lang="tr-TR" sz="1200" b="0" i="0" u="none" strike="noStrike" dirty="0" err="1" smtClean="0">
                          <a:solidFill>
                            <a:srgbClr val="000000"/>
                          </a:solidFill>
                          <a:effectLst/>
                          <a:latin typeface="Calibri" panose="020F0502020204030204" pitchFamily="34" charset="0"/>
                        </a:rPr>
                        <a:t>deneyimli,proaktif,dinamik</a:t>
                      </a:r>
                      <a:r>
                        <a:rPr lang="tr-TR" sz="1200" b="0" i="0" u="none" strike="noStrike" dirty="0" smtClean="0">
                          <a:solidFill>
                            <a:srgbClr val="000000"/>
                          </a:solidFill>
                          <a:effectLst/>
                          <a:latin typeface="Calibri" panose="020F0502020204030204" pitchFamily="34" charset="0"/>
                        </a:rPr>
                        <a:t> </a:t>
                      </a:r>
                      <a:r>
                        <a:rPr lang="tr-TR" sz="1200" b="0" i="0" u="none" strike="noStrike" dirty="0">
                          <a:solidFill>
                            <a:srgbClr val="000000"/>
                          </a:solidFill>
                          <a:effectLst/>
                          <a:latin typeface="Calibri" panose="020F0502020204030204" pitchFamily="34" charset="0"/>
                        </a:rPr>
                        <a:t>personellerin varlığı.</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200" b="0" i="0" u="none" strike="noStrike" dirty="0">
                          <a:solidFill>
                            <a:srgbClr val="000000"/>
                          </a:solidFill>
                          <a:effectLst/>
                          <a:latin typeface="Calibri" panose="020F0502020204030204" pitchFamily="34" charset="0"/>
                        </a:rPr>
                        <a:t>F-6 Antalya'da bulunan diğer 4 üniversite ile </a:t>
                      </a:r>
                      <a:r>
                        <a:rPr lang="tr-TR" sz="1200" b="0" i="0" u="none" strike="noStrike" dirty="0" smtClean="0">
                          <a:solidFill>
                            <a:srgbClr val="000000"/>
                          </a:solidFill>
                          <a:effectLst/>
                          <a:latin typeface="Calibri" panose="020F0502020204030204" pitchFamily="34" charset="0"/>
                        </a:rPr>
                        <a:t>etkileşim</a:t>
                      </a:r>
                      <a:r>
                        <a:rPr lang="tr-TR" sz="1200" b="0" i="0" u="none" strike="noStrike" baseline="0" dirty="0" smtClean="0">
                          <a:solidFill>
                            <a:srgbClr val="000000"/>
                          </a:solidFill>
                          <a:effectLst/>
                          <a:latin typeface="Calibri" panose="020F0502020204030204" pitchFamily="34" charset="0"/>
                        </a:rPr>
                        <a:t> içinde olmamız.</a:t>
                      </a:r>
                      <a:endParaRPr lang="tr-TR" sz="1200" b="0" i="0" u="none" strike="noStrike" dirty="0">
                        <a:solidFill>
                          <a:srgbClr val="000000"/>
                        </a:solidFill>
                        <a:effectLst/>
                        <a:latin typeface="Calibri" panose="020F0502020204030204" pitchFamily="34" charset="0"/>
                      </a:endParaRP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554652">
                <a:tc>
                  <a:txBody>
                    <a:bodyPr/>
                    <a:lstStyle/>
                    <a:p>
                      <a:pPr algn="l" fontAlgn="t"/>
                      <a:r>
                        <a:rPr lang="tr-TR" sz="1200" b="0" i="0" u="none" strike="noStrike">
                          <a:solidFill>
                            <a:srgbClr val="0F2303"/>
                          </a:solidFill>
                          <a:effectLst/>
                          <a:latin typeface="+mn-lt"/>
                          <a:cs typeface="Times New Roman" panose="02020603050405020304" pitchFamily="18" charset="0"/>
                        </a:rPr>
                        <a:t>G7-Birimde deneyimli,proaktif,dinamik personellerin varlığı.</a:t>
                      </a:r>
                    </a:p>
                  </a:txBody>
                  <a:tcPr marL="9525" marR="9525" marT="9525"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200" b="0" i="0" u="none" strike="noStrike" dirty="0">
                          <a:solidFill>
                            <a:srgbClr val="000000"/>
                          </a:solidFill>
                          <a:effectLst/>
                          <a:latin typeface="Calibri" panose="020F0502020204030204" pitchFamily="34" charset="0"/>
                        </a:rPr>
                        <a:t>G8-Sportif faaliyetlerdeki başarı(sportif </a:t>
                      </a:r>
                      <a:r>
                        <a:rPr lang="tr-TR" sz="1200" b="0" i="0" u="none" strike="noStrike" dirty="0" err="1">
                          <a:solidFill>
                            <a:srgbClr val="000000"/>
                          </a:solidFill>
                          <a:effectLst/>
                          <a:latin typeface="Calibri" panose="020F0502020204030204" pitchFamily="34" charset="0"/>
                        </a:rPr>
                        <a:t>drone,muaythai</a:t>
                      </a:r>
                      <a:r>
                        <a:rPr lang="tr-TR" sz="1200" b="0" i="0" u="none" strike="noStrike" dirty="0">
                          <a:solidFill>
                            <a:srgbClr val="000000"/>
                          </a:solidFill>
                          <a:effectLst/>
                          <a:latin typeface="Calibri" panose="020F0502020204030204" pitchFamily="34" charset="0"/>
                        </a:rPr>
                        <a:t>, </a:t>
                      </a:r>
                      <a:r>
                        <a:rPr lang="tr-TR" sz="1200" b="0" i="0" u="none" strike="noStrike" dirty="0" err="1">
                          <a:solidFill>
                            <a:srgbClr val="000000"/>
                          </a:solidFill>
                          <a:effectLst/>
                          <a:latin typeface="Calibri" panose="020F0502020204030204" pitchFamily="34" charset="0"/>
                        </a:rPr>
                        <a:t>kick</a:t>
                      </a:r>
                      <a:r>
                        <a:rPr lang="tr-TR" sz="1200" b="0" i="0" u="none" strike="noStrike" dirty="0">
                          <a:solidFill>
                            <a:srgbClr val="000000"/>
                          </a:solidFill>
                          <a:effectLst/>
                          <a:latin typeface="Calibri" panose="020F0502020204030204" pitchFamily="34" charset="0"/>
                        </a:rPr>
                        <a:t> boks vb.)</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200" b="0" i="0" u="none" strike="noStrike" dirty="0">
                          <a:solidFill>
                            <a:srgbClr val="000000"/>
                          </a:solidFill>
                          <a:effectLst/>
                          <a:latin typeface="Calibri" panose="020F0502020204030204" pitchFamily="34" charset="0"/>
                        </a:rPr>
                        <a:t>F-7 Kampüsün içinde Genç </a:t>
                      </a:r>
                      <a:r>
                        <a:rPr lang="tr-TR" sz="1200" b="0" i="0" u="none" strike="noStrike" dirty="0" smtClean="0">
                          <a:solidFill>
                            <a:srgbClr val="000000"/>
                          </a:solidFill>
                          <a:effectLst/>
                          <a:latin typeface="Calibri" panose="020F0502020204030204" pitchFamily="34" charset="0"/>
                        </a:rPr>
                        <a:t>Ofis</a:t>
                      </a:r>
                      <a:r>
                        <a:rPr lang="tr-TR" sz="1200" b="0" i="0" u="none" strike="noStrike" baseline="0" dirty="0" smtClean="0">
                          <a:solidFill>
                            <a:srgbClr val="000000"/>
                          </a:solidFill>
                          <a:effectLst/>
                          <a:latin typeface="Calibri" panose="020F0502020204030204" pitchFamily="34" charset="0"/>
                        </a:rPr>
                        <a:t> </a:t>
                      </a:r>
                      <a:r>
                        <a:rPr lang="tr-TR" sz="1200" b="0" i="0" u="none" strike="noStrike" dirty="0" smtClean="0">
                          <a:solidFill>
                            <a:srgbClr val="000000"/>
                          </a:solidFill>
                          <a:effectLst/>
                          <a:latin typeface="Calibri" panose="020F0502020204030204" pitchFamily="34" charset="0"/>
                        </a:rPr>
                        <a:t>açılması</a:t>
                      </a:r>
                      <a:r>
                        <a:rPr lang="tr-TR" sz="1200" b="0" i="0" u="none" strike="noStrike" dirty="0">
                          <a:solidFill>
                            <a:srgbClr val="000000"/>
                          </a:solidFill>
                          <a:effectLst/>
                          <a:latin typeface="Calibri" panose="020F0502020204030204" pitchFamily="34" charset="0"/>
                        </a:rPr>
                        <a:t>.</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733226">
                <a:tc>
                  <a:txBody>
                    <a:bodyPr/>
                    <a:lstStyle/>
                    <a:p>
                      <a:pPr algn="l" fontAlgn="t"/>
                      <a:r>
                        <a:rPr lang="tr-TR" sz="1200" b="0" i="0" u="none" strike="noStrike" dirty="0">
                          <a:solidFill>
                            <a:srgbClr val="0F2303"/>
                          </a:solidFill>
                          <a:effectLst/>
                          <a:latin typeface="+mn-lt"/>
                          <a:cs typeface="Times New Roman" panose="02020603050405020304" pitchFamily="18" charset="0"/>
                        </a:rPr>
                        <a:t>G8-Sportif faaliyetlerdeki </a:t>
                      </a:r>
                      <a:r>
                        <a:rPr lang="tr-TR" sz="1200" b="0" i="0" u="none" strike="noStrike" dirty="0" smtClean="0">
                          <a:solidFill>
                            <a:srgbClr val="0F2303"/>
                          </a:solidFill>
                          <a:effectLst/>
                          <a:latin typeface="+mn-lt"/>
                          <a:cs typeface="Times New Roman" panose="02020603050405020304" pitchFamily="18" charset="0"/>
                        </a:rPr>
                        <a:t>başarı(Sportif</a:t>
                      </a:r>
                      <a:r>
                        <a:rPr lang="tr-TR" sz="1200" b="0" i="0" u="none" strike="noStrike" baseline="0" dirty="0" smtClean="0">
                          <a:solidFill>
                            <a:srgbClr val="0F2303"/>
                          </a:solidFill>
                          <a:effectLst/>
                          <a:latin typeface="+mn-lt"/>
                          <a:cs typeface="Times New Roman" panose="02020603050405020304" pitchFamily="18" charset="0"/>
                        </a:rPr>
                        <a:t> Drone</a:t>
                      </a:r>
                      <a:r>
                        <a:rPr lang="tr-TR" sz="1200" b="0" i="0" u="none" strike="noStrike" dirty="0" smtClean="0">
                          <a:solidFill>
                            <a:srgbClr val="0F2303"/>
                          </a:solidFill>
                          <a:effectLst/>
                          <a:latin typeface="+mn-lt"/>
                          <a:cs typeface="Times New Roman" panose="02020603050405020304" pitchFamily="18" charset="0"/>
                        </a:rPr>
                        <a:t>, </a:t>
                      </a:r>
                      <a:r>
                        <a:rPr lang="tr-TR" sz="1200" b="0" i="0" u="none" strike="noStrike" dirty="0" err="1" smtClean="0">
                          <a:solidFill>
                            <a:srgbClr val="0F2303"/>
                          </a:solidFill>
                          <a:effectLst/>
                          <a:latin typeface="+mn-lt"/>
                          <a:cs typeface="Times New Roman" panose="02020603050405020304" pitchFamily="18" charset="0"/>
                        </a:rPr>
                        <a:t>Muaythai,kickboks</a:t>
                      </a:r>
                      <a:r>
                        <a:rPr lang="tr-TR" sz="1200" b="0" i="0" u="none" strike="noStrike" dirty="0" smtClean="0">
                          <a:solidFill>
                            <a:srgbClr val="0F2303"/>
                          </a:solidFill>
                          <a:effectLst/>
                          <a:latin typeface="+mn-lt"/>
                          <a:cs typeface="Times New Roman" panose="02020603050405020304" pitchFamily="18" charset="0"/>
                        </a:rPr>
                        <a:t> vb.)</a:t>
                      </a:r>
                      <a:endParaRPr lang="tr-TR" sz="1200" b="0" i="0" u="none" strike="noStrike" dirty="0">
                        <a:solidFill>
                          <a:srgbClr val="0F2303"/>
                        </a:solidFill>
                        <a:effectLst/>
                        <a:latin typeface="+mn-lt"/>
                        <a:cs typeface="Times New Roman" panose="02020603050405020304" pitchFamily="18" charset="0"/>
                      </a:endParaRPr>
                    </a:p>
                  </a:txBody>
                  <a:tcPr marL="9525" marR="9525" marT="9525"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200" b="0" i="0" u="none" strike="noStrike" dirty="0">
                          <a:solidFill>
                            <a:srgbClr val="000000"/>
                          </a:solidFill>
                          <a:effectLst/>
                          <a:latin typeface="Calibri" panose="020F0502020204030204" pitchFamily="34" charset="0"/>
                        </a:rPr>
                        <a:t>G9-Öğrencilerin sosyal faaliyetlerle ilgilenmesi sebebiyle kötü alışkanlıklara yönelmesinin önüne geçilmesi.</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mn-lt"/>
                          <a:cs typeface="Times New Roman" panose="02020603050405020304" pitchFamily="18"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736381">
                <a:tc>
                  <a:txBody>
                    <a:bodyPr/>
                    <a:lstStyle/>
                    <a:p>
                      <a:pPr algn="l" fontAlgn="t"/>
                      <a:r>
                        <a:rPr lang="tr-TR" sz="1200" b="0" i="0" u="none" strike="noStrike" dirty="0">
                          <a:solidFill>
                            <a:srgbClr val="0F2303"/>
                          </a:solidFill>
                          <a:effectLst/>
                          <a:latin typeface="+mn-lt"/>
                          <a:cs typeface="Times New Roman" panose="02020603050405020304" pitchFamily="18" charset="0"/>
                        </a:rPr>
                        <a:t>G9-Öğrencilerin sosyal faaliyetlerle ilgilenmesi sebebiyle kötü alışkanlıklara yönelmesinin önüne geçilmesi.</a:t>
                      </a:r>
                    </a:p>
                  </a:txBody>
                  <a:tcPr marL="9525" marR="9525" marT="9525"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200" b="0" i="0" u="none" strike="noStrike" dirty="0">
                          <a:solidFill>
                            <a:srgbClr val="000000"/>
                          </a:solidFill>
                          <a:effectLst/>
                          <a:latin typeface="Calibri" panose="020F0502020204030204" pitchFamily="34" charset="0"/>
                        </a:rPr>
                        <a:t>Z1-Birimde yeterli sayıda personel olmaması</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mn-lt"/>
                          <a:cs typeface="Times New Roman" panose="02020603050405020304" pitchFamily="18"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bl>
          </a:graphicData>
        </a:graphic>
      </p:graphicFrame>
    </p:spTree>
    <p:extLst>
      <p:ext uri="{BB962C8B-B14F-4D97-AF65-F5344CB8AC3E}">
        <p14:creationId xmlns:p14="http://schemas.microsoft.com/office/powerpoint/2010/main" val="2388984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2593520933"/>
              </p:ext>
            </p:extLst>
          </p:nvPr>
        </p:nvGraphicFramePr>
        <p:xfrm>
          <a:off x="233681" y="941881"/>
          <a:ext cx="8656318" cy="5834846"/>
        </p:xfrm>
        <a:graphic>
          <a:graphicData uri="http://schemas.openxmlformats.org/drawingml/2006/table">
            <a:tbl>
              <a:tblPr/>
              <a:tblGrid>
                <a:gridCol w="2771078">
                  <a:extLst>
                    <a:ext uri="{9D8B030D-6E8A-4147-A177-3AD203B41FA5}">
                      <a16:colId xmlns:a16="http://schemas.microsoft.com/office/drawing/2014/main" val="3918363564"/>
                    </a:ext>
                  </a:extLst>
                </a:gridCol>
                <a:gridCol w="2931092">
                  <a:extLst>
                    <a:ext uri="{9D8B030D-6E8A-4147-A177-3AD203B41FA5}">
                      <a16:colId xmlns:a16="http://schemas.microsoft.com/office/drawing/2014/main" val="1683979601"/>
                    </a:ext>
                  </a:extLst>
                </a:gridCol>
                <a:gridCol w="2954148">
                  <a:extLst>
                    <a:ext uri="{9D8B030D-6E8A-4147-A177-3AD203B41FA5}">
                      <a16:colId xmlns:a16="http://schemas.microsoft.com/office/drawing/2014/main" val="2592459544"/>
                    </a:ext>
                  </a:extLst>
                </a:gridCol>
              </a:tblGrid>
              <a:tr h="356772">
                <a:tc>
                  <a:txBody>
                    <a:bodyPr/>
                    <a:lstStyle/>
                    <a:p>
                      <a:pPr algn="ctr" fontAlgn="ctr"/>
                      <a:r>
                        <a:rPr lang="tr-TR" sz="1200" b="1" i="0" u="none" strike="noStrike" dirty="0">
                          <a:solidFill>
                            <a:srgbClr val="000000"/>
                          </a:solidFill>
                          <a:effectLst/>
                          <a:latin typeface="+mn-lt"/>
                          <a:cs typeface="Times New Roman" panose="02020603050405020304" pitchFamily="18"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mn-lt"/>
                          <a:cs typeface="Times New Roman" panose="02020603050405020304" pitchFamily="18"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mn-lt"/>
                          <a:cs typeface="Times New Roman" panose="02020603050405020304" pitchFamily="18"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211178">
                <a:tc>
                  <a:txBody>
                    <a:bodyPr/>
                    <a:lstStyle/>
                    <a:p>
                      <a:pPr algn="ctr" fontAlgn="ctr"/>
                      <a:r>
                        <a:rPr lang="tr-TR" sz="800" b="0" i="0" u="none" strike="noStrike" dirty="0">
                          <a:solidFill>
                            <a:srgbClr val="000000"/>
                          </a:solidFill>
                          <a:effectLst/>
                          <a:latin typeface="+mn-lt"/>
                          <a:cs typeface="Times New Roman" panose="02020603050405020304" pitchFamily="18" charset="0"/>
                        </a:rPr>
                        <a:t>ABÜ Akademik personeli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00000"/>
                          </a:solidFill>
                          <a:effectLst/>
                          <a:latin typeface="+mn-lt"/>
                          <a:cs typeface="Times New Roman" panose="02020603050405020304" pitchFamily="18" charset="0"/>
                        </a:rPr>
                        <a:t>Faaliyetlerde etkileşim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00000"/>
                          </a:solidFill>
                          <a:effectLst/>
                          <a:latin typeface="+mn-lt"/>
                          <a:cs typeface="Times New Roman" panose="02020603050405020304" pitchFamily="18" charset="0"/>
                        </a:rPr>
                        <a:t>sosyal etkinlikler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211178">
                <a:tc>
                  <a:txBody>
                    <a:bodyPr/>
                    <a:lstStyle/>
                    <a:p>
                      <a:pPr algn="ctr" fontAlgn="ctr"/>
                      <a:r>
                        <a:rPr lang="tr-TR" sz="800" b="0" i="0" u="none" strike="noStrike" dirty="0">
                          <a:solidFill>
                            <a:srgbClr val="000000"/>
                          </a:solidFill>
                          <a:effectLst/>
                          <a:latin typeface="+mn-lt"/>
                          <a:cs typeface="Times New Roman" panose="02020603050405020304" pitchFamily="18" charset="0"/>
                        </a:rPr>
                        <a:t>ABÜ Öğrencileri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a:solidFill>
                            <a:srgbClr val="000000"/>
                          </a:solidFill>
                          <a:effectLst/>
                          <a:latin typeface="+mn-lt"/>
                          <a:cs typeface="Times New Roman" panose="02020603050405020304" pitchFamily="18" charset="0"/>
                        </a:rPr>
                        <a:t>sosyal etkinliklere katılım-Müşteri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a:solidFill>
                            <a:srgbClr val="000000"/>
                          </a:solidFill>
                          <a:effectLst/>
                          <a:latin typeface="+mn-lt"/>
                          <a:cs typeface="Times New Roman" panose="02020603050405020304" pitchFamily="18" charset="0"/>
                        </a:rPr>
                        <a:t>Etkinlik,iyi iletişim,destek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41383620"/>
                  </a:ext>
                </a:extLst>
              </a:tr>
              <a:tr h="211178">
                <a:tc>
                  <a:txBody>
                    <a:bodyPr/>
                    <a:lstStyle/>
                    <a:p>
                      <a:pPr algn="ctr" fontAlgn="ctr"/>
                      <a:r>
                        <a:rPr lang="tr-TR" sz="800" b="0" i="0" u="none" strike="noStrike" dirty="0">
                          <a:solidFill>
                            <a:srgbClr val="000000"/>
                          </a:solidFill>
                          <a:effectLst/>
                          <a:latin typeface="+mn-lt"/>
                          <a:cs typeface="Times New Roman" panose="02020603050405020304" pitchFamily="18" charset="0"/>
                        </a:rPr>
                        <a:t>Öğrenci Toplulukları</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a:solidFill>
                            <a:srgbClr val="000000"/>
                          </a:solidFill>
                          <a:effectLst/>
                          <a:latin typeface="+mn-lt"/>
                          <a:cs typeface="Times New Roman" panose="02020603050405020304" pitchFamily="18" charset="0"/>
                        </a:rPr>
                        <a:t>etkinlik ,sosyal aktiviteler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a:solidFill>
                            <a:srgbClr val="000000"/>
                          </a:solidFill>
                          <a:effectLst/>
                          <a:latin typeface="+mn-lt"/>
                          <a:cs typeface="Times New Roman" panose="02020603050405020304" pitchFamily="18" charset="0"/>
                        </a:rPr>
                        <a:t>Etkinlik,iyi iletişim,destek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37125244"/>
                  </a:ext>
                </a:extLst>
              </a:tr>
              <a:tr h="211178">
                <a:tc>
                  <a:txBody>
                    <a:bodyPr/>
                    <a:lstStyle/>
                    <a:p>
                      <a:pPr algn="ctr" fontAlgn="ctr"/>
                      <a:r>
                        <a:rPr lang="tr-TR" sz="800" b="0" i="0" u="none" strike="noStrike" dirty="0">
                          <a:solidFill>
                            <a:srgbClr val="000000"/>
                          </a:solidFill>
                          <a:effectLst/>
                          <a:latin typeface="+mn-lt"/>
                          <a:cs typeface="Times New Roman" panose="02020603050405020304" pitchFamily="18" charset="0"/>
                        </a:rPr>
                        <a:t>Milli Eğitim Bakanlığı</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a:solidFill>
                            <a:srgbClr val="000000"/>
                          </a:solidFill>
                          <a:effectLst/>
                          <a:latin typeface="+mn-lt"/>
                          <a:cs typeface="Times New Roman" panose="02020603050405020304" pitchFamily="18" charset="0"/>
                        </a:rPr>
                        <a:t>Proje üretimi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a:solidFill>
                            <a:srgbClr val="000000"/>
                          </a:solidFill>
                          <a:effectLst/>
                          <a:latin typeface="+mn-lt"/>
                          <a:cs typeface="Times New Roman" panose="02020603050405020304" pitchFamily="18" charset="0"/>
                        </a:rPr>
                        <a:t>Projelere katılım ve destek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90944045"/>
                  </a:ext>
                </a:extLst>
              </a:tr>
              <a:tr h="211178">
                <a:tc>
                  <a:txBody>
                    <a:bodyPr/>
                    <a:lstStyle/>
                    <a:p>
                      <a:pPr algn="ctr" fontAlgn="ctr"/>
                      <a:r>
                        <a:rPr lang="tr-TR" sz="800" b="0" i="0" u="none" strike="noStrike" dirty="0">
                          <a:solidFill>
                            <a:srgbClr val="000000"/>
                          </a:solidFill>
                          <a:effectLst/>
                          <a:latin typeface="+mn-lt"/>
                          <a:cs typeface="Times New Roman" panose="02020603050405020304" pitchFamily="18" charset="0"/>
                        </a:rPr>
                        <a:t>Sivil Toplum Kuruluşları</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a:solidFill>
                            <a:srgbClr val="000000"/>
                          </a:solidFill>
                          <a:effectLst/>
                          <a:latin typeface="+mn-lt"/>
                          <a:cs typeface="Times New Roman" panose="02020603050405020304" pitchFamily="18" charset="0"/>
                        </a:rPr>
                        <a:t>Proje üretimi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a:solidFill>
                            <a:srgbClr val="000000"/>
                          </a:solidFill>
                          <a:effectLst/>
                          <a:latin typeface="+mn-lt"/>
                          <a:cs typeface="Times New Roman" panose="02020603050405020304" pitchFamily="18" charset="0"/>
                        </a:rPr>
                        <a:t>Projelere katılım ve destek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16264210"/>
                  </a:ext>
                </a:extLst>
              </a:tr>
              <a:tr h="211178">
                <a:tc>
                  <a:txBody>
                    <a:bodyPr/>
                    <a:lstStyle/>
                    <a:p>
                      <a:pPr algn="ctr" fontAlgn="ctr"/>
                      <a:r>
                        <a:rPr lang="tr-TR" sz="800" b="0" i="0" u="none" strike="noStrike">
                          <a:solidFill>
                            <a:srgbClr val="000000"/>
                          </a:solidFill>
                          <a:effectLst/>
                          <a:latin typeface="+mn-lt"/>
                          <a:cs typeface="Times New Roman" panose="02020603050405020304" pitchFamily="18" charset="0"/>
                        </a:rPr>
                        <a:t>Belediyeler</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a:solidFill>
                            <a:srgbClr val="000000"/>
                          </a:solidFill>
                          <a:effectLst/>
                          <a:latin typeface="+mn-lt"/>
                          <a:cs typeface="Times New Roman" panose="02020603050405020304" pitchFamily="18" charset="0"/>
                        </a:rPr>
                        <a:t>Proje üretimi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a:solidFill>
                            <a:srgbClr val="000000"/>
                          </a:solidFill>
                          <a:effectLst/>
                          <a:latin typeface="+mn-lt"/>
                          <a:cs typeface="Times New Roman" panose="02020603050405020304" pitchFamily="18" charset="0"/>
                        </a:rPr>
                        <a:t>Projelere katılım ve destek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16695795"/>
                  </a:ext>
                </a:extLst>
              </a:tr>
              <a:tr h="211178">
                <a:tc>
                  <a:txBody>
                    <a:bodyPr/>
                    <a:lstStyle/>
                    <a:p>
                      <a:pPr algn="ctr" fontAlgn="ctr"/>
                      <a:r>
                        <a:rPr lang="tr-TR" sz="800" b="0" i="0" u="none" strike="noStrike" dirty="0">
                          <a:solidFill>
                            <a:srgbClr val="000000"/>
                          </a:solidFill>
                          <a:effectLst/>
                          <a:latin typeface="+mn-lt"/>
                          <a:cs typeface="Times New Roman" panose="02020603050405020304" pitchFamily="18" charset="0"/>
                        </a:rPr>
                        <a:t>Valilik</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a:solidFill>
                            <a:srgbClr val="000000"/>
                          </a:solidFill>
                          <a:effectLst/>
                          <a:latin typeface="+mn-lt"/>
                          <a:cs typeface="Times New Roman" panose="02020603050405020304" pitchFamily="18" charset="0"/>
                        </a:rPr>
                        <a:t>Proje üretimi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a:solidFill>
                            <a:srgbClr val="000000"/>
                          </a:solidFill>
                          <a:effectLst/>
                          <a:latin typeface="+mn-lt"/>
                          <a:cs typeface="Times New Roman" panose="02020603050405020304" pitchFamily="18" charset="0"/>
                        </a:rPr>
                        <a:t>Projelere katılım ve destek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93061172"/>
                  </a:ext>
                </a:extLst>
              </a:tr>
              <a:tr h="211178">
                <a:tc>
                  <a:txBody>
                    <a:bodyPr/>
                    <a:lstStyle/>
                    <a:p>
                      <a:pPr algn="ctr" fontAlgn="ctr"/>
                      <a:r>
                        <a:rPr lang="tr-TR" sz="800" b="0" i="0" u="none" strike="noStrike" dirty="0">
                          <a:solidFill>
                            <a:srgbClr val="000000"/>
                          </a:solidFill>
                          <a:effectLst/>
                          <a:latin typeface="+mn-lt"/>
                          <a:cs typeface="Times New Roman" panose="02020603050405020304" pitchFamily="18" charset="0"/>
                        </a:rPr>
                        <a:t>YÖK</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a:solidFill>
                            <a:srgbClr val="000000"/>
                          </a:solidFill>
                          <a:effectLst/>
                          <a:latin typeface="+mn-lt"/>
                          <a:cs typeface="Times New Roman" panose="02020603050405020304" pitchFamily="18" charset="0"/>
                        </a:rPr>
                        <a:t>Mevzuat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00000"/>
                          </a:solidFill>
                          <a:effectLst/>
                          <a:latin typeface="+mn-lt"/>
                          <a:cs typeface="Times New Roman" panose="02020603050405020304" pitchFamily="18" charset="0"/>
                        </a:rPr>
                        <a:t>Yıllık planlama ve faaliyetlerinin raporlanması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80782640"/>
                  </a:ext>
                </a:extLst>
              </a:tr>
              <a:tr h="211178">
                <a:tc>
                  <a:txBody>
                    <a:bodyPr/>
                    <a:lstStyle/>
                    <a:p>
                      <a:pPr algn="ctr" fontAlgn="ctr"/>
                      <a:r>
                        <a:rPr lang="tr-TR" sz="800" b="0" i="0" u="none" strike="noStrike" dirty="0">
                          <a:solidFill>
                            <a:srgbClr val="000000"/>
                          </a:solidFill>
                          <a:effectLst/>
                          <a:latin typeface="+mn-lt"/>
                          <a:cs typeface="Times New Roman" panose="02020603050405020304" pitchFamily="18" charset="0"/>
                        </a:rPr>
                        <a:t>SKS </a:t>
                      </a:r>
                      <a:r>
                        <a:rPr lang="tr-TR" sz="800" b="0" i="0" u="none" strike="noStrike" dirty="0" smtClean="0">
                          <a:solidFill>
                            <a:srgbClr val="000000"/>
                          </a:solidFill>
                          <a:effectLst/>
                          <a:latin typeface="+mn-lt"/>
                          <a:cs typeface="Times New Roman" panose="02020603050405020304" pitchFamily="18" charset="0"/>
                        </a:rPr>
                        <a:t>Personeli</a:t>
                      </a:r>
                      <a:endParaRPr lang="tr-TR" sz="800" b="0" i="0" u="none" strike="noStrike" dirty="0">
                        <a:solidFill>
                          <a:srgbClr val="000000"/>
                        </a:solidFill>
                        <a:effectLst/>
                        <a:latin typeface="+mn-lt"/>
                        <a:cs typeface="Times New Roman" panose="02020603050405020304" pitchFamily="18" charset="0"/>
                      </a:endParaRP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a:solidFill>
                            <a:srgbClr val="000000"/>
                          </a:solidFill>
                          <a:effectLst/>
                          <a:latin typeface="+mn-lt"/>
                          <a:cs typeface="Times New Roman" panose="02020603050405020304" pitchFamily="18" charset="0"/>
                        </a:rPr>
                        <a:t>İşbirliği,hizmet üretme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a:solidFill>
                            <a:srgbClr val="000000"/>
                          </a:solidFill>
                          <a:effectLst/>
                          <a:latin typeface="+mn-lt"/>
                          <a:cs typeface="Times New Roman" panose="02020603050405020304" pitchFamily="18" charset="0"/>
                        </a:rPr>
                        <a:t>Ücret,verimli çalışma ortamı ve iş üretme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93622480"/>
                  </a:ext>
                </a:extLst>
              </a:tr>
              <a:tr h="211178">
                <a:tc>
                  <a:txBody>
                    <a:bodyPr/>
                    <a:lstStyle/>
                    <a:p>
                      <a:pPr algn="ctr" fontAlgn="ctr"/>
                      <a:r>
                        <a:rPr lang="tr-TR" sz="800" b="0" i="0" u="none" strike="noStrike" dirty="0" smtClean="0">
                          <a:solidFill>
                            <a:srgbClr val="000000"/>
                          </a:solidFill>
                          <a:effectLst/>
                          <a:latin typeface="+mn-lt"/>
                          <a:cs typeface="Times New Roman" panose="02020603050405020304" pitchFamily="18" charset="0"/>
                        </a:rPr>
                        <a:t>Genel Sekreterlik</a:t>
                      </a:r>
                      <a:endParaRPr lang="tr-TR" sz="800" b="0" i="0" u="none" strike="noStrike" dirty="0">
                        <a:solidFill>
                          <a:srgbClr val="000000"/>
                        </a:solidFill>
                        <a:effectLst/>
                        <a:latin typeface="+mn-lt"/>
                        <a:cs typeface="Times New Roman" panose="02020603050405020304" pitchFamily="18" charset="0"/>
                      </a:endParaRP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a:solidFill>
                            <a:srgbClr val="000000"/>
                          </a:solidFill>
                          <a:effectLst/>
                          <a:latin typeface="+mn-lt"/>
                          <a:cs typeface="Times New Roman" panose="02020603050405020304" pitchFamily="18" charset="0"/>
                        </a:rPr>
                        <a:t>Onay,izin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a:solidFill>
                            <a:srgbClr val="000000"/>
                          </a:solidFill>
                          <a:effectLst/>
                          <a:latin typeface="+mn-lt"/>
                          <a:cs typeface="Times New Roman" panose="02020603050405020304" pitchFamily="18" charset="0"/>
                        </a:rPr>
                        <a:t>Etkinlikler için onay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09687554"/>
                  </a:ext>
                </a:extLst>
              </a:tr>
              <a:tr h="211178">
                <a:tc>
                  <a:txBody>
                    <a:bodyPr/>
                    <a:lstStyle/>
                    <a:p>
                      <a:pPr algn="ctr" fontAlgn="ctr"/>
                      <a:r>
                        <a:rPr lang="tr-TR" sz="800" b="0" i="0" u="none" strike="noStrike" dirty="0" smtClean="0">
                          <a:solidFill>
                            <a:srgbClr val="000000"/>
                          </a:solidFill>
                          <a:effectLst/>
                          <a:latin typeface="+mn-lt"/>
                          <a:cs typeface="Times New Roman" panose="02020603050405020304" pitchFamily="18" charset="0"/>
                        </a:rPr>
                        <a:t>Diğer Sponsorlar</a:t>
                      </a:r>
                      <a:endParaRPr lang="tr-TR" sz="800" b="0" i="0" u="none" strike="noStrike" dirty="0">
                        <a:solidFill>
                          <a:srgbClr val="000000"/>
                        </a:solidFill>
                        <a:effectLst/>
                        <a:latin typeface="+mn-lt"/>
                        <a:cs typeface="Times New Roman" panose="02020603050405020304" pitchFamily="18" charset="0"/>
                      </a:endParaRP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dirty="0" err="1">
                          <a:solidFill>
                            <a:srgbClr val="000000"/>
                          </a:solidFill>
                          <a:effectLst/>
                          <a:latin typeface="+mn-lt"/>
                          <a:cs typeface="Times New Roman" panose="02020603050405020304" pitchFamily="18" charset="0"/>
                        </a:rPr>
                        <a:t>Etkinlik,sponsor</a:t>
                      </a:r>
                      <a:r>
                        <a:rPr lang="tr-TR" sz="800" b="0" i="0" u="none" strike="noStrike" dirty="0">
                          <a:solidFill>
                            <a:srgbClr val="000000"/>
                          </a:solidFill>
                          <a:effectLst/>
                          <a:latin typeface="+mn-lt"/>
                          <a:cs typeface="Times New Roman" panose="02020603050405020304" pitchFamily="18" charset="0"/>
                        </a:rPr>
                        <a:t> desteği alabilmek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a:solidFill>
                            <a:srgbClr val="000000"/>
                          </a:solidFill>
                          <a:effectLst/>
                          <a:latin typeface="+mn-lt"/>
                          <a:cs typeface="Times New Roman" panose="02020603050405020304" pitchFamily="18" charset="0"/>
                        </a:rPr>
                        <a:t>Tanıtım,reklam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59674700"/>
                  </a:ext>
                </a:extLst>
              </a:tr>
              <a:tr h="211178">
                <a:tc>
                  <a:txBody>
                    <a:bodyPr/>
                    <a:lstStyle/>
                    <a:p>
                      <a:pPr algn="ctr" fontAlgn="ctr"/>
                      <a:r>
                        <a:rPr lang="tr-TR" sz="800" b="0" i="0" u="none" strike="noStrike">
                          <a:solidFill>
                            <a:srgbClr val="000000"/>
                          </a:solidFill>
                          <a:effectLst/>
                          <a:latin typeface="+mn-lt"/>
                          <a:cs typeface="Times New Roman" panose="02020603050405020304" pitchFamily="18" charset="0"/>
                        </a:rPr>
                        <a:t>ABÜ İdari Personeli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a:solidFill>
                            <a:srgbClr val="000000"/>
                          </a:solidFill>
                          <a:effectLst/>
                          <a:latin typeface="+mn-lt"/>
                          <a:cs typeface="Times New Roman" panose="02020603050405020304" pitchFamily="18" charset="0"/>
                        </a:rPr>
                        <a:t>Hizmeti Kullanan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a:solidFill>
                            <a:srgbClr val="000000"/>
                          </a:solidFill>
                          <a:effectLst/>
                          <a:latin typeface="+mn-lt"/>
                          <a:cs typeface="Times New Roman" panose="02020603050405020304" pitchFamily="18" charset="0"/>
                        </a:rPr>
                        <a:t>Kaliteli, doğru, tutarlı bilgi/ belge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211178">
                <a:tc>
                  <a:txBody>
                    <a:bodyPr/>
                    <a:lstStyle/>
                    <a:p>
                      <a:pPr algn="ctr" fontAlgn="ctr"/>
                      <a:r>
                        <a:rPr lang="tr-TR" sz="800" b="0" i="0" u="none" strike="noStrike" dirty="0">
                          <a:solidFill>
                            <a:srgbClr val="000000"/>
                          </a:solidFill>
                          <a:effectLst/>
                          <a:latin typeface="+mn-lt"/>
                          <a:cs typeface="Times New Roman" panose="02020603050405020304" pitchFamily="18" charset="0"/>
                        </a:rPr>
                        <a:t>TÜSF (Türkiye Üniversite Sporları Federasyonu)</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00000"/>
                          </a:solidFill>
                          <a:effectLst/>
                          <a:latin typeface="+mn-lt"/>
                          <a:cs typeface="Times New Roman" panose="02020603050405020304" pitchFamily="18" charset="0"/>
                        </a:rPr>
                        <a:t>Üniversiteler arası turnuvaları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a:solidFill>
                            <a:srgbClr val="000000"/>
                          </a:solidFill>
                          <a:effectLst/>
                          <a:latin typeface="+mn-lt"/>
                          <a:cs typeface="Times New Roman" panose="02020603050405020304" pitchFamily="18" charset="0"/>
                        </a:rPr>
                        <a:t>Turnuva tarihleri,başvuru süreci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211178">
                <a:tc>
                  <a:txBody>
                    <a:bodyPr/>
                    <a:lstStyle/>
                    <a:p>
                      <a:pPr algn="ctr" fontAlgn="ctr"/>
                      <a:r>
                        <a:rPr lang="tr-TR" sz="800" b="0" i="0" u="none" strike="noStrike" dirty="0">
                          <a:solidFill>
                            <a:srgbClr val="000000"/>
                          </a:solidFill>
                          <a:effectLst/>
                          <a:latin typeface="+mn-lt"/>
                          <a:cs typeface="Times New Roman" panose="02020603050405020304" pitchFamily="18" charset="0"/>
                        </a:rPr>
                        <a:t>Aile ve Sosyal Politikalar Müdürlüğü</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00000"/>
                          </a:solidFill>
                          <a:effectLst/>
                          <a:latin typeface="+mn-lt"/>
                          <a:cs typeface="Times New Roman" panose="02020603050405020304" pitchFamily="18" charset="0"/>
                        </a:rPr>
                        <a:t>Proje üretimi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a:solidFill>
                            <a:srgbClr val="000000"/>
                          </a:solidFill>
                          <a:effectLst/>
                          <a:latin typeface="+mn-lt"/>
                          <a:cs typeface="Times New Roman" panose="02020603050405020304" pitchFamily="18" charset="0"/>
                        </a:rPr>
                        <a:t>Proje ,İşbirliği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211178">
                <a:tc>
                  <a:txBody>
                    <a:bodyPr/>
                    <a:lstStyle/>
                    <a:p>
                      <a:pPr algn="ctr" fontAlgn="ctr"/>
                      <a:r>
                        <a:rPr lang="tr-TR" sz="800" b="0" i="0" u="none" strike="noStrike" dirty="0">
                          <a:solidFill>
                            <a:srgbClr val="000000"/>
                          </a:solidFill>
                          <a:effectLst/>
                          <a:latin typeface="+mn-lt"/>
                          <a:cs typeface="Times New Roman" panose="02020603050405020304" pitchFamily="18" charset="0"/>
                        </a:rPr>
                        <a:t>Antalya Üniversiteleri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00000"/>
                          </a:solidFill>
                          <a:effectLst/>
                          <a:latin typeface="+mn-lt"/>
                          <a:cs typeface="Times New Roman" panose="02020603050405020304" pitchFamily="18" charset="0"/>
                        </a:rPr>
                        <a:t>Proje üretimi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a:solidFill>
                            <a:srgbClr val="000000"/>
                          </a:solidFill>
                          <a:effectLst/>
                          <a:latin typeface="+mn-lt"/>
                          <a:cs typeface="Times New Roman" panose="02020603050405020304" pitchFamily="18" charset="0"/>
                        </a:rPr>
                        <a:t>Proje ,İşbirliği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211178">
                <a:tc>
                  <a:txBody>
                    <a:bodyPr/>
                    <a:lstStyle/>
                    <a:p>
                      <a:pPr algn="ctr" fontAlgn="ctr"/>
                      <a:r>
                        <a:rPr lang="tr-TR" sz="800" b="0" i="0" u="none" strike="noStrike" dirty="0">
                          <a:solidFill>
                            <a:srgbClr val="000000"/>
                          </a:solidFill>
                          <a:effectLst/>
                          <a:latin typeface="+mn-lt"/>
                          <a:cs typeface="Times New Roman" panose="02020603050405020304" pitchFamily="18" charset="0"/>
                        </a:rPr>
                        <a:t>Gençlik ve Spor İl Müdürlüğü</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00000"/>
                          </a:solidFill>
                          <a:effectLst/>
                          <a:latin typeface="+mn-lt"/>
                          <a:cs typeface="Times New Roman" panose="02020603050405020304" pitchFamily="18" charset="0"/>
                        </a:rPr>
                        <a:t>Proje üretimi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00000"/>
                          </a:solidFill>
                          <a:effectLst/>
                          <a:latin typeface="+mn-lt"/>
                          <a:cs typeface="Times New Roman" panose="02020603050405020304" pitchFamily="18" charset="0"/>
                        </a:rPr>
                        <a:t>İş </a:t>
                      </a:r>
                      <a:r>
                        <a:rPr lang="tr-TR" sz="800" b="0" i="0" u="none" strike="noStrike" dirty="0" err="1">
                          <a:solidFill>
                            <a:srgbClr val="000000"/>
                          </a:solidFill>
                          <a:effectLst/>
                          <a:latin typeface="+mn-lt"/>
                          <a:cs typeface="Times New Roman" panose="02020603050405020304" pitchFamily="18" charset="0"/>
                        </a:rPr>
                        <a:t>birliği,projelere</a:t>
                      </a:r>
                      <a:r>
                        <a:rPr lang="tr-TR" sz="800" b="0" i="0" u="none" strike="noStrike" dirty="0">
                          <a:solidFill>
                            <a:srgbClr val="000000"/>
                          </a:solidFill>
                          <a:effectLst/>
                          <a:latin typeface="+mn-lt"/>
                          <a:cs typeface="Times New Roman" panose="02020603050405020304" pitchFamily="18" charset="0"/>
                        </a:rPr>
                        <a:t> destek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255145">
                <a:tc>
                  <a:txBody>
                    <a:bodyPr/>
                    <a:lstStyle/>
                    <a:p>
                      <a:pPr algn="ctr" fontAlgn="ctr"/>
                      <a:r>
                        <a:rPr lang="tr-TR" sz="800" b="0" i="0" u="none" strike="noStrike" dirty="0" smtClean="0">
                          <a:solidFill>
                            <a:srgbClr val="000000"/>
                          </a:solidFill>
                          <a:effectLst/>
                          <a:latin typeface="+mn-lt"/>
                          <a:cs typeface="Times New Roman" panose="02020603050405020304" pitchFamily="18" charset="0"/>
                        </a:rPr>
                        <a:t>Genç</a:t>
                      </a:r>
                      <a:r>
                        <a:rPr lang="tr-TR" sz="800" b="0" i="0" u="none" strike="noStrike" baseline="0" dirty="0" smtClean="0">
                          <a:solidFill>
                            <a:srgbClr val="000000"/>
                          </a:solidFill>
                          <a:effectLst/>
                          <a:latin typeface="+mn-lt"/>
                          <a:cs typeface="Times New Roman" panose="02020603050405020304" pitchFamily="18" charset="0"/>
                        </a:rPr>
                        <a:t> Ofis</a:t>
                      </a:r>
                      <a:endParaRPr lang="tr-TR" sz="800" b="0" i="0" u="none" strike="noStrike" dirty="0">
                        <a:solidFill>
                          <a:srgbClr val="000000"/>
                        </a:solidFill>
                        <a:effectLst/>
                        <a:latin typeface="+mn-lt"/>
                        <a:cs typeface="Times New Roman" panose="02020603050405020304" pitchFamily="18" charset="0"/>
                      </a:endParaRP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dirty="0" smtClean="0">
                          <a:solidFill>
                            <a:srgbClr val="000000"/>
                          </a:solidFill>
                          <a:effectLst/>
                          <a:latin typeface="+mn-lt"/>
                          <a:cs typeface="Times New Roman" panose="02020603050405020304" pitchFamily="18" charset="0"/>
                        </a:rPr>
                        <a:t>Proje Üretimi</a:t>
                      </a:r>
                      <a:endParaRPr lang="tr-TR" sz="800" b="0" i="0" u="none" strike="noStrike" dirty="0">
                        <a:solidFill>
                          <a:srgbClr val="000000"/>
                        </a:solidFill>
                        <a:effectLst/>
                        <a:latin typeface="+mn-lt"/>
                        <a:cs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800" b="0" i="0" u="none" strike="noStrike" dirty="0" smtClean="0">
                          <a:solidFill>
                            <a:srgbClr val="000000"/>
                          </a:solidFill>
                          <a:effectLst/>
                          <a:latin typeface="+mn-lt"/>
                          <a:cs typeface="Times New Roman" panose="02020603050405020304" pitchFamily="18" charset="0"/>
                        </a:rPr>
                        <a:t>İş </a:t>
                      </a:r>
                      <a:r>
                        <a:rPr lang="tr-TR" sz="800" b="0" i="0" u="none" strike="noStrike" dirty="0" err="1" smtClean="0">
                          <a:solidFill>
                            <a:srgbClr val="000000"/>
                          </a:solidFill>
                          <a:effectLst/>
                          <a:latin typeface="+mn-lt"/>
                          <a:cs typeface="Times New Roman" panose="02020603050405020304" pitchFamily="18" charset="0"/>
                        </a:rPr>
                        <a:t>birliği,projelere</a:t>
                      </a:r>
                      <a:r>
                        <a:rPr lang="tr-TR" sz="800" b="0" i="0" u="none" strike="noStrike" dirty="0" smtClean="0">
                          <a:solidFill>
                            <a:srgbClr val="000000"/>
                          </a:solidFill>
                          <a:effectLst/>
                          <a:latin typeface="+mn-lt"/>
                          <a:cs typeface="Times New Roman" panose="02020603050405020304" pitchFamily="18" charset="0"/>
                        </a:rPr>
                        <a:t> destek</a:t>
                      </a:r>
                    </a:p>
                    <a:p>
                      <a:pPr algn="ctr" fontAlgn="ctr"/>
                      <a:endParaRPr lang="tr-TR" sz="800" b="0" i="0" u="none" strike="noStrike" dirty="0">
                        <a:solidFill>
                          <a:srgbClr val="000000"/>
                        </a:solidFill>
                        <a:effectLst/>
                        <a:latin typeface="+mn-lt"/>
                        <a:cs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95309032"/>
                  </a:ext>
                </a:extLst>
              </a:tr>
              <a:tr h="284153">
                <a:tc>
                  <a:txBody>
                    <a:bodyPr/>
                    <a:lstStyle/>
                    <a:p>
                      <a:pPr algn="ctr" fontAlgn="ctr"/>
                      <a:r>
                        <a:rPr lang="tr-TR" sz="800" b="0" i="0" u="none" strike="noStrike" dirty="0" err="1">
                          <a:solidFill>
                            <a:srgbClr val="000000"/>
                          </a:solidFill>
                          <a:effectLst/>
                          <a:latin typeface="+mn-lt"/>
                          <a:cs typeface="Times New Roman" panose="02020603050405020304" pitchFamily="18" charset="0"/>
                        </a:rPr>
                        <a:t>Özgecan</a:t>
                      </a:r>
                      <a:r>
                        <a:rPr lang="tr-TR" sz="800" b="0" i="0" u="none" strike="noStrike" dirty="0">
                          <a:solidFill>
                            <a:srgbClr val="000000"/>
                          </a:solidFill>
                          <a:effectLst/>
                          <a:latin typeface="+mn-lt"/>
                          <a:cs typeface="Times New Roman" panose="02020603050405020304" pitchFamily="18" charset="0"/>
                        </a:rPr>
                        <a:t> Aslan Gençlik Merkezi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00000"/>
                          </a:solidFill>
                          <a:effectLst/>
                          <a:latin typeface="+mn-lt"/>
                          <a:cs typeface="Times New Roman" panose="02020603050405020304" pitchFamily="18" charset="0"/>
                        </a:rPr>
                        <a:t>Proje üretimi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a:solidFill>
                            <a:srgbClr val="000000"/>
                          </a:solidFill>
                          <a:effectLst/>
                          <a:latin typeface="+mn-lt"/>
                          <a:cs typeface="Times New Roman" panose="02020603050405020304" pitchFamily="18" charset="0"/>
                        </a:rPr>
                        <a:t>Projelere katılım ,İş birliği,projelere  destek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211178">
                <a:tc>
                  <a:txBody>
                    <a:bodyPr/>
                    <a:lstStyle/>
                    <a:p>
                      <a:pPr algn="ctr" fontAlgn="ctr"/>
                      <a:r>
                        <a:rPr lang="tr-TR" sz="800" b="0" i="0" u="none" strike="noStrike" dirty="0">
                          <a:solidFill>
                            <a:srgbClr val="000000"/>
                          </a:solidFill>
                          <a:effectLst/>
                          <a:latin typeface="+mn-lt"/>
                          <a:cs typeface="Times New Roman" panose="02020603050405020304" pitchFamily="18" charset="0"/>
                        </a:rPr>
                        <a:t>Topluluk Danışmanları(Danışman hocalar)</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a:solidFill>
                            <a:srgbClr val="000000"/>
                          </a:solidFill>
                          <a:effectLst/>
                          <a:latin typeface="+mn-lt"/>
                          <a:cs typeface="Times New Roman" panose="02020603050405020304" pitchFamily="18" charset="0"/>
                        </a:rPr>
                        <a:t>İşbirliği,proje üretimi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00000"/>
                          </a:solidFill>
                          <a:effectLst/>
                          <a:latin typeface="+mn-lt"/>
                          <a:cs typeface="Times New Roman" panose="02020603050405020304" pitchFamily="18" charset="0"/>
                        </a:rPr>
                        <a:t>Etkili </a:t>
                      </a:r>
                      <a:r>
                        <a:rPr lang="tr-TR" sz="800" b="0" i="0" u="none" strike="noStrike" dirty="0" err="1">
                          <a:solidFill>
                            <a:srgbClr val="000000"/>
                          </a:solidFill>
                          <a:effectLst/>
                          <a:latin typeface="+mn-lt"/>
                          <a:cs typeface="Times New Roman" panose="02020603050405020304" pitchFamily="18" charset="0"/>
                        </a:rPr>
                        <a:t>iletişim,destek</a:t>
                      </a:r>
                      <a:endParaRPr lang="tr-TR" sz="800" b="0" i="0" u="none" strike="noStrike" dirty="0">
                        <a:solidFill>
                          <a:srgbClr val="000000"/>
                        </a:solidFill>
                        <a:effectLst/>
                        <a:latin typeface="+mn-lt"/>
                        <a:cs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211178">
                <a:tc>
                  <a:txBody>
                    <a:bodyPr/>
                    <a:lstStyle/>
                    <a:p>
                      <a:pPr algn="ctr" fontAlgn="ctr"/>
                      <a:r>
                        <a:rPr lang="tr-TR" sz="800" b="0" i="0" u="none" strike="noStrike" dirty="0">
                          <a:solidFill>
                            <a:srgbClr val="000000"/>
                          </a:solidFill>
                          <a:effectLst/>
                          <a:latin typeface="+mn-lt"/>
                          <a:cs typeface="Times New Roman" panose="02020603050405020304" pitchFamily="18" charset="0"/>
                        </a:rPr>
                        <a:t>Finans Süreci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a:solidFill>
                            <a:srgbClr val="000000"/>
                          </a:solidFill>
                          <a:effectLst/>
                          <a:latin typeface="+mn-lt"/>
                          <a:cs typeface="Times New Roman" panose="02020603050405020304" pitchFamily="18" charset="0"/>
                        </a:rPr>
                        <a:t>Hizmet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dirty="0" err="1">
                          <a:solidFill>
                            <a:srgbClr val="000000"/>
                          </a:solidFill>
                          <a:effectLst/>
                          <a:latin typeface="+mn-lt"/>
                          <a:cs typeface="Times New Roman" panose="02020603050405020304" pitchFamily="18" charset="0"/>
                        </a:rPr>
                        <a:t>Bütçe,Harcama</a:t>
                      </a:r>
                      <a:r>
                        <a:rPr lang="tr-TR" sz="800" b="0" i="0" u="none" strike="noStrike" dirty="0">
                          <a:solidFill>
                            <a:srgbClr val="000000"/>
                          </a:solidFill>
                          <a:effectLst/>
                          <a:latin typeface="+mn-lt"/>
                          <a:cs typeface="Times New Roman" panose="02020603050405020304" pitchFamily="18" charset="0"/>
                        </a:rPr>
                        <a:t>, Planlama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211178">
                <a:tc>
                  <a:txBody>
                    <a:bodyPr/>
                    <a:lstStyle/>
                    <a:p>
                      <a:pPr algn="ctr" fontAlgn="ctr"/>
                      <a:r>
                        <a:rPr lang="tr-TR" sz="800" b="0" i="0" u="none" strike="noStrike" dirty="0">
                          <a:solidFill>
                            <a:srgbClr val="000000"/>
                          </a:solidFill>
                          <a:effectLst/>
                          <a:latin typeface="+mn-lt"/>
                          <a:cs typeface="Times New Roman" panose="02020603050405020304" pitchFamily="18" charset="0"/>
                        </a:rPr>
                        <a:t>Satın Alma Süreci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a:solidFill>
                            <a:srgbClr val="000000"/>
                          </a:solidFill>
                          <a:effectLst/>
                          <a:latin typeface="+mn-lt"/>
                          <a:cs typeface="Times New Roman" panose="02020603050405020304" pitchFamily="18" charset="0"/>
                        </a:rPr>
                        <a:t>Hizmet ve tedarik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00000"/>
                          </a:solidFill>
                          <a:effectLst/>
                          <a:latin typeface="+mn-lt"/>
                          <a:cs typeface="Times New Roman" panose="02020603050405020304" pitchFamily="18" charset="0"/>
                        </a:rPr>
                        <a:t>İhtiyaç  </a:t>
                      </a:r>
                      <a:r>
                        <a:rPr lang="tr-TR" sz="800" b="0" i="0" u="none" strike="noStrike" dirty="0" err="1">
                          <a:solidFill>
                            <a:srgbClr val="000000"/>
                          </a:solidFill>
                          <a:effectLst/>
                          <a:latin typeface="+mn-lt"/>
                          <a:cs typeface="Times New Roman" panose="02020603050405020304" pitchFamily="18" charset="0"/>
                        </a:rPr>
                        <a:t>Tedariği</a:t>
                      </a:r>
                      <a:r>
                        <a:rPr lang="tr-TR" sz="800" b="0" i="0" u="none" strike="noStrike" dirty="0">
                          <a:solidFill>
                            <a:srgbClr val="000000"/>
                          </a:solidFill>
                          <a:effectLst/>
                          <a:latin typeface="+mn-lt"/>
                          <a:cs typeface="Times New Roman" panose="02020603050405020304" pitchFamily="18" charset="0"/>
                        </a:rPr>
                        <a:t> talep ve (alımının) Sağlanması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255145">
                <a:tc>
                  <a:txBody>
                    <a:bodyPr/>
                    <a:lstStyle/>
                    <a:p>
                      <a:pPr algn="ctr" fontAlgn="ctr"/>
                      <a:r>
                        <a:rPr lang="tr-TR" sz="800" b="0" i="0" u="none" strike="noStrike" dirty="0">
                          <a:solidFill>
                            <a:srgbClr val="000000"/>
                          </a:solidFill>
                          <a:effectLst/>
                          <a:latin typeface="+mn-lt"/>
                          <a:cs typeface="Times New Roman" panose="02020603050405020304" pitchFamily="18" charset="0"/>
                        </a:rPr>
                        <a:t>İnsan Kaynakları Süreci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a:solidFill>
                            <a:srgbClr val="000000"/>
                          </a:solidFill>
                          <a:effectLst/>
                          <a:latin typeface="+mn-lt"/>
                          <a:cs typeface="Times New Roman" panose="02020603050405020304" pitchFamily="18" charset="0"/>
                        </a:rPr>
                        <a:t>Kısmi zamanlı öğrencilerin evraklarının eksiksiz tamamlanması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dirty="0" err="1">
                          <a:solidFill>
                            <a:srgbClr val="000000"/>
                          </a:solidFill>
                          <a:effectLst/>
                          <a:latin typeface="+mn-lt"/>
                          <a:cs typeface="Times New Roman" panose="02020603050405020304" pitchFamily="18" charset="0"/>
                        </a:rPr>
                        <a:t>SKS'ye</a:t>
                      </a:r>
                      <a:r>
                        <a:rPr lang="tr-TR" sz="800" b="0" i="0" u="none" strike="noStrike" dirty="0">
                          <a:solidFill>
                            <a:srgbClr val="000000"/>
                          </a:solidFill>
                          <a:effectLst/>
                          <a:latin typeface="+mn-lt"/>
                          <a:cs typeface="Times New Roman" panose="02020603050405020304" pitchFamily="18" charset="0"/>
                        </a:rPr>
                        <a:t>  personel </a:t>
                      </a:r>
                      <a:r>
                        <a:rPr lang="tr-TR" sz="800" b="0" i="0" u="none" strike="noStrike" dirty="0" err="1">
                          <a:solidFill>
                            <a:srgbClr val="000000"/>
                          </a:solidFill>
                          <a:effectLst/>
                          <a:latin typeface="+mn-lt"/>
                          <a:cs typeface="Times New Roman" panose="02020603050405020304" pitchFamily="18" charset="0"/>
                        </a:rPr>
                        <a:t>ihtyacı</a:t>
                      </a:r>
                      <a:r>
                        <a:rPr lang="tr-TR" sz="800" b="0" i="0" u="none" strike="noStrike" dirty="0">
                          <a:solidFill>
                            <a:srgbClr val="000000"/>
                          </a:solidFill>
                          <a:effectLst/>
                          <a:latin typeface="+mn-lt"/>
                          <a:cs typeface="Times New Roman" panose="02020603050405020304" pitchFamily="18" charset="0"/>
                        </a:rPr>
                        <a:t>, rotasyon, görevde yükselme, kısmi zamanlı öğrencilerin istihdamı, SGK primleri düzenlenmesi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248893">
                <a:tc>
                  <a:txBody>
                    <a:bodyPr/>
                    <a:lstStyle/>
                    <a:p>
                      <a:pPr algn="ctr" fontAlgn="ctr"/>
                      <a:r>
                        <a:rPr lang="tr-TR" sz="800" b="0" i="0" u="none" strike="noStrike" dirty="0">
                          <a:solidFill>
                            <a:srgbClr val="000000"/>
                          </a:solidFill>
                          <a:effectLst/>
                          <a:latin typeface="+mn-lt"/>
                          <a:cs typeface="Times New Roman" panose="02020603050405020304" pitchFamily="18" charset="0"/>
                        </a:rPr>
                        <a:t>Destek Hizmetleri Süreci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a:solidFill>
                            <a:srgbClr val="000000"/>
                          </a:solidFill>
                          <a:effectLst/>
                          <a:latin typeface="+mn-lt"/>
                          <a:cs typeface="Times New Roman" panose="02020603050405020304" pitchFamily="18" charset="0"/>
                        </a:rPr>
                        <a:t>Hizmet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dirty="0">
                          <a:solidFill>
                            <a:srgbClr val="000000"/>
                          </a:solidFill>
                          <a:effectLst/>
                          <a:latin typeface="+mn-lt"/>
                          <a:cs typeface="Times New Roman" panose="02020603050405020304" pitchFamily="18" charset="0"/>
                        </a:rPr>
                        <a:t>Temizlik, </a:t>
                      </a:r>
                      <a:r>
                        <a:rPr lang="tr-TR" sz="800" b="0" i="0" u="none" strike="noStrike" dirty="0" err="1">
                          <a:solidFill>
                            <a:srgbClr val="000000"/>
                          </a:solidFill>
                          <a:effectLst/>
                          <a:latin typeface="+mn-lt"/>
                          <a:cs typeface="Times New Roman" panose="02020603050405020304" pitchFamily="18" charset="0"/>
                        </a:rPr>
                        <a:t>Teknik,ulaşım</a:t>
                      </a:r>
                      <a:r>
                        <a:rPr lang="tr-TR" sz="800" b="0" i="0" u="none" strike="noStrike" dirty="0">
                          <a:solidFill>
                            <a:srgbClr val="000000"/>
                          </a:solidFill>
                          <a:effectLst/>
                          <a:latin typeface="+mn-lt"/>
                          <a:cs typeface="Times New Roman" panose="02020603050405020304" pitchFamily="18" charset="0"/>
                        </a:rPr>
                        <a:t> </a:t>
                      </a:r>
                      <a:r>
                        <a:rPr lang="tr-TR" sz="800" b="0" i="0" u="none" strike="noStrike" dirty="0" err="1">
                          <a:solidFill>
                            <a:srgbClr val="000000"/>
                          </a:solidFill>
                          <a:effectLst/>
                          <a:latin typeface="+mn-lt"/>
                          <a:cs typeface="Times New Roman" panose="02020603050405020304" pitchFamily="18" charset="0"/>
                        </a:rPr>
                        <a:t>Güvenlik,taşıma,ikram</a:t>
                      </a:r>
                      <a:r>
                        <a:rPr lang="tr-TR" sz="800" b="0" i="0" u="none" strike="noStrike" dirty="0">
                          <a:solidFill>
                            <a:srgbClr val="000000"/>
                          </a:solidFill>
                          <a:effectLst/>
                          <a:latin typeface="+mn-lt"/>
                          <a:cs typeface="Times New Roman" panose="02020603050405020304" pitchFamily="18" charset="0"/>
                        </a:rPr>
                        <a:t> talep ve koordinasyon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211178">
                <a:tc>
                  <a:txBody>
                    <a:bodyPr/>
                    <a:lstStyle/>
                    <a:p>
                      <a:pPr algn="ctr" fontAlgn="ctr"/>
                      <a:r>
                        <a:rPr lang="tr-TR" sz="800" b="0" i="0" u="none" strike="noStrike" dirty="0" smtClean="0">
                          <a:solidFill>
                            <a:srgbClr val="000000"/>
                          </a:solidFill>
                          <a:effectLst/>
                          <a:latin typeface="+mn-lt"/>
                          <a:cs typeface="Times New Roman" panose="02020603050405020304" pitchFamily="18" charset="0"/>
                        </a:rPr>
                        <a:t>Kısmi Zamanlı Öğrenciler</a:t>
                      </a:r>
                      <a:endParaRPr lang="tr-TR" sz="800" b="0" i="0" u="none" strike="noStrike" dirty="0">
                        <a:solidFill>
                          <a:srgbClr val="000000"/>
                        </a:solidFill>
                        <a:effectLst/>
                        <a:latin typeface="+mn-lt"/>
                        <a:cs typeface="Times New Roman" panose="02020603050405020304" pitchFamily="18" charset="0"/>
                      </a:endParaRP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a:solidFill>
                            <a:srgbClr val="000000"/>
                          </a:solidFill>
                          <a:effectLst/>
                          <a:latin typeface="+mn-lt"/>
                          <a:cs typeface="Times New Roman" panose="02020603050405020304" pitchFamily="18" charset="0"/>
                        </a:rPr>
                        <a:t>İşbirliği,hizmet üretme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dirty="0" err="1">
                          <a:solidFill>
                            <a:srgbClr val="000000"/>
                          </a:solidFill>
                          <a:effectLst/>
                          <a:latin typeface="+mn-lt"/>
                          <a:cs typeface="Times New Roman" panose="02020603050405020304" pitchFamily="18" charset="0"/>
                        </a:rPr>
                        <a:t>Ücret,verimli</a:t>
                      </a:r>
                      <a:r>
                        <a:rPr lang="tr-TR" sz="800" b="0" i="0" u="none" strike="noStrike" dirty="0">
                          <a:solidFill>
                            <a:srgbClr val="000000"/>
                          </a:solidFill>
                          <a:effectLst/>
                          <a:latin typeface="+mn-lt"/>
                          <a:cs typeface="Times New Roman" panose="02020603050405020304" pitchFamily="18" charset="0"/>
                        </a:rPr>
                        <a:t> çalışma ortamı ve iş üretme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211178">
                <a:tc>
                  <a:txBody>
                    <a:bodyPr/>
                    <a:lstStyle/>
                    <a:p>
                      <a:pPr algn="ctr" fontAlgn="ctr"/>
                      <a:r>
                        <a:rPr lang="tr-TR" sz="800" b="0" i="0" u="none" strike="noStrike" dirty="0">
                          <a:solidFill>
                            <a:srgbClr val="000000"/>
                          </a:solidFill>
                          <a:effectLst/>
                          <a:latin typeface="+mn-lt"/>
                          <a:cs typeface="Times New Roman" panose="02020603050405020304" pitchFamily="18" charset="0"/>
                        </a:rPr>
                        <a:t>YÖKAK</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800" b="0" i="0" u="none" strike="noStrike" dirty="0" err="1">
                          <a:solidFill>
                            <a:srgbClr val="000000"/>
                          </a:solidFill>
                          <a:effectLst/>
                          <a:latin typeface="+mn-lt"/>
                          <a:cs typeface="Times New Roman" panose="02020603050405020304" pitchFamily="18" charset="0"/>
                        </a:rPr>
                        <a:t>İşbirliği,hizmet</a:t>
                      </a:r>
                      <a:r>
                        <a:rPr lang="tr-TR" sz="800" b="0" i="0" u="none" strike="noStrike" dirty="0">
                          <a:solidFill>
                            <a:srgbClr val="000000"/>
                          </a:solidFill>
                          <a:effectLst/>
                          <a:latin typeface="+mn-lt"/>
                          <a:cs typeface="Times New Roman" panose="02020603050405020304" pitchFamily="18" charset="0"/>
                        </a:rPr>
                        <a:t> üretme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800" b="0" i="0" u="none" strike="noStrike" dirty="0" err="1">
                          <a:solidFill>
                            <a:srgbClr val="000000"/>
                          </a:solidFill>
                          <a:effectLst/>
                          <a:latin typeface="+mn-lt"/>
                          <a:cs typeface="Times New Roman" panose="02020603050405020304" pitchFamily="18" charset="0"/>
                        </a:rPr>
                        <a:t>Denetim,raporlama</a:t>
                      </a:r>
                      <a:endParaRPr lang="tr-TR" sz="800" b="0" i="0" u="none" strike="noStrike" dirty="0">
                        <a:solidFill>
                          <a:srgbClr val="000000"/>
                        </a:solidFill>
                        <a:effectLst/>
                        <a:latin typeface="+mn-lt"/>
                        <a:cs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spTree>
    <p:extLst>
      <p:ext uri="{BB962C8B-B14F-4D97-AF65-F5344CB8AC3E}">
        <p14:creationId xmlns:p14="http://schemas.microsoft.com/office/powerpoint/2010/main" val="459836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471160" y="761596"/>
            <a:ext cx="8201679" cy="588640"/>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89" y="332656"/>
            <a:ext cx="1607689" cy="4289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8304B644-425E-4186-B593-E25613CE91FE}"/>
              </a:ext>
            </a:extLst>
          </p:cNvPr>
          <p:cNvGraphicFramePr>
            <a:graphicFrameLocks noGrp="1"/>
          </p:cNvGraphicFramePr>
          <p:nvPr>
            <p:extLst>
              <p:ext uri="{D42A27DB-BD31-4B8C-83A1-F6EECF244321}">
                <p14:modId xmlns:p14="http://schemas.microsoft.com/office/powerpoint/2010/main" val="2230158819"/>
              </p:ext>
            </p:extLst>
          </p:nvPr>
        </p:nvGraphicFramePr>
        <p:xfrm>
          <a:off x="894080" y="1525424"/>
          <a:ext cx="7132321" cy="5289081"/>
        </p:xfrm>
        <a:graphic>
          <a:graphicData uri="http://schemas.openxmlformats.org/drawingml/2006/table">
            <a:tbl>
              <a:tblPr/>
              <a:tblGrid>
                <a:gridCol w="1357004">
                  <a:extLst>
                    <a:ext uri="{9D8B030D-6E8A-4147-A177-3AD203B41FA5}">
                      <a16:colId xmlns:a16="http://schemas.microsoft.com/office/drawing/2014/main" val="3918363564"/>
                    </a:ext>
                  </a:extLst>
                </a:gridCol>
                <a:gridCol w="1435361">
                  <a:extLst>
                    <a:ext uri="{9D8B030D-6E8A-4147-A177-3AD203B41FA5}">
                      <a16:colId xmlns:a16="http://schemas.microsoft.com/office/drawing/2014/main" val="1683979601"/>
                    </a:ext>
                  </a:extLst>
                </a:gridCol>
                <a:gridCol w="1446652">
                  <a:extLst>
                    <a:ext uri="{9D8B030D-6E8A-4147-A177-3AD203B41FA5}">
                      <a16:colId xmlns:a16="http://schemas.microsoft.com/office/drawing/2014/main" val="2592459544"/>
                    </a:ext>
                  </a:extLst>
                </a:gridCol>
                <a:gridCol w="1446652">
                  <a:extLst>
                    <a:ext uri="{9D8B030D-6E8A-4147-A177-3AD203B41FA5}">
                      <a16:colId xmlns:a16="http://schemas.microsoft.com/office/drawing/2014/main" val="3383282758"/>
                    </a:ext>
                  </a:extLst>
                </a:gridCol>
                <a:gridCol w="1446652">
                  <a:extLst>
                    <a:ext uri="{9D8B030D-6E8A-4147-A177-3AD203B41FA5}">
                      <a16:colId xmlns:a16="http://schemas.microsoft.com/office/drawing/2014/main" val="494559924"/>
                    </a:ext>
                  </a:extLst>
                </a:gridCol>
              </a:tblGrid>
              <a:tr h="412308">
                <a:tc>
                  <a:txBody>
                    <a:bodyPr/>
                    <a:lstStyle/>
                    <a:p>
                      <a:pPr algn="ctr" fontAlgn="ctr"/>
                      <a:r>
                        <a:rPr lang="tr-TR" sz="1200" b="1" i="0" u="none" strike="noStrike" dirty="0">
                          <a:solidFill>
                            <a:srgbClr val="000000"/>
                          </a:solidFill>
                          <a:effectLst/>
                          <a:latin typeface="+mn-lt"/>
                          <a:cs typeface="Times New Roman" panose="02020603050405020304" pitchFamily="18"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mn-lt"/>
                          <a:cs typeface="Times New Roman" panose="02020603050405020304" pitchFamily="18"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mn-lt"/>
                          <a:cs typeface="Times New Roman" panose="02020603050405020304" pitchFamily="18"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mn-lt"/>
                          <a:cs typeface="Times New Roman" panose="02020603050405020304" pitchFamily="18"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mn-lt"/>
                          <a:cs typeface="Times New Roman" panose="02020603050405020304" pitchFamily="18"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430860">
                <a:tc>
                  <a:txBody>
                    <a:bodyPr/>
                    <a:lstStyle/>
                    <a:p>
                      <a:pPr algn="ctr" fontAlgn="ctr"/>
                      <a:r>
                        <a:rPr lang="tr-TR" sz="1400" b="0" i="0" u="none" strike="noStrike" dirty="0">
                          <a:solidFill>
                            <a:srgbClr val="000000"/>
                          </a:solidFill>
                          <a:effectLst/>
                          <a:latin typeface="+mn-lt"/>
                          <a:cs typeface="Times New Roman" panose="02020603050405020304" pitchFamily="18" charset="0"/>
                        </a:rPr>
                        <a:t>Satranç </a:t>
                      </a:r>
                      <a:r>
                        <a:rPr lang="tr-TR" sz="1400" b="0" i="0" u="none" strike="noStrike" dirty="0" smtClean="0">
                          <a:solidFill>
                            <a:srgbClr val="000000"/>
                          </a:solidFill>
                          <a:effectLst/>
                          <a:latin typeface="+mn-lt"/>
                          <a:cs typeface="Times New Roman" panose="02020603050405020304" pitchFamily="18" charset="0"/>
                        </a:rPr>
                        <a:t>Takımları</a:t>
                      </a: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cs typeface="Times New Roman" panose="02020603050405020304" pitchFamily="18" charset="0"/>
                        </a:rPr>
                        <a:t>SKS</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mn-lt"/>
                          <a:cs typeface="Times New Roman" panose="02020603050405020304" pitchFamily="18" charset="0"/>
                        </a:rPr>
                        <a:t>15</a:t>
                      </a: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417151">
                <a:tc>
                  <a:txBody>
                    <a:bodyPr/>
                    <a:lstStyle/>
                    <a:p>
                      <a:pPr algn="ctr" fontAlgn="ctr"/>
                      <a:r>
                        <a:rPr lang="tr-TR" sz="1400" b="0" i="0" u="none" strike="noStrike" dirty="0">
                          <a:solidFill>
                            <a:srgbClr val="000000"/>
                          </a:solidFill>
                          <a:effectLst/>
                          <a:latin typeface="+mn-lt"/>
                          <a:cs typeface="Times New Roman" panose="02020603050405020304" pitchFamily="18" charset="0"/>
                        </a:rPr>
                        <a:t> Elektrikli </a:t>
                      </a:r>
                      <a:r>
                        <a:rPr lang="tr-TR" sz="1400" b="0" i="0" u="none" strike="noStrike" dirty="0" smtClean="0">
                          <a:solidFill>
                            <a:srgbClr val="000000"/>
                          </a:solidFill>
                          <a:effectLst/>
                          <a:latin typeface="+mn-lt"/>
                          <a:cs typeface="Times New Roman" panose="02020603050405020304" pitchFamily="18" charset="0"/>
                        </a:rPr>
                        <a:t>Pompa</a:t>
                      </a: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cs typeface="Times New Roman" panose="02020603050405020304" pitchFamily="18" charset="0"/>
                        </a:rPr>
                        <a:t> SKS</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cs typeface="Times New Roman" panose="02020603050405020304" pitchFamily="18"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401042">
                <a:tc>
                  <a:txBody>
                    <a:bodyPr/>
                    <a:lstStyle/>
                    <a:p>
                      <a:pPr algn="ctr" fontAlgn="ctr"/>
                      <a:r>
                        <a:rPr lang="tr-TR" sz="1400" b="0" i="0" u="none" strike="noStrike" dirty="0" err="1" smtClean="0">
                          <a:solidFill>
                            <a:srgbClr val="000000"/>
                          </a:solidFill>
                          <a:effectLst/>
                          <a:latin typeface="+mn-lt"/>
                          <a:cs typeface="Times New Roman" panose="02020603050405020304" pitchFamily="18" charset="0"/>
                        </a:rPr>
                        <a:t>Bocce</a:t>
                      </a:r>
                      <a:r>
                        <a:rPr lang="tr-TR" sz="1400" b="0" i="0" u="none" strike="noStrike" baseline="0" dirty="0" smtClean="0">
                          <a:solidFill>
                            <a:srgbClr val="000000"/>
                          </a:solidFill>
                          <a:effectLst/>
                          <a:latin typeface="+mn-lt"/>
                          <a:cs typeface="Times New Roman" panose="02020603050405020304" pitchFamily="18" charset="0"/>
                        </a:rPr>
                        <a:t> Seti</a:t>
                      </a: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cs typeface="Times New Roman" panose="02020603050405020304" pitchFamily="18" charset="0"/>
                        </a:rPr>
                        <a:t>SKS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mn-lt"/>
                          <a:cs typeface="Times New Roman" panose="02020603050405020304" pitchFamily="18" charset="0"/>
                        </a:rPr>
                        <a:t>2</a:t>
                      </a: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401042">
                <a:tc>
                  <a:txBody>
                    <a:bodyPr/>
                    <a:lstStyle/>
                    <a:p>
                      <a:pPr algn="ctr" fontAlgn="ctr"/>
                      <a:r>
                        <a:rPr lang="tr-TR" sz="1400" b="0" i="0" u="none" strike="noStrike" dirty="0">
                          <a:solidFill>
                            <a:srgbClr val="000000"/>
                          </a:solidFill>
                          <a:effectLst/>
                          <a:latin typeface="+mn-lt"/>
                          <a:cs typeface="Times New Roman" panose="02020603050405020304" pitchFamily="18" charset="0"/>
                        </a:rPr>
                        <a:t> Boks Eldiveni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cs typeface="Times New Roman" panose="02020603050405020304" pitchFamily="18" charset="0"/>
                        </a:rPr>
                        <a:t> SKS</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cs typeface="Times New Roman" panose="02020603050405020304" pitchFamily="18" charset="0"/>
                        </a:rPr>
                        <a:t>2</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223570">
                <a:tc>
                  <a:txBody>
                    <a:bodyPr/>
                    <a:lstStyle/>
                    <a:p>
                      <a:pPr algn="ctr" fontAlgn="ctr"/>
                      <a:r>
                        <a:rPr lang="tr-TR" sz="1400" b="0" i="0" u="none" strike="noStrike" dirty="0">
                          <a:solidFill>
                            <a:srgbClr val="000000"/>
                          </a:solidFill>
                          <a:effectLst/>
                          <a:latin typeface="+mn-lt"/>
                          <a:cs typeface="Times New Roman" panose="02020603050405020304" pitchFamily="18" charset="0"/>
                        </a:rPr>
                        <a:t> Golf Sopası</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cs typeface="Times New Roman" panose="02020603050405020304" pitchFamily="18" charset="0"/>
                        </a:rPr>
                        <a:t> SKS</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cs typeface="Times New Roman" panose="02020603050405020304" pitchFamily="18" charset="0"/>
                        </a:rPr>
                        <a:t>2</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223570">
                <a:tc>
                  <a:txBody>
                    <a:bodyPr/>
                    <a:lstStyle/>
                    <a:p>
                      <a:pPr algn="ctr" fontAlgn="ctr"/>
                      <a:r>
                        <a:rPr lang="tr-TR" sz="1400" b="0" i="0" u="none" strike="noStrike" dirty="0">
                          <a:solidFill>
                            <a:srgbClr val="000000"/>
                          </a:solidFill>
                          <a:effectLst/>
                          <a:latin typeface="+mn-lt"/>
                          <a:cs typeface="Times New Roman" panose="02020603050405020304" pitchFamily="18" charset="0"/>
                        </a:rPr>
                        <a:t> </a:t>
                      </a:r>
                      <a:r>
                        <a:rPr lang="tr-TR" sz="1400" b="0" i="0" u="none" strike="noStrike" dirty="0" err="1">
                          <a:solidFill>
                            <a:srgbClr val="000000"/>
                          </a:solidFill>
                          <a:effectLst/>
                          <a:latin typeface="+mn-lt"/>
                          <a:cs typeface="Times New Roman" panose="02020603050405020304" pitchFamily="18" charset="0"/>
                        </a:rPr>
                        <a:t>Gym</a:t>
                      </a:r>
                      <a:r>
                        <a:rPr lang="tr-TR" sz="1400" b="0" i="0" u="none" strike="noStrike" dirty="0">
                          <a:solidFill>
                            <a:srgbClr val="000000"/>
                          </a:solidFill>
                          <a:effectLst/>
                          <a:latin typeface="+mn-lt"/>
                          <a:cs typeface="Times New Roman" panose="02020603050405020304" pitchFamily="18" charset="0"/>
                        </a:rPr>
                        <a:t> mat</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cs typeface="Times New Roman" panose="02020603050405020304" pitchFamily="18" charset="0"/>
                        </a:rPr>
                        <a:t> SKS</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cs typeface="Times New Roman" panose="02020603050405020304" pitchFamily="18" charset="0"/>
                        </a:rPr>
                        <a:t>3</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401042">
                <a:tc>
                  <a:txBody>
                    <a:bodyPr/>
                    <a:lstStyle/>
                    <a:p>
                      <a:pPr algn="ctr" fontAlgn="ctr"/>
                      <a:r>
                        <a:rPr lang="tr-TR" sz="1400" b="0" i="0" u="none" strike="noStrike" dirty="0" smtClean="0">
                          <a:solidFill>
                            <a:srgbClr val="000000"/>
                          </a:solidFill>
                          <a:effectLst/>
                          <a:latin typeface="+mn-lt"/>
                          <a:cs typeface="Times New Roman" panose="02020603050405020304" pitchFamily="18" charset="0"/>
                        </a:rPr>
                        <a:t>Satranç Saati</a:t>
                      </a: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cs typeface="Times New Roman" panose="02020603050405020304" pitchFamily="18" charset="0"/>
                        </a:rPr>
                        <a:t>SKS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cs typeface="Times New Roman" panose="02020603050405020304" pitchFamily="18" charset="0"/>
                        </a:rPr>
                        <a:t>15</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223570">
                <a:tc>
                  <a:txBody>
                    <a:bodyPr/>
                    <a:lstStyle/>
                    <a:p>
                      <a:pPr algn="ctr" fontAlgn="ctr"/>
                      <a:r>
                        <a:rPr lang="tr-TR" sz="1400" b="0" i="0" u="none" strike="noStrike" dirty="0">
                          <a:solidFill>
                            <a:srgbClr val="000000"/>
                          </a:solidFill>
                          <a:effectLst/>
                          <a:latin typeface="+mn-lt"/>
                          <a:cs typeface="Times New Roman" panose="02020603050405020304" pitchFamily="18" charset="0"/>
                        </a:rPr>
                        <a:t> Dart</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cs typeface="Times New Roman" panose="02020603050405020304" pitchFamily="18" charset="0"/>
                        </a:rPr>
                        <a:t>SKS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cs typeface="Times New Roman" panose="02020603050405020304" pitchFamily="18" charset="0"/>
                        </a:rPr>
                        <a:t>3</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mn-lt"/>
                          <a:cs typeface="Times New Roman" panose="02020603050405020304" pitchFamily="18" charset="0"/>
                        </a:rPr>
                        <a:t> </a:t>
                      </a: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257861">
                <a:tc>
                  <a:txBody>
                    <a:bodyPr/>
                    <a:lstStyle/>
                    <a:p>
                      <a:pPr algn="ctr" fontAlgn="ctr"/>
                      <a:r>
                        <a:rPr lang="tr-TR" sz="1400" b="0" i="0" u="none" strike="noStrike" dirty="0">
                          <a:solidFill>
                            <a:srgbClr val="000000"/>
                          </a:solidFill>
                          <a:effectLst/>
                          <a:latin typeface="+mn-lt"/>
                          <a:cs typeface="Times New Roman" panose="02020603050405020304" pitchFamily="18" charset="0"/>
                        </a:rPr>
                        <a:t> Tenis </a:t>
                      </a:r>
                      <a:r>
                        <a:rPr lang="tr-TR" sz="1400" b="0" i="0" u="none" strike="noStrike" dirty="0" smtClean="0">
                          <a:solidFill>
                            <a:srgbClr val="000000"/>
                          </a:solidFill>
                          <a:effectLst/>
                          <a:latin typeface="+mn-lt"/>
                          <a:cs typeface="Times New Roman" panose="02020603050405020304" pitchFamily="18" charset="0"/>
                        </a:rPr>
                        <a:t>Raketi</a:t>
                      </a: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cs typeface="Times New Roman" panose="02020603050405020304" pitchFamily="18" charset="0"/>
                        </a:rPr>
                        <a:t> SKS</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cs typeface="Times New Roman" panose="02020603050405020304" pitchFamily="18" charset="0"/>
                        </a:rPr>
                        <a:t>8</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426287">
                <a:tc>
                  <a:txBody>
                    <a:bodyPr/>
                    <a:lstStyle/>
                    <a:p>
                      <a:pPr algn="ctr" fontAlgn="ctr"/>
                      <a:r>
                        <a:rPr lang="tr-TR" sz="1400" b="0" i="0" u="none" strike="noStrike" dirty="0">
                          <a:solidFill>
                            <a:srgbClr val="000000"/>
                          </a:solidFill>
                          <a:effectLst/>
                          <a:latin typeface="+mn-lt"/>
                          <a:cs typeface="Times New Roman" panose="02020603050405020304" pitchFamily="18" charset="0"/>
                        </a:rPr>
                        <a:t> </a:t>
                      </a:r>
                      <a:r>
                        <a:rPr lang="tr-TR" sz="1400" b="0" i="0" u="none" strike="noStrike" dirty="0" smtClean="0">
                          <a:solidFill>
                            <a:srgbClr val="000000"/>
                          </a:solidFill>
                          <a:effectLst/>
                          <a:latin typeface="+mn-lt"/>
                          <a:cs typeface="Times New Roman" panose="02020603050405020304" pitchFamily="18" charset="0"/>
                        </a:rPr>
                        <a:t>Ps4</a:t>
                      </a: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cs typeface="Times New Roman" panose="02020603050405020304" pitchFamily="18" charset="0"/>
                        </a:rPr>
                        <a:t>SKS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mn-lt"/>
                          <a:cs typeface="Times New Roman" panose="02020603050405020304" pitchFamily="18" charset="0"/>
                        </a:rPr>
                        <a:t>3</a:t>
                      </a: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err="1" smtClean="0">
                          <a:solidFill>
                            <a:srgbClr val="000000"/>
                          </a:solidFill>
                          <a:effectLst/>
                          <a:latin typeface="+mn-lt"/>
                          <a:cs typeface="Times New Roman" panose="02020603050405020304" pitchFamily="18" charset="0"/>
                        </a:rPr>
                        <a:t>Ps</a:t>
                      </a:r>
                      <a:r>
                        <a:rPr lang="tr-TR" sz="1400" b="0" i="0" u="none" strike="noStrike" baseline="0" dirty="0" smtClean="0">
                          <a:solidFill>
                            <a:srgbClr val="000000"/>
                          </a:solidFill>
                          <a:effectLst/>
                          <a:latin typeface="+mn-lt"/>
                          <a:cs typeface="Times New Roman" panose="02020603050405020304" pitchFamily="18" charset="0"/>
                        </a:rPr>
                        <a:t> joystick(2 adet)</a:t>
                      </a:r>
                    </a:p>
                    <a:p>
                      <a:pPr algn="ctr" fontAlgn="ctr"/>
                      <a:r>
                        <a:rPr lang="tr-TR" sz="1400" b="0" i="0" u="none" strike="noStrike" baseline="0" dirty="0" err="1" smtClean="0">
                          <a:solidFill>
                            <a:srgbClr val="000000"/>
                          </a:solidFill>
                          <a:effectLst/>
                          <a:latin typeface="+mn-lt"/>
                          <a:cs typeface="Times New Roman" panose="02020603050405020304" pitchFamily="18" charset="0"/>
                        </a:rPr>
                        <a:t>Ps</a:t>
                      </a:r>
                      <a:r>
                        <a:rPr lang="tr-TR" sz="1400" b="0" i="0" u="none" strike="noStrike" baseline="0" dirty="0" smtClean="0">
                          <a:solidFill>
                            <a:srgbClr val="000000"/>
                          </a:solidFill>
                          <a:effectLst/>
                          <a:latin typeface="+mn-lt"/>
                          <a:cs typeface="Times New Roman" panose="02020603050405020304" pitchFamily="18" charset="0"/>
                        </a:rPr>
                        <a:t> Plus, 3 kullanıcı</a:t>
                      </a: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mn-lt"/>
                          <a:cs typeface="Times New Roman" panose="02020603050405020304" pitchFamily="18" charset="0"/>
                        </a:rPr>
                        <a:t>Etkinlik ve Yarışmalar</a:t>
                      </a: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42937">
                <a:tc>
                  <a:txBody>
                    <a:bodyPr/>
                    <a:lstStyle/>
                    <a:p>
                      <a:pPr algn="ctr" fontAlgn="ctr"/>
                      <a:r>
                        <a:rPr lang="tr-TR" sz="1400" b="0" i="0" u="none" strike="noStrike" dirty="0" smtClean="0">
                          <a:solidFill>
                            <a:srgbClr val="000000"/>
                          </a:solidFill>
                          <a:effectLst/>
                          <a:latin typeface="+mn-lt"/>
                          <a:cs typeface="Times New Roman" panose="02020603050405020304" pitchFamily="18" charset="0"/>
                        </a:rPr>
                        <a:t>Maskot</a:t>
                      </a: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cs typeface="Times New Roman" panose="02020603050405020304" pitchFamily="18" charset="0"/>
                        </a:rPr>
                        <a:t> SKS</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cs typeface="Times New Roman" panose="02020603050405020304" pitchFamily="18" charset="0"/>
                        </a:rPr>
                        <a:t>1</a:t>
                      </a: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294640">
                <a:tc>
                  <a:txBody>
                    <a:bodyPr/>
                    <a:lstStyle/>
                    <a:p>
                      <a:pPr algn="ctr" fontAlgn="ctr"/>
                      <a:r>
                        <a:rPr lang="tr-TR" sz="1400" b="0" i="0" u="none" strike="noStrike" dirty="0">
                          <a:solidFill>
                            <a:srgbClr val="000000"/>
                          </a:solidFill>
                          <a:effectLst/>
                          <a:latin typeface="+mn-lt"/>
                          <a:cs typeface="Times New Roman" panose="02020603050405020304" pitchFamily="18" charset="0"/>
                        </a:rPr>
                        <a:t> Hentbol Topu</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cs typeface="Times New Roman" panose="02020603050405020304" pitchFamily="18" charset="0"/>
                        </a:rPr>
                        <a:t> SKS</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cs typeface="Times New Roman" panose="02020603050405020304" pitchFamily="18" charset="0"/>
                        </a:rPr>
                        <a:t>10 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365760">
                <a:tc>
                  <a:txBody>
                    <a:bodyPr/>
                    <a:lstStyle/>
                    <a:p>
                      <a:pPr algn="ctr" fontAlgn="ctr"/>
                      <a:r>
                        <a:rPr lang="tr-TR" sz="1400" b="0" i="0" u="none" strike="noStrike" dirty="0">
                          <a:solidFill>
                            <a:srgbClr val="000000"/>
                          </a:solidFill>
                          <a:effectLst/>
                          <a:latin typeface="+mn-lt"/>
                          <a:cs typeface="Times New Roman" panose="02020603050405020304" pitchFamily="18" charset="0"/>
                        </a:rPr>
                        <a:t> </a:t>
                      </a:r>
                      <a:r>
                        <a:rPr lang="tr-TR" sz="1400" b="0" i="0" u="none" strike="noStrike" dirty="0" smtClean="0">
                          <a:solidFill>
                            <a:srgbClr val="000000"/>
                          </a:solidFill>
                          <a:effectLst/>
                          <a:latin typeface="+mn-lt"/>
                          <a:cs typeface="Times New Roman" panose="02020603050405020304" pitchFamily="18" charset="0"/>
                        </a:rPr>
                        <a:t>Drone</a:t>
                      </a: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cs typeface="Times New Roman" panose="02020603050405020304" pitchFamily="18" charset="0"/>
                        </a:rPr>
                        <a:t> SKS</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cs typeface="Times New Roman" panose="02020603050405020304" pitchFamily="18" charset="0"/>
                        </a:rPr>
                        <a:t>2</a:t>
                      </a:r>
                      <a:r>
                        <a:rPr lang="tr-TR" sz="1400" b="0" i="0" u="none" strike="noStrike" dirty="0">
                          <a:solidFill>
                            <a:srgbClr val="000000"/>
                          </a:solidFill>
                          <a:effectLst/>
                          <a:latin typeface="+mn-lt"/>
                          <a:cs typeface="Times New Roman" panose="02020603050405020304" pitchFamily="18"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err="1" smtClean="0">
                          <a:solidFill>
                            <a:srgbClr val="000000"/>
                          </a:solidFill>
                          <a:effectLst/>
                          <a:latin typeface="+mn-lt"/>
                          <a:cs typeface="Times New Roman" panose="02020603050405020304" pitchFamily="18" charset="0"/>
                        </a:rPr>
                        <a:t>Fpv</a:t>
                      </a:r>
                      <a:r>
                        <a:rPr lang="tr-TR" sz="1400" b="0" i="0" u="none" strike="noStrike" dirty="0" smtClean="0">
                          <a:solidFill>
                            <a:srgbClr val="000000"/>
                          </a:solidFill>
                          <a:effectLst/>
                          <a:latin typeface="+mn-lt"/>
                          <a:cs typeface="Times New Roman" panose="02020603050405020304" pitchFamily="18" charset="0"/>
                        </a:rPr>
                        <a:t> </a:t>
                      </a:r>
                      <a:r>
                        <a:rPr lang="tr-TR" sz="1400" b="0" i="0" u="none" strike="noStrike" dirty="0" err="1" smtClean="0">
                          <a:solidFill>
                            <a:srgbClr val="000000"/>
                          </a:solidFill>
                          <a:effectLst/>
                          <a:latin typeface="+mn-lt"/>
                          <a:cs typeface="Times New Roman" panose="02020603050405020304" pitchFamily="18" charset="0"/>
                        </a:rPr>
                        <a:t>drone</a:t>
                      </a:r>
                      <a:r>
                        <a:rPr lang="tr-TR" sz="1400" b="0" i="0" u="none" strike="noStrike" dirty="0" smtClean="0">
                          <a:solidFill>
                            <a:srgbClr val="000000"/>
                          </a:solidFill>
                          <a:effectLst/>
                          <a:latin typeface="+mn-lt"/>
                          <a:cs typeface="Times New Roman" panose="02020603050405020304" pitchFamily="18" charset="0"/>
                        </a:rPr>
                        <a:t>, 3 tane</a:t>
                      </a: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mn-lt"/>
                          <a:cs typeface="Times New Roman" panose="02020603050405020304" pitchFamily="18" charset="0"/>
                        </a:rPr>
                        <a:t>Etkinlik ve Yarışmalar</a:t>
                      </a: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401042">
                <a:tc>
                  <a:txBody>
                    <a:bodyPr/>
                    <a:lstStyle/>
                    <a:p>
                      <a:pPr algn="ctr" fontAlgn="ctr"/>
                      <a:r>
                        <a:rPr lang="tr-TR" sz="1400" b="0" i="0" u="none" strike="noStrike" dirty="0">
                          <a:solidFill>
                            <a:srgbClr val="000000"/>
                          </a:solidFill>
                          <a:effectLst/>
                          <a:latin typeface="+mn-lt"/>
                          <a:cs typeface="Times New Roman" panose="02020603050405020304" pitchFamily="18" charset="0"/>
                        </a:rPr>
                        <a:t> Kutu Oyunları</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cs typeface="Times New Roman" panose="02020603050405020304" pitchFamily="18" charset="0"/>
                        </a:rPr>
                        <a:t> SKS</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cs typeface="Times New Roman" panose="02020603050405020304" pitchFamily="18" charset="0"/>
                        </a:rPr>
                        <a:t>6</a:t>
                      </a: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spTree>
    <p:extLst>
      <p:ext uri="{BB962C8B-B14F-4D97-AF65-F5344CB8AC3E}">
        <p14:creationId xmlns:p14="http://schemas.microsoft.com/office/powerpoint/2010/main" val="323894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570007" y="344252"/>
            <a:ext cx="5901761" cy="922105"/>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(TEKNOLOJİK, YAZILIM, DONANIM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6278" y="245892"/>
            <a:ext cx="1569900" cy="3334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4E4BC37B-8B6C-4421-8472-B24C6619D2F1}"/>
              </a:ext>
            </a:extLst>
          </p:cNvPr>
          <p:cNvGraphicFramePr>
            <a:graphicFrameLocks noGrp="1"/>
          </p:cNvGraphicFramePr>
          <p:nvPr>
            <p:extLst>
              <p:ext uri="{D42A27DB-BD31-4B8C-83A1-F6EECF244321}">
                <p14:modId xmlns:p14="http://schemas.microsoft.com/office/powerpoint/2010/main" val="1249285163"/>
              </p:ext>
            </p:extLst>
          </p:nvPr>
        </p:nvGraphicFramePr>
        <p:xfrm>
          <a:off x="1696178" y="2193457"/>
          <a:ext cx="5472441" cy="1568238"/>
        </p:xfrm>
        <a:graphic>
          <a:graphicData uri="http://schemas.openxmlformats.org/drawingml/2006/table">
            <a:tbl>
              <a:tblPr/>
              <a:tblGrid>
                <a:gridCol w="1041192">
                  <a:extLst>
                    <a:ext uri="{9D8B030D-6E8A-4147-A177-3AD203B41FA5}">
                      <a16:colId xmlns:a16="http://schemas.microsoft.com/office/drawing/2014/main" val="3918363564"/>
                    </a:ext>
                  </a:extLst>
                </a:gridCol>
                <a:gridCol w="1101315">
                  <a:extLst>
                    <a:ext uri="{9D8B030D-6E8A-4147-A177-3AD203B41FA5}">
                      <a16:colId xmlns:a16="http://schemas.microsoft.com/office/drawing/2014/main" val="1683979601"/>
                    </a:ext>
                  </a:extLst>
                </a:gridCol>
                <a:gridCol w="1109978">
                  <a:extLst>
                    <a:ext uri="{9D8B030D-6E8A-4147-A177-3AD203B41FA5}">
                      <a16:colId xmlns:a16="http://schemas.microsoft.com/office/drawing/2014/main" val="2592459544"/>
                    </a:ext>
                  </a:extLst>
                </a:gridCol>
                <a:gridCol w="1109978">
                  <a:extLst>
                    <a:ext uri="{9D8B030D-6E8A-4147-A177-3AD203B41FA5}">
                      <a16:colId xmlns:a16="http://schemas.microsoft.com/office/drawing/2014/main" val="3383282758"/>
                    </a:ext>
                  </a:extLst>
                </a:gridCol>
                <a:gridCol w="1109978">
                  <a:extLst>
                    <a:ext uri="{9D8B030D-6E8A-4147-A177-3AD203B41FA5}">
                      <a16:colId xmlns:a16="http://schemas.microsoft.com/office/drawing/2014/main" val="494559924"/>
                    </a:ext>
                  </a:extLst>
                </a:gridCol>
              </a:tblGrid>
              <a:tr h="487058">
                <a:tc>
                  <a:txBody>
                    <a:bodyPr/>
                    <a:lstStyle/>
                    <a:p>
                      <a:pPr algn="ctr" fontAlgn="ctr"/>
                      <a:r>
                        <a:rPr lang="tr-TR" sz="1200" b="1" i="0" u="none" strike="noStrike" dirty="0">
                          <a:solidFill>
                            <a:srgbClr val="000000"/>
                          </a:solidFill>
                          <a:effectLst/>
                          <a:latin typeface="+mn-lt"/>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mn-lt"/>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mn-lt"/>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mn-lt"/>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mn-lt"/>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792884">
                <a:tc>
                  <a:txBody>
                    <a:bodyPr/>
                    <a:lstStyle/>
                    <a:p>
                      <a:pPr algn="ctr" fontAlgn="ctr"/>
                      <a:r>
                        <a:rPr lang="tr-TR" sz="1400" b="0" i="0" u="none" strike="noStrike" dirty="0">
                          <a:solidFill>
                            <a:srgbClr val="000000"/>
                          </a:solidFill>
                          <a:effectLst/>
                          <a:latin typeface="+mn-lt"/>
                        </a:rPr>
                        <a:t>Bilgisayar</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rPr>
                        <a:t>SKS</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rPr>
                        <a:t>2</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288296">
                <a:tc>
                  <a:txBody>
                    <a:bodyPr/>
                    <a:lstStyle/>
                    <a:p>
                      <a:pPr algn="ctr" fontAlgn="ctr"/>
                      <a:endParaRPr lang="tr-TR" sz="1400" b="0" i="0" u="none" strike="noStrike" dirty="0">
                        <a:solidFill>
                          <a:srgbClr val="000000"/>
                        </a:solidFill>
                        <a:effectLst/>
                        <a:latin typeface="+mn-lt"/>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bl>
          </a:graphicData>
        </a:graphic>
      </p:graphicFrame>
    </p:spTree>
    <p:extLst>
      <p:ext uri="{BB962C8B-B14F-4D97-AF65-F5344CB8AC3E}">
        <p14:creationId xmlns:p14="http://schemas.microsoft.com/office/powerpoint/2010/main" val="1590165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789470" y="157316"/>
            <a:ext cx="5869859" cy="1079575"/>
          </a:xfrm>
          <a:prstGeom prst="rect">
            <a:avLst/>
          </a:prstGeom>
        </p:spPr>
        <p:txBody>
          <a:bodyPr vert="horz" lIns="91440" tIns="45720" rIns="91440" bIns="45720" rtlCol="0" anchor="b">
            <a:noAutofit/>
          </a:bodyPr>
          <a:lstStyle/>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(İŞ GÜCÜ-İNSAN KAYNAĞI)</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178" y="304675"/>
            <a:ext cx="1690292" cy="35903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0F23ED71-2D0A-4A91-BB06-5711D160085E}"/>
              </a:ext>
            </a:extLst>
          </p:cNvPr>
          <p:cNvGraphicFramePr>
            <a:graphicFrameLocks noGrp="1"/>
          </p:cNvGraphicFramePr>
          <p:nvPr>
            <p:extLst>
              <p:ext uri="{D42A27DB-BD31-4B8C-83A1-F6EECF244321}">
                <p14:modId xmlns:p14="http://schemas.microsoft.com/office/powerpoint/2010/main" val="454737726"/>
              </p:ext>
            </p:extLst>
          </p:nvPr>
        </p:nvGraphicFramePr>
        <p:xfrm>
          <a:off x="587477" y="1451204"/>
          <a:ext cx="7836310" cy="5155230"/>
        </p:xfrm>
        <a:graphic>
          <a:graphicData uri="http://schemas.openxmlformats.org/drawingml/2006/table">
            <a:tbl>
              <a:tblPr/>
              <a:tblGrid>
                <a:gridCol w="1490945">
                  <a:extLst>
                    <a:ext uri="{9D8B030D-6E8A-4147-A177-3AD203B41FA5}">
                      <a16:colId xmlns:a16="http://schemas.microsoft.com/office/drawing/2014/main" val="3918363564"/>
                    </a:ext>
                  </a:extLst>
                </a:gridCol>
                <a:gridCol w="1514192">
                  <a:extLst>
                    <a:ext uri="{9D8B030D-6E8A-4147-A177-3AD203B41FA5}">
                      <a16:colId xmlns:a16="http://schemas.microsoft.com/office/drawing/2014/main" val="1683979601"/>
                    </a:ext>
                  </a:extLst>
                </a:gridCol>
                <a:gridCol w="1652289">
                  <a:extLst>
                    <a:ext uri="{9D8B030D-6E8A-4147-A177-3AD203B41FA5}">
                      <a16:colId xmlns:a16="http://schemas.microsoft.com/office/drawing/2014/main" val="2592459544"/>
                    </a:ext>
                  </a:extLst>
                </a:gridCol>
                <a:gridCol w="1589442">
                  <a:extLst>
                    <a:ext uri="{9D8B030D-6E8A-4147-A177-3AD203B41FA5}">
                      <a16:colId xmlns:a16="http://schemas.microsoft.com/office/drawing/2014/main" val="3383282758"/>
                    </a:ext>
                  </a:extLst>
                </a:gridCol>
                <a:gridCol w="1589442">
                  <a:extLst>
                    <a:ext uri="{9D8B030D-6E8A-4147-A177-3AD203B41FA5}">
                      <a16:colId xmlns:a16="http://schemas.microsoft.com/office/drawing/2014/main" val="494559924"/>
                    </a:ext>
                  </a:extLst>
                </a:gridCol>
              </a:tblGrid>
              <a:tr h="486475">
                <a:tc>
                  <a:txBody>
                    <a:bodyPr/>
                    <a:lstStyle/>
                    <a:p>
                      <a:pPr algn="ctr" fontAlgn="ctr"/>
                      <a:r>
                        <a:rPr lang="tr-TR" sz="1200" b="1" i="0" u="none" strike="noStrike" dirty="0">
                          <a:solidFill>
                            <a:srgbClr val="000000"/>
                          </a:solidFill>
                          <a:effectLst/>
                          <a:latin typeface="+mn-lt"/>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mn-lt"/>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mn-lt"/>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mn-lt"/>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mn-lt"/>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238647">
                <a:tc>
                  <a:txBody>
                    <a:bodyPr/>
                    <a:lstStyle/>
                    <a:p>
                      <a:pPr algn="ctr" fontAlgn="ctr"/>
                      <a:r>
                        <a:rPr lang="tr-TR" sz="1400" b="0" i="0" u="none" strike="noStrike" dirty="0">
                          <a:solidFill>
                            <a:srgbClr val="000000"/>
                          </a:solidFill>
                          <a:effectLst/>
                          <a:latin typeface="+mn-lt"/>
                        </a:rPr>
                        <a:t>SKS</a:t>
                      </a:r>
                      <a:r>
                        <a:rPr lang="tr-TR" sz="1400" b="0" i="0" u="none" strike="noStrike" baseline="0" dirty="0">
                          <a:solidFill>
                            <a:srgbClr val="000000"/>
                          </a:solidFill>
                          <a:effectLst/>
                          <a:latin typeface="+mn-lt"/>
                        </a:rPr>
                        <a:t> BÜTÇESİ</a:t>
                      </a:r>
                      <a:endParaRPr lang="tr-TR" sz="1400" b="0" i="0" u="none" strike="noStrike" dirty="0">
                        <a:solidFill>
                          <a:srgbClr val="000000"/>
                        </a:solidFill>
                        <a:effectLst/>
                        <a:latin typeface="+mn-lt"/>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rPr>
                        <a:t>SKS</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rPr>
                        <a:t>2</a:t>
                      </a: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mn-lt"/>
                        </a:rPr>
                        <a:t>PERSONEL (1)</a:t>
                      </a: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mn-lt"/>
                        </a:rPr>
                        <a:t>ETKİNLİK</a:t>
                      </a:r>
                      <a:r>
                        <a:rPr lang="tr-TR" sz="1400" b="0" i="0" u="none" strike="noStrike" baseline="0" dirty="0" smtClean="0">
                          <a:solidFill>
                            <a:srgbClr val="000000"/>
                          </a:solidFill>
                          <a:effectLst/>
                          <a:latin typeface="+mn-lt"/>
                        </a:rPr>
                        <a:t> /GENEL İŞLEYİŞ</a:t>
                      </a:r>
                      <a:endParaRPr lang="tr-TR" sz="1400" b="0" i="0" u="none" strike="noStrike" dirty="0" smtClean="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438991">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dirty="0">
                          <a:ln>
                            <a:noFill/>
                          </a:ln>
                          <a:solidFill>
                            <a:srgbClr val="000000"/>
                          </a:solidFill>
                          <a:effectLst/>
                          <a:uLnTx/>
                          <a:uFillTx/>
                          <a:latin typeface="+mn-lt"/>
                          <a:ea typeface="+mn-ea"/>
                          <a:cs typeface="+mn-cs"/>
                        </a:rPr>
                        <a:t>SKS BÜTÇESİ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mn-lt"/>
                        </a:rPr>
                        <a:t> SKS</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mn-lt"/>
                        </a:rPr>
                        <a:t>2 </a:t>
                      </a: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mn-lt"/>
                        </a:rPr>
                        <a:t>MONİTÖR(2 adet)</a:t>
                      </a:r>
                    </a:p>
                    <a:p>
                      <a:pPr algn="ctr" fontAlgn="ct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mn-lt"/>
                        </a:rPr>
                        <a:t>ETKİNLİK/TASIRM</a:t>
                      </a: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438991">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a:ln>
                            <a:noFill/>
                          </a:ln>
                          <a:solidFill>
                            <a:srgbClr val="000000"/>
                          </a:solidFill>
                          <a:effectLst/>
                          <a:uLnTx/>
                          <a:uFillTx/>
                          <a:latin typeface="+mn-lt"/>
                          <a:ea typeface="+mn-ea"/>
                          <a:cs typeface="+mn-cs"/>
                        </a:rPr>
                        <a:t>SKS BÜTÇESİ</a:t>
                      </a:r>
                      <a:endParaRPr kumimoji="0" lang="tr-TR" sz="1400" b="0" i="0" u="none" strike="noStrike" kern="1200" cap="none" spc="0" normalizeH="0" baseline="0" noProof="0" dirty="0">
                        <a:ln>
                          <a:noFill/>
                        </a:ln>
                        <a:solidFill>
                          <a:srgbClr val="000000"/>
                        </a:solidFill>
                        <a:effectLst/>
                        <a:uLnTx/>
                        <a:uFillTx/>
                        <a:latin typeface="+mn-lt"/>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mn-lt"/>
                        </a:rPr>
                        <a:t> SKS</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rPr>
                        <a:t> </a:t>
                      </a:r>
                      <a:r>
                        <a:rPr lang="tr-TR" sz="1400" b="0" i="0" u="none" strike="noStrike" dirty="0" smtClean="0">
                          <a:solidFill>
                            <a:srgbClr val="000000"/>
                          </a:solidFill>
                          <a:effectLst/>
                          <a:latin typeface="+mn-lt"/>
                        </a:rPr>
                        <a:t>YOK</a:t>
                      </a: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rPr>
                        <a:t>FOTOĞRAF</a:t>
                      </a:r>
                      <a:r>
                        <a:rPr lang="tr-TR" sz="1400" b="0" i="0" u="none" strike="noStrike" baseline="0" dirty="0">
                          <a:solidFill>
                            <a:srgbClr val="000000"/>
                          </a:solidFill>
                          <a:effectLst/>
                          <a:latin typeface="+mn-lt"/>
                        </a:rPr>
                        <a:t> MAKİNASI</a:t>
                      </a: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mn-lt"/>
                        </a:rPr>
                        <a:t>ETKİNLİKLER</a:t>
                      </a:r>
                    </a:p>
                    <a:p>
                      <a:pPr algn="ctr" fontAlgn="ct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438991">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dirty="0">
                          <a:ln>
                            <a:noFill/>
                          </a:ln>
                          <a:solidFill>
                            <a:srgbClr val="000000"/>
                          </a:solidFill>
                          <a:effectLst/>
                          <a:uLnTx/>
                          <a:uFillTx/>
                          <a:latin typeface="+mn-lt"/>
                          <a:ea typeface="+mn-ea"/>
                          <a:cs typeface="+mn-cs"/>
                        </a:rPr>
                        <a:t>SKS BÜTÇESİ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mn-lt"/>
                        </a:rPr>
                        <a:t> SKS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rPr>
                        <a:t> YETERSİZ</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rPr>
                        <a:t>OFİS</a:t>
                      </a:r>
                      <a:r>
                        <a:rPr lang="tr-TR" sz="1400" b="0" i="0" u="none" strike="noStrike" baseline="0" dirty="0">
                          <a:solidFill>
                            <a:srgbClr val="000000"/>
                          </a:solidFill>
                          <a:effectLst/>
                          <a:latin typeface="+mn-lt"/>
                        </a:rPr>
                        <a:t> </a:t>
                      </a: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mn-lt"/>
                        </a:rPr>
                        <a:t>ETKİNLİKLER</a:t>
                      </a:r>
                    </a:p>
                    <a:p>
                      <a:pPr algn="ctr" fontAlgn="ct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438991">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dirty="0">
                          <a:ln>
                            <a:noFill/>
                          </a:ln>
                          <a:solidFill>
                            <a:srgbClr val="000000"/>
                          </a:solidFill>
                          <a:effectLst/>
                          <a:uLnTx/>
                          <a:uFillTx/>
                          <a:latin typeface="+mn-lt"/>
                          <a:ea typeface="+mn-ea"/>
                          <a:cs typeface="+mn-cs"/>
                        </a:rPr>
                        <a:t>SKS BÜTÇESİ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rPr>
                        <a:t>  SKS</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rPr>
                        <a:t> EKSİK</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rPr>
                        <a:t>MÜZİK ALETLERİ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mn-lt"/>
                        </a:rPr>
                        <a:t>ETKİNLİKLER</a:t>
                      </a:r>
                    </a:p>
                    <a:p>
                      <a:pPr algn="ctr" fontAlgn="ct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438991">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a:ln>
                            <a:noFill/>
                          </a:ln>
                          <a:solidFill>
                            <a:srgbClr val="000000"/>
                          </a:solidFill>
                          <a:effectLst/>
                          <a:uLnTx/>
                          <a:uFillTx/>
                          <a:latin typeface="+mn-lt"/>
                          <a:ea typeface="+mn-ea"/>
                          <a:cs typeface="+mn-cs"/>
                        </a:rPr>
                        <a:t>SKS BÜTÇESİ</a:t>
                      </a:r>
                      <a:endParaRPr kumimoji="0" lang="tr-TR" sz="1400" b="0" i="0" u="none" strike="noStrike" kern="1200" cap="none" spc="0" normalizeH="0" baseline="0" noProof="0" dirty="0">
                        <a:ln>
                          <a:noFill/>
                        </a:ln>
                        <a:solidFill>
                          <a:srgbClr val="000000"/>
                        </a:solidFill>
                        <a:effectLst/>
                        <a:uLnTx/>
                        <a:uFillTx/>
                        <a:latin typeface="+mn-lt"/>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rPr>
                        <a:t>  SKS</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rPr>
                        <a:t> YOK</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rPr>
                        <a:t>SAHNE</a:t>
                      </a:r>
                      <a:r>
                        <a:rPr lang="tr-TR" sz="1400" b="0" i="0" u="none" strike="noStrike" baseline="0" dirty="0">
                          <a:solidFill>
                            <a:srgbClr val="000000"/>
                          </a:solidFill>
                          <a:effectLst/>
                          <a:latin typeface="+mn-lt"/>
                        </a:rPr>
                        <a:t>/PLATFORM</a:t>
                      </a: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mn-lt"/>
                        </a:rPr>
                        <a:t>ETKİNLİKLER</a:t>
                      </a:r>
                    </a:p>
                    <a:p>
                      <a:pPr algn="ctr" fontAlgn="ct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438991">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a:ln>
                            <a:noFill/>
                          </a:ln>
                          <a:solidFill>
                            <a:srgbClr val="000000"/>
                          </a:solidFill>
                          <a:effectLst/>
                          <a:uLnTx/>
                          <a:uFillTx/>
                          <a:latin typeface="+mn-lt"/>
                          <a:ea typeface="+mn-ea"/>
                          <a:cs typeface="+mn-cs"/>
                        </a:rPr>
                        <a:t>SKS BÜTÇESİ</a:t>
                      </a:r>
                      <a:endParaRPr kumimoji="0" lang="tr-TR" sz="1400" b="0" i="0" u="none" strike="noStrike" kern="1200" cap="none" spc="0" normalizeH="0" baseline="0" noProof="0" dirty="0">
                        <a:ln>
                          <a:noFill/>
                        </a:ln>
                        <a:solidFill>
                          <a:srgbClr val="000000"/>
                        </a:solidFill>
                        <a:effectLst/>
                        <a:uLnTx/>
                        <a:uFillTx/>
                        <a:latin typeface="+mn-lt"/>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rPr>
                        <a:t> SKS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rPr>
                        <a:t> TADİLAT GEREKLİ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rPr>
                        <a:t>SPOR SALONU</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mn-lt"/>
                        </a:rPr>
                        <a:t>ETKİNLİKLER</a:t>
                      </a:r>
                    </a:p>
                    <a:p>
                      <a:pPr algn="ctr" fontAlgn="ct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438991">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a:ln>
                            <a:noFill/>
                          </a:ln>
                          <a:solidFill>
                            <a:srgbClr val="000000"/>
                          </a:solidFill>
                          <a:effectLst/>
                          <a:uLnTx/>
                          <a:uFillTx/>
                          <a:latin typeface="+mn-lt"/>
                          <a:ea typeface="+mn-ea"/>
                          <a:cs typeface="+mn-cs"/>
                        </a:rPr>
                        <a:t>SKS BÜTÇESİ</a:t>
                      </a:r>
                      <a:endParaRPr kumimoji="0" lang="tr-TR" sz="1400" b="0" i="0" u="none" strike="noStrike" kern="1200" cap="none" spc="0" normalizeH="0" baseline="0" noProof="0" dirty="0">
                        <a:ln>
                          <a:noFill/>
                        </a:ln>
                        <a:solidFill>
                          <a:srgbClr val="000000"/>
                        </a:solidFill>
                        <a:effectLst/>
                        <a:uLnTx/>
                        <a:uFillTx/>
                        <a:latin typeface="+mn-lt"/>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rPr>
                        <a:t> SKS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rPr>
                        <a:t> YOK</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rPr>
                        <a:t>TENİS</a:t>
                      </a:r>
                      <a:r>
                        <a:rPr lang="tr-TR" sz="1400" b="0" i="0" u="none" strike="noStrike" baseline="0" dirty="0">
                          <a:solidFill>
                            <a:srgbClr val="000000"/>
                          </a:solidFill>
                          <a:effectLst/>
                          <a:latin typeface="+mn-lt"/>
                        </a:rPr>
                        <a:t> SAHASI </a:t>
                      </a: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mn-lt"/>
                        </a:rPr>
                        <a:t>ETKİNLİKLER</a:t>
                      </a:r>
                    </a:p>
                    <a:p>
                      <a:pPr algn="ctr" fontAlgn="ct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08149">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a:ln>
                            <a:noFill/>
                          </a:ln>
                          <a:solidFill>
                            <a:srgbClr val="000000"/>
                          </a:solidFill>
                          <a:effectLst/>
                          <a:uLnTx/>
                          <a:uFillTx/>
                          <a:latin typeface="+mn-lt"/>
                          <a:ea typeface="+mn-ea"/>
                          <a:cs typeface="+mn-cs"/>
                        </a:rPr>
                        <a:t>SKS BÜTÇESİ</a:t>
                      </a:r>
                      <a:endParaRPr kumimoji="0" lang="tr-TR" sz="1400" b="0" i="0" u="none" strike="noStrike" kern="1200" cap="none" spc="0" normalizeH="0" baseline="0" noProof="0" dirty="0">
                        <a:ln>
                          <a:noFill/>
                        </a:ln>
                        <a:solidFill>
                          <a:srgbClr val="000000"/>
                        </a:solidFill>
                        <a:effectLst/>
                        <a:uLnTx/>
                        <a:uFillTx/>
                        <a:latin typeface="+mn-lt"/>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rPr>
                        <a:t> SKS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rPr>
                        <a:t> YOK</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rPr>
                        <a:t>FITNES SALONU</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a:ln>
                            <a:noFill/>
                          </a:ln>
                          <a:solidFill>
                            <a:srgbClr val="000000"/>
                          </a:solidFill>
                          <a:effectLst/>
                          <a:uLnTx/>
                          <a:uFillTx/>
                          <a:latin typeface="+mn-lt"/>
                          <a:ea typeface="+mn-ea"/>
                          <a:cs typeface="+mn-cs"/>
                        </a:rPr>
                        <a:t>ETKİNLİKLER</a:t>
                      </a:r>
                      <a:endParaRPr kumimoji="0" lang="tr-TR" sz="1400" b="0" i="0" u="none" strike="noStrike" kern="1200" cap="none" spc="0" normalizeH="0" baseline="0" noProof="0" dirty="0">
                        <a:ln>
                          <a:noFill/>
                        </a:ln>
                        <a:solidFill>
                          <a:srgbClr val="000000"/>
                        </a:solidFill>
                        <a:effectLst/>
                        <a:uLnTx/>
                        <a:uFillTx/>
                        <a:latin typeface="+mn-lt"/>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18760">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dirty="0">
                          <a:ln>
                            <a:noFill/>
                          </a:ln>
                          <a:solidFill>
                            <a:srgbClr val="000000"/>
                          </a:solidFill>
                          <a:effectLst/>
                          <a:uLnTx/>
                          <a:uFillTx/>
                          <a:latin typeface="+mn-lt"/>
                          <a:ea typeface="+mn-ea"/>
                          <a:cs typeface="+mn-cs"/>
                        </a:rPr>
                        <a:t>SKS BÜTÇESİ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rPr>
                        <a:t> SKS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rPr>
                        <a:t> YOK</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rPr>
                        <a:t>DANS </a:t>
                      </a:r>
                      <a:r>
                        <a:rPr lang="tr-TR" sz="1400" b="0" i="0" u="none" strike="noStrike" dirty="0" smtClean="0">
                          <a:solidFill>
                            <a:srgbClr val="000000"/>
                          </a:solidFill>
                          <a:effectLst/>
                          <a:latin typeface="+mn-lt"/>
                        </a:rPr>
                        <a:t>SALONU (</a:t>
                      </a:r>
                      <a:r>
                        <a:rPr lang="tr-TR" sz="1400" b="0" i="0" u="none" strike="noStrike" dirty="0">
                          <a:solidFill>
                            <a:srgbClr val="000000"/>
                          </a:solidFill>
                          <a:effectLst/>
                          <a:latin typeface="+mn-lt"/>
                        </a:rPr>
                        <a:t>AYNALI)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dirty="0">
                          <a:ln>
                            <a:noFill/>
                          </a:ln>
                          <a:solidFill>
                            <a:srgbClr val="000000"/>
                          </a:solidFill>
                          <a:effectLst/>
                          <a:uLnTx/>
                          <a:uFillTx/>
                          <a:latin typeface="+mn-lt"/>
                          <a:ea typeface="+mn-ea"/>
                          <a:cs typeface="+mn-cs"/>
                        </a:rPr>
                        <a:t>ETKİNLİKLER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52407">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dirty="0" smtClean="0">
                          <a:ln>
                            <a:noFill/>
                          </a:ln>
                          <a:solidFill>
                            <a:srgbClr val="000000"/>
                          </a:solidFill>
                          <a:effectLst/>
                          <a:uLnTx/>
                          <a:uFillTx/>
                          <a:latin typeface="+mn-lt"/>
                          <a:ea typeface="+mn-ea"/>
                          <a:cs typeface="+mn-cs"/>
                        </a:rPr>
                        <a:t>SKS BÜTÇESİ</a:t>
                      </a:r>
                      <a:endParaRPr kumimoji="0" lang="tr-TR" sz="1400" b="0" i="0" u="none" strike="noStrike" kern="1200" cap="none" spc="0" normalizeH="0" baseline="0" noProof="0" dirty="0">
                        <a:ln>
                          <a:noFill/>
                        </a:ln>
                        <a:solidFill>
                          <a:srgbClr val="000000"/>
                        </a:solidFill>
                        <a:effectLst/>
                        <a:uLnTx/>
                        <a:uFillTx/>
                        <a:latin typeface="+mn-lt"/>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mn-lt"/>
                        </a:rPr>
                        <a:t>SKS</a:t>
                      </a: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mn-lt"/>
                        </a:rPr>
                        <a:t>YOK</a:t>
                      </a: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mn-lt"/>
                        </a:rPr>
                        <a:t>FPV DRONE</a:t>
                      </a: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mn-lt"/>
                        </a:rPr>
                        <a:t>ETKİNLİK/YARIŞMA</a:t>
                      </a:r>
                    </a:p>
                    <a:p>
                      <a:pPr algn="ctr" fontAlgn="ct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bl>
          </a:graphicData>
        </a:graphic>
      </p:graphicFrame>
    </p:spTree>
    <p:extLst>
      <p:ext uri="{BB962C8B-B14F-4D97-AF65-F5344CB8AC3E}">
        <p14:creationId xmlns:p14="http://schemas.microsoft.com/office/powerpoint/2010/main" val="449389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2184598485"/>
              </p:ext>
            </p:extLst>
          </p:nvPr>
        </p:nvGraphicFramePr>
        <p:xfrm>
          <a:off x="400050" y="2288576"/>
          <a:ext cx="8203223" cy="1795103"/>
        </p:xfrm>
        <a:graphic>
          <a:graphicData uri="http://schemas.openxmlformats.org/drawingml/2006/table">
            <a:tbl>
              <a:tblPr firstRow="1" bandRow="1">
                <a:tableStyleId>{3B4B98B0-60AC-42C2-AFA5-B58CD77FA1E5}</a:tableStyleId>
              </a:tblPr>
              <a:tblGrid>
                <a:gridCol w="1762760">
                  <a:extLst>
                    <a:ext uri="{9D8B030D-6E8A-4147-A177-3AD203B41FA5}">
                      <a16:colId xmlns:a16="http://schemas.microsoft.com/office/drawing/2014/main" val="3521804200"/>
                    </a:ext>
                  </a:extLst>
                </a:gridCol>
                <a:gridCol w="6440463">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dirty="0">
                          <a:solidFill>
                            <a:srgbClr val="0F2303"/>
                          </a:solidFill>
                        </a:rPr>
                        <a:t>Spor salonunun  kullanıma uygunsuz oluşu</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a:solidFill>
                            <a:srgbClr val="0F2303"/>
                          </a:solidFill>
                        </a:rPr>
                        <a:t>31.12.2024</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413343">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a:solidFill>
                            <a:srgbClr val="0F2303"/>
                          </a:solidFill>
                        </a:rPr>
                        <a:t>Üst Yönetim</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dirty="0">
                          <a:solidFill>
                            <a:srgbClr val="0F2303"/>
                          </a:solidFill>
                        </a:rPr>
                        <a:t>Genel Sekreterliğe ve Destek Hizmetlerine spor salonunun ihtiyacı ve bütçe talebinin sunulması</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238730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rgbClr val="7030A0"/>
                </a:solidFill>
                <a:effectLst>
                  <a:outerShdw blurRad="38100" dist="38100" dir="2700000" algn="tl">
                    <a:srgbClr val="000000">
                      <a:alpha val="43137"/>
                    </a:srgbClr>
                  </a:outerShdw>
                </a:effectLst>
              </a:rPr>
              <a:t>PAYDAŞ GERİBİLDİRİMLERİ</a:t>
            </a:r>
          </a:p>
          <a:p>
            <a:pPr algn="ctr"/>
            <a:r>
              <a:rPr lang="tr-TR" sz="2800" b="1" dirty="0">
                <a:solidFill>
                  <a:srgbClr val="7030A0"/>
                </a:solidFill>
                <a:effectLst>
                  <a:outerShdw blurRad="38100" dist="38100" dir="2700000" algn="tl">
                    <a:srgbClr val="000000">
                      <a:alpha val="43137"/>
                    </a:srgbClr>
                  </a:outerShdw>
                </a:effectLst>
              </a:rPr>
              <a:t>(ANKET ANALİZLERİ)</a:t>
            </a:r>
            <a:endParaRPr lang="en-US" sz="2800" dirty="0">
              <a:solidFill>
                <a:srgbClr val="7030A0"/>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246C5D7C-A123-4DFE-AF31-1607C9100A13}"/>
              </a:ext>
            </a:extLst>
          </p:cNvPr>
          <p:cNvSpPr txBox="1"/>
          <p:nvPr/>
        </p:nvSpPr>
        <p:spPr>
          <a:xfrm>
            <a:off x="1262360" y="1586061"/>
            <a:ext cx="6981308" cy="369332"/>
          </a:xfrm>
          <a:prstGeom prst="rect">
            <a:avLst/>
          </a:prstGeom>
          <a:noFill/>
        </p:spPr>
        <p:txBody>
          <a:bodyPr wrap="square" rtlCol="0">
            <a:spAutoFit/>
          </a:bodyPr>
          <a:lstStyle/>
          <a:p>
            <a:pPr algn="ctr"/>
            <a:r>
              <a:rPr lang="tr-TR" b="1" dirty="0">
                <a:solidFill>
                  <a:srgbClr val="FF0000"/>
                </a:solidFill>
              </a:rPr>
              <a:t>KASIM AYI BAP </a:t>
            </a:r>
            <a:r>
              <a:rPr lang="tr-TR" b="1" dirty="0" smtClean="0">
                <a:solidFill>
                  <a:srgbClr val="FF0000"/>
                </a:solidFill>
              </a:rPr>
              <a:t>CW </a:t>
            </a:r>
            <a:r>
              <a:rPr lang="tr-TR" b="1" dirty="0">
                <a:solidFill>
                  <a:srgbClr val="FF0000"/>
                </a:solidFill>
              </a:rPr>
              <a:t>ENERJİ GEZİSİ</a:t>
            </a:r>
          </a:p>
        </p:txBody>
      </p:sp>
      <p:graphicFrame>
        <p:nvGraphicFramePr>
          <p:cNvPr id="2" name="Grafik 1">
            <a:extLst>
              <a:ext uri="{FF2B5EF4-FFF2-40B4-BE49-F238E27FC236}">
                <a16:creationId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1028545385"/>
              </p:ext>
            </p:extLst>
          </p:nvPr>
        </p:nvGraphicFramePr>
        <p:xfrm>
          <a:off x="142240" y="2266527"/>
          <a:ext cx="8910320" cy="42765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574777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2260</TotalTime>
  <Words>1496</Words>
  <Application>Microsoft Office PowerPoint</Application>
  <PresentationFormat>Ekran Gösterisi (4:3)</PresentationFormat>
  <Paragraphs>345</Paragraphs>
  <Slides>23</Slides>
  <Notes>0</Notes>
  <HiddenSlides>0</HiddenSlides>
  <MMClips>0</MMClips>
  <ScaleCrop>false</ScaleCrop>
  <HeadingPairs>
    <vt:vector size="8" baseType="variant">
      <vt:variant>
        <vt:lpstr>Kullanılan Yazı Tipleri</vt:lpstr>
      </vt:variant>
      <vt:variant>
        <vt:i4>5</vt:i4>
      </vt:variant>
      <vt:variant>
        <vt:lpstr>Tema</vt:lpstr>
      </vt:variant>
      <vt:variant>
        <vt:i4>1</vt:i4>
      </vt:variant>
      <vt:variant>
        <vt:lpstr>Eklenmiş OLE Hizmet Programları</vt:lpstr>
      </vt:variant>
      <vt:variant>
        <vt:i4>1</vt:i4>
      </vt:variant>
      <vt:variant>
        <vt:lpstr>Slayt Başlıkları</vt:lpstr>
      </vt:variant>
      <vt:variant>
        <vt:i4>23</vt:i4>
      </vt:variant>
    </vt:vector>
  </HeadingPairs>
  <TitlesOfParts>
    <vt:vector size="30" baseType="lpstr">
      <vt:lpstr>Arial</vt:lpstr>
      <vt:lpstr>Calibri</vt:lpstr>
      <vt:lpstr>Calibri Light</vt:lpstr>
      <vt:lpstr>Times New Roman</vt:lpstr>
      <vt:lpstr>Wingdings 3</vt:lpstr>
      <vt:lpstr>İyon</vt:lpstr>
      <vt:lpstr>Microsoft Excel Çalışma Sayfası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Muttalip Gökhan DİNÇER</cp:lastModifiedBy>
  <cp:revision>167</cp:revision>
  <dcterms:created xsi:type="dcterms:W3CDTF">2020-01-20T10:44:30Z</dcterms:created>
  <dcterms:modified xsi:type="dcterms:W3CDTF">2024-05-29T11:29:28Z</dcterms:modified>
</cp:coreProperties>
</file>