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1"/>
  </p:notesMasterIdLst>
  <p:sldIdLst>
    <p:sldId id="256" r:id="rId2"/>
    <p:sldId id="288" r:id="rId3"/>
    <p:sldId id="347" r:id="rId4"/>
    <p:sldId id="346" r:id="rId5"/>
    <p:sldId id="374" r:id="rId6"/>
    <p:sldId id="364" r:id="rId7"/>
    <p:sldId id="378" r:id="rId8"/>
    <p:sldId id="285" r:id="rId9"/>
    <p:sldId id="375" r:id="rId10"/>
    <p:sldId id="376" r:id="rId11"/>
    <p:sldId id="377" r:id="rId12"/>
    <p:sldId id="379" r:id="rId13"/>
    <p:sldId id="353" r:id="rId14"/>
    <p:sldId id="373" r:id="rId15"/>
    <p:sldId id="372" r:id="rId16"/>
    <p:sldId id="358" r:id="rId17"/>
    <p:sldId id="357" r:id="rId18"/>
    <p:sldId id="369" r:id="rId19"/>
    <p:sldId id="278" r:id="rId2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BEA70EB5-37B4-4FD2-923D-5284A583AEE6}">
          <p14:sldIdLst>
            <p14:sldId id="256"/>
          </p14:sldIdLst>
        </p14:section>
        <p14:section name="Başlıksız Bölüm" id="{29ED5E7A-0C58-4AF1-A401-2AB9E7D510F4}">
          <p14:sldIdLst>
            <p14:sldId id="288"/>
            <p14:sldId id="347"/>
            <p14:sldId id="346"/>
            <p14:sldId id="374"/>
            <p14:sldId id="364"/>
            <p14:sldId id="378"/>
            <p14:sldId id="285"/>
            <p14:sldId id="375"/>
            <p14:sldId id="376"/>
            <p14:sldId id="377"/>
            <p14:sldId id="379"/>
            <p14:sldId id="353"/>
            <p14:sldId id="373"/>
            <p14:sldId id="372"/>
            <p14:sldId id="358"/>
            <p14:sldId id="357"/>
            <p14:sldId id="369"/>
            <p14:sldId id="27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i Engin DORUM" initials="AED" lastIdx="1" clrIdx="0">
    <p:extLst>
      <p:ext uri="{19B8F6BF-5375-455C-9EA6-DF929625EA0E}">
        <p15:presenceInfo xmlns:p15="http://schemas.microsoft.com/office/powerpoint/2012/main" userId="d7838842375f6d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2303"/>
    <a:srgbClr val="001626"/>
    <a:srgbClr val="0C0D0D"/>
    <a:srgbClr val="7AEE32"/>
    <a:srgbClr val="E626AF"/>
    <a:srgbClr val="1F0620"/>
    <a:srgbClr val="020424"/>
    <a:srgbClr val="D9D9D9"/>
    <a:srgbClr val="122204"/>
    <a:srgbClr val="12245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C4A0E0-5728-3060-DBC6-73089B61B9EC}" v="19" dt="2021-12-30T11:12:01.669"/>
    <p1510:client id="{5DACE587-96EF-BCC8-9D45-661E4D919997}" v="25" dt="2021-12-30T11:23:17.420"/>
    <p1510:client id="{FBBD671A-7482-21DB-78BB-48D5101602C6}" v="422" dt="2021-12-30T11:09:03.643"/>
  </p1510:revLst>
</p1510:revInfo>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46F890A9-2807-4EBB-B81D-B2AA78EC7F39}" styleName="Koyu Stil 2 - Vurgu 5/Vurgu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3B4B98B0-60AC-42C2-AFA5-B58CD77FA1E5}" styleName="Açık Stil 1 - Vurgu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7AC3CCA-C797-4891-BE02-D94E43425B78}" styleName="Orta Stil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FD0F851-EC5A-4D38-B0AD-8093EC10F338}" styleName="Açık Stil 1 - Vurgu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D7B26C5-4107-4FEC-AEDC-1716B250A1EF}" styleName="Açık Stil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8FB837D-C827-4EFA-A057-4D05807E0F7C}" styleName="Tema Uygulanmış Stil 1 - Vurgu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1674"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 Id="rId3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89FC953-42AA-4EE9-BF6A-0E981C5F3E5C}" type="datetimeFigureOut">
              <a:rPr lang="tr-TR" smtClean="0"/>
              <a:t>24.05.2024</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8F1CBD-092F-46C9-A4DE-6EE6E628FC19}" type="slidenum">
              <a:rPr lang="tr-TR" smtClean="0"/>
              <a:t>‹#›</a:t>
            </a:fld>
            <a:endParaRPr lang="tr-TR"/>
          </a:p>
        </p:txBody>
      </p:sp>
    </p:spTree>
    <p:extLst>
      <p:ext uri="{BB962C8B-B14F-4D97-AF65-F5344CB8AC3E}">
        <p14:creationId xmlns:p14="http://schemas.microsoft.com/office/powerpoint/2010/main" val="18776123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tr-TR"/>
              <a:t>Asıl başlık stili için tıklatın</a:t>
            </a:r>
            <a:endParaRPr lang="en-US"/>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a:p>
        </p:txBody>
      </p:sp>
      <p:sp>
        <p:nvSpPr>
          <p:cNvPr id="4" name="Date Placeholder 3"/>
          <p:cNvSpPr>
            <a:spLocks noGrp="1"/>
          </p:cNvSpPr>
          <p:nvPr>
            <p:ph type="dt" sz="half" idx="10"/>
          </p:nvPr>
        </p:nvSpPr>
        <p:spPr/>
        <p:txBody>
          <a:bodyPr/>
          <a:lstStyle/>
          <a:p>
            <a:fld id="{A7A42CFF-777B-4533-A440-4C456B6A9FEA}" type="datetime1">
              <a:rPr lang="tr-TR" smtClean="0"/>
              <a:t>24.05.2024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09844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C07C83F0-FC27-43D2-9813-F060C2D9E7A0}" type="datetime1">
              <a:rPr lang="tr-TR" smtClean="0"/>
              <a:t>24.05.2024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44346277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tr-TR"/>
              <a:t>Asıl başlık stili için tıklatın</a:t>
            </a:r>
            <a:endParaRPr lang="en-US"/>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24.05.2024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2109280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tr-TR"/>
              <a:t>Asıl başlık stili için tıklatın</a:t>
            </a:r>
            <a:endParaRPr lang="en-US"/>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a:t>Asıl metin stillerini düzenle</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24.05.2024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Tree>
    <p:extLst>
      <p:ext uri="{BB962C8B-B14F-4D97-AF65-F5344CB8AC3E}">
        <p14:creationId xmlns:p14="http://schemas.microsoft.com/office/powerpoint/2010/main" val="42219107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24.05.2024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255784116"/>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t>24.05.2024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053034078"/>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t>24.05.2024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559420382"/>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C07C83F0-FC27-43D2-9813-F060C2D9E7A0}" type="datetime1">
              <a:rPr lang="tr-TR" smtClean="0"/>
              <a:t>24.05.2024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369533345"/>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tr-TR"/>
              <a:t>Asıl başlık stili için tıklatın</a:t>
            </a:r>
            <a:endParaRPr lang="en-US"/>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E2D2059A-8985-41A3-9F35-8DC13894A4E0}" type="datetime1">
              <a:rPr lang="tr-TR" smtClean="0"/>
              <a:t>24.05.2024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825482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3"/>
          <p:cNvSpPr>
            <a:spLocks noGrp="1"/>
          </p:cNvSpPr>
          <p:nvPr>
            <p:ph type="dt" sz="half" idx="10"/>
          </p:nvPr>
        </p:nvSpPr>
        <p:spPr/>
        <p:txBody>
          <a:bodyPr/>
          <a:lstStyle/>
          <a:p>
            <a:fld id="{DCF74D3F-D744-42F9-A266-110B14BD4158}" type="datetime1">
              <a:rPr lang="tr-TR" smtClean="0"/>
              <a:t>24.05.2024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38146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DEC1C8BA-DCDD-4E80-B44D-BB4BDA6BC718}" type="datetime1">
              <a:rPr lang="tr-TR" smtClean="0"/>
              <a:t>24.05.2024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388505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D6427ED0-D0FE-4A09-AE62-4103EA8D2926}" type="datetime1">
              <a:rPr lang="tr-TR" smtClean="0"/>
              <a:t>24.05.2024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98338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0E782A1D-A539-4378-A6BA-1AA9F3084D39}" type="datetime1">
              <a:rPr lang="tr-TR" smtClean="0"/>
              <a:t>24.05.2024</a:t>
            </a:fld>
            <a:endParaRPr lang="tr-TR"/>
          </a:p>
        </p:txBody>
      </p:sp>
      <p:sp>
        <p:nvSpPr>
          <p:cNvPr id="8" name="Footer Placeholder 7"/>
          <p:cNvSpPr>
            <a:spLocks noGrp="1"/>
          </p:cNvSpPr>
          <p:nvPr>
            <p:ph type="ftr" sz="quarter" idx="11"/>
          </p:nvPr>
        </p:nvSpPr>
        <p:spPr/>
        <p:txBody>
          <a:bodyPr/>
          <a:lstStyle/>
          <a:p>
            <a:r>
              <a:rPr lang="tr-TR"/>
              <a:t>Kalite bir yaşam tarzıdır.</a:t>
            </a:r>
          </a:p>
        </p:txBody>
      </p:sp>
      <p:sp>
        <p:nvSpPr>
          <p:cNvPr id="9" name="Slide Number Placeholder 8"/>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98439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7" name="Date Placeholder 2"/>
          <p:cNvSpPr>
            <a:spLocks noGrp="1"/>
          </p:cNvSpPr>
          <p:nvPr>
            <p:ph type="dt" sz="half" idx="10"/>
          </p:nvPr>
        </p:nvSpPr>
        <p:spPr/>
        <p:txBody>
          <a:bodyPr/>
          <a:lstStyle/>
          <a:p>
            <a:fld id="{62192C6F-6FA5-45C8-ACE4-E5B3D13F24FA}" type="datetime1">
              <a:rPr lang="tr-TR" smtClean="0"/>
              <a:t>24.05.2024</a:t>
            </a:fld>
            <a:endParaRPr lang="tr-TR"/>
          </a:p>
        </p:txBody>
      </p:sp>
      <p:sp>
        <p:nvSpPr>
          <p:cNvPr id="5" name="Footer Placeholder 3"/>
          <p:cNvSpPr>
            <a:spLocks noGrp="1"/>
          </p:cNvSpPr>
          <p:nvPr>
            <p:ph type="ftr" sz="quarter" idx="11"/>
          </p:nvPr>
        </p:nvSpPr>
        <p:spPr/>
        <p:txBody>
          <a:bodyPr/>
          <a:lstStyle/>
          <a:p>
            <a:r>
              <a:rPr lang="tr-TR"/>
              <a:t>Kalite bir yaşam tarzıdır.</a:t>
            </a:r>
          </a:p>
        </p:txBody>
      </p:sp>
      <p:sp>
        <p:nvSpPr>
          <p:cNvPr id="6" name="Slide Number Placeholder 4"/>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2768266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E20823A-34F6-4D9A-B72C-4420CCCD8E18}" type="datetime1">
              <a:rPr lang="tr-TR" smtClean="0"/>
              <a:t>24.05.2024</a:t>
            </a:fld>
            <a:endParaRPr lang="tr-TR"/>
          </a:p>
        </p:txBody>
      </p:sp>
      <p:sp>
        <p:nvSpPr>
          <p:cNvPr id="5" name="Footer Placeholder 2"/>
          <p:cNvSpPr>
            <a:spLocks noGrp="1"/>
          </p:cNvSpPr>
          <p:nvPr>
            <p:ph type="ftr" sz="quarter" idx="11"/>
          </p:nvPr>
        </p:nvSpPr>
        <p:spPr/>
        <p:txBody>
          <a:bodyPr/>
          <a:lstStyle/>
          <a:p>
            <a:r>
              <a:rPr lang="tr-TR"/>
              <a:t>Kalite bir yaşam tarzıdır.</a:t>
            </a:r>
          </a:p>
        </p:txBody>
      </p:sp>
      <p:sp>
        <p:nvSpPr>
          <p:cNvPr id="6" name="Slide Number Placeholder 3"/>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87242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tr-TR"/>
              <a:t>Asıl başlık stili için tıklatın</a:t>
            </a:r>
            <a:endParaRPr lang="en-US"/>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7" name="Date Placeholder 4"/>
          <p:cNvSpPr>
            <a:spLocks noGrp="1"/>
          </p:cNvSpPr>
          <p:nvPr>
            <p:ph type="dt" sz="half" idx="10"/>
          </p:nvPr>
        </p:nvSpPr>
        <p:spPr/>
        <p:txBody>
          <a:bodyPr/>
          <a:lstStyle/>
          <a:p>
            <a:fld id="{B46673C7-9167-4403-8666-44BE39765140}" type="datetime1">
              <a:rPr lang="tr-TR" smtClean="0"/>
              <a:t>24.05.2024</a:t>
            </a:fld>
            <a:endParaRPr lang="tr-TR"/>
          </a:p>
        </p:txBody>
      </p:sp>
      <p:sp>
        <p:nvSpPr>
          <p:cNvPr id="5" name="Footer Placeholder 5"/>
          <p:cNvSpPr>
            <a:spLocks noGrp="1"/>
          </p:cNvSpPr>
          <p:nvPr>
            <p:ph type="ftr" sz="quarter" idx="11"/>
          </p:nvPr>
        </p:nvSpPr>
        <p:spPr/>
        <p:txBody>
          <a:bodyPr/>
          <a:lstStyle/>
          <a:p>
            <a:r>
              <a:rPr lang="tr-TR"/>
              <a:t>Kalite bir yaşam tarzıdır.</a:t>
            </a:r>
          </a:p>
        </p:txBody>
      </p:sp>
      <p:sp>
        <p:nvSpPr>
          <p:cNvPr id="6"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601157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A12AA8A1-43D8-4974-AA28-F99EFBEC3B2D}" type="datetime1">
              <a:rPr lang="tr-TR" smtClean="0"/>
              <a:t>24.05.2024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02238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tr-TR"/>
              <a:t>Asıl başlık stili için tıklatın</a:t>
            </a:r>
            <a:endParaRPr lang="en-US"/>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C07C83F0-FC27-43D2-9813-F060C2D9E7A0}" type="datetime1">
              <a:rPr lang="tr-TR" smtClean="0"/>
              <a:t>24.05.2024</a:t>
            </a:fld>
            <a:endParaRPr lang="tr-TR"/>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r>
              <a:rPr lang="tr-TR"/>
              <a:t>Kalite bir yaşam tarzıdır.</a:t>
            </a:r>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439F893C-C32F-4835-A1E5-850973405C58}" type="slidenum">
              <a:rPr lang="tr-TR" smtClean="0"/>
              <a:t>‹#›</a:t>
            </a:fld>
            <a:endParaRPr lang="tr-TR"/>
          </a:p>
        </p:txBody>
      </p:sp>
    </p:spTree>
    <p:extLst>
      <p:ext uri="{BB962C8B-B14F-4D97-AF65-F5344CB8AC3E}">
        <p14:creationId xmlns:p14="http://schemas.microsoft.com/office/powerpoint/2010/main" val="152270087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hf hdr="0" ftr="0" dt="0"/>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525618" y="4969111"/>
            <a:ext cx="4191706" cy="954107"/>
          </a:xfrm>
          <a:prstGeom prst="rect">
            <a:avLst/>
          </a:prstGeom>
          <a:noFill/>
        </p:spPr>
        <p:txBody>
          <a:bodyPr wrap="square" rtlCol="0">
            <a:spAutoFit/>
          </a:bodyPr>
          <a:lstStyle/>
          <a:p>
            <a:pPr algn="ctr"/>
            <a:r>
              <a:rPr lang="tr-TR" sz="2800" b="1" dirty="0" smtClean="0">
                <a:solidFill>
                  <a:srgbClr val="001626"/>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ÖĞRENCİ İŞLERİ</a:t>
            </a:r>
          </a:p>
          <a:p>
            <a:pPr algn="ctr"/>
            <a:r>
              <a:rPr lang="tr-TR" sz="2800" b="1" dirty="0" smtClean="0">
                <a:solidFill>
                  <a:srgbClr val="001626"/>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MÜDÜRLÜĞÜ</a:t>
            </a:r>
            <a:endParaRPr lang="tr-TR" sz="2800" b="1" dirty="0">
              <a:solidFill>
                <a:srgbClr val="001626"/>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02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56003" y="827803"/>
            <a:ext cx="3842738" cy="816242"/>
          </a:xfrm>
          <a:prstGeom prst="rect">
            <a:avLst/>
          </a:prstGeom>
          <a:noFill/>
          <a:extLst>
            <a:ext uri="{909E8E84-426E-40DD-AFC4-6F175D3DCCD1}">
              <a14:hiddenFill xmlns:a14="http://schemas.microsoft.com/office/drawing/2010/main">
                <a:solidFill>
                  <a:srgbClr val="FFFFFF"/>
                </a:solidFill>
              </a14:hiddenFill>
            </a:ext>
          </a:extLst>
        </p:spPr>
      </p:pic>
      <p:sp>
        <p:nvSpPr>
          <p:cNvPr id="45" name="Metin kutusu 44"/>
          <p:cNvSpPr txBox="1"/>
          <p:nvPr/>
        </p:nvSpPr>
        <p:spPr>
          <a:xfrm>
            <a:off x="330546" y="2410020"/>
            <a:ext cx="8554916" cy="1384995"/>
          </a:xfrm>
          <a:prstGeom prst="rect">
            <a:avLst/>
          </a:prstGeom>
          <a:solidFill>
            <a:srgbClr val="002060"/>
          </a:solidFill>
        </p:spPr>
        <p:txBody>
          <a:bodyPr wrap="square" lIns="91440" tIns="45720" rIns="91440" bIns="45720" rtlCol="0" anchor="t">
            <a:spAutoFit/>
          </a:bodyPr>
          <a:lstStyle/>
          <a:p>
            <a:pPr algn="ctr" defTabSz="457207">
              <a:spcBef>
                <a:spcPct val="0"/>
              </a:spcBef>
            </a:pPr>
            <a:r>
              <a:rPr lang="tr-TR" sz="2800" b="1" spc="50" dirty="0">
                <a:ln w="0"/>
                <a:solidFill>
                  <a:schemeClr val="bg1"/>
                </a:solidFill>
                <a:effectLst>
                  <a:innerShdw blurRad="63500" dist="50800" dir="13500000">
                    <a:srgbClr val="000000">
                      <a:alpha val="50000"/>
                    </a:srgbClr>
                  </a:innerShdw>
                </a:effectLst>
                <a:latin typeface="Calibri"/>
                <a:ea typeface="+mj-ea"/>
                <a:cs typeface="Calibri"/>
              </a:rPr>
              <a:t> </a:t>
            </a:r>
            <a:r>
              <a:rPr lang="tr-TR" sz="2800" b="1" spc="50" dirty="0" smtClean="0">
                <a:ln w="0"/>
                <a:solidFill>
                  <a:schemeClr val="bg1"/>
                </a:solidFill>
                <a:effectLst>
                  <a:innerShdw blurRad="63500" dist="50800" dir="13500000">
                    <a:srgbClr val="000000">
                      <a:alpha val="50000"/>
                    </a:srgbClr>
                  </a:innerShdw>
                </a:effectLst>
                <a:latin typeface="Times New Roman" panose="02020603050405020304" pitchFamily="18" charset="0"/>
                <a:ea typeface="+mj-ea"/>
                <a:cs typeface="Times New Roman" panose="02020603050405020304" pitchFamily="18" charset="0"/>
              </a:rPr>
              <a:t>2023 </a:t>
            </a:r>
            <a:r>
              <a:rPr lang="tr-TR" sz="2800" b="1" spc="50" dirty="0">
                <a:ln w="0"/>
                <a:solidFill>
                  <a:schemeClr val="bg1"/>
                </a:solidFill>
                <a:effectLst>
                  <a:innerShdw blurRad="63500" dist="50800" dir="13500000">
                    <a:srgbClr val="000000">
                      <a:alpha val="50000"/>
                    </a:srgbClr>
                  </a:innerShdw>
                </a:effectLst>
                <a:latin typeface="Times New Roman" panose="02020603050405020304" pitchFamily="18" charset="0"/>
                <a:ea typeface="+mj-ea"/>
                <a:cs typeface="Times New Roman" panose="02020603050405020304" pitchFamily="18" charset="0"/>
              </a:rPr>
              <a:t>YILI </a:t>
            </a:r>
            <a:endParaRPr lang="en-US" sz="2800" b="1" spc="50" dirty="0">
              <a:ln w="0"/>
              <a:solidFill>
                <a:schemeClr val="bg1"/>
              </a:solidFill>
              <a:effectLst>
                <a:innerShdw blurRad="63500" dist="50800" dir="13500000">
                  <a:srgbClr val="000000">
                    <a:alpha val="50000"/>
                  </a:srgbClr>
                </a:innerShdw>
              </a:effectLst>
              <a:latin typeface="Times New Roman" panose="02020603050405020304" pitchFamily="18" charset="0"/>
              <a:ea typeface="+mj-ea"/>
              <a:cs typeface="Times New Roman" panose="02020603050405020304" pitchFamily="18" charset="0"/>
            </a:endParaRPr>
          </a:p>
          <a:p>
            <a:pPr algn="ctr" defTabSz="457207">
              <a:spcBef>
                <a:spcPct val="0"/>
              </a:spcBef>
            </a:pPr>
            <a:r>
              <a:rPr lang="tr-TR" sz="2800" b="1" spc="50" dirty="0" smtClean="0">
                <a:ln w="0"/>
                <a:solidFill>
                  <a:schemeClr val="bg1"/>
                </a:solidFill>
                <a:effectLst>
                  <a:innerShdw blurRad="63500" dist="50800" dir="13500000">
                    <a:srgbClr val="000000">
                      <a:alpha val="50000"/>
                    </a:srgbClr>
                  </a:innerShdw>
                </a:effectLst>
                <a:latin typeface="Times New Roman" panose="02020603050405020304" pitchFamily="18" charset="0"/>
                <a:ea typeface="+mj-ea"/>
                <a:cs typeface="Times New Roman" panose="02020603050405020304" pitchFamily="18" charset="0"/>
              </a:rPr>
              <a:t>YÖNETİMİN GÖZDEN</a:t>
            </a:r>
            <a:r>
              <a:rPr lang="tr-TR" sz="2800" b="1" spc="50" dirty="0">
                <a:ln w="0"/>
                <a:solidFill>
                  <a:schemeClr val="bg1"/>
                </a:solidFill>
                <a:effectLst>
                  <a:innerShdw blurRad="63500" dist="50800" dir="13500000">
                    <a:srgbClr val="000000">
                      <a:alpha val="50000"/>
                    </a:srgbClr>
                  </a:innerShdw>
                </a:effectLst>
                <a:latin typeface="Times New Roman" panose="02020603050405020304" pitchFamily="18" charset="0"/>
                <a:ea typeface="+mj-ea"/>
                <a:cs typeface="Times New Roman" panose="02020603050405020304" pitchFamily="18" charset="0"/>
              </a:rPr>
              <a:t> GEÇİRME TOPLANTISI </a:t>
            </a:r>
          </a:p>
          <a:p>
            <a:pPr algn="ctr" defTabSz="457207">
              <a:spcBef>
                <a:spcPct val="0"/>
              </a:spcBef>
            </a:pPr>
            <a:r>
              <a:rPr lang="tr-TR" sz="2800" b="1" spc="50" dirty="0">
                <a:ln w="0"/>
                <a:solidFill>
                  <a:schemeClr val="bg1"/>
                </a:solidFill>
                <a:effectLst>
                  <a:innerShdw blurRad="63500" dist="50800" dir="13500000">
                    <a:srgbClr val="000000">
                      <a:alpha val="50000"/>
                    </a:srgbClr>
                  </a:innerShdw>
                </a:effectLst>
                <a:latin typeface="Times New Roman" panose="02020603050405020304" pitchFamily="18" charset="0"/>
                <a:ea typeface="+mj-ea"/>
                <a:cs typeface="Times New Roman" panose="02020603050405020304" pitchFamily="18" charset="0"/>
              </a:rPr>
              <a:t>(YGG) </a:t>
            </a:r>
            <a:endParaRPr lang="en-US" sz="2800" b="1" spc="50" dirty="0">
              <a:ln w="0"/>
              <a:solidFill>
                <a:schemeClr val="bg1"/>
              </a:solidFill>
              <a:effectLst>
                <a:innerShdw blurRad="63500" dist="50800" dir="13500000">
                  <a:srgbClr val="000000">
                    <a:alpha val="50000"/>
                  </a:srgbClr>
                </a:innerShdw>
              </a:effectLst>
              <a:latin typeface="Times New Roman" panose="02020603050405020304" pitchFamily="18" charset="0"/>
              <a:ea typeface="+mj-ea"/>
              <a:cs typeface="Times New Roman" panose="02020603050405020304" pitchFamily="18" charset="0"/>
            </a:endParaRPr>
          </a:p>
        </p:txBody>
      </p:sp>
    </p:spTree>
    <p:extLst>
      <p:ext uri="{BB962C8B-B14F-4D97-AF65-F5344CB8AC3E}">
        <p14:creationId xmlns:p14="http://schemas.microsoft.com/office/powerpoint/2010/main" val="1057669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14021" y="681935"/>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400" b="1" dirty="0">
                <a:solidFill>
                  <a:srgbClr val="002060"/>
                </a:solidFill>
                <a:effectLst>
                  <a:outerShdw blurRad="38100" dist="38100" dir="2700000" algn="tl">
                    <a:srgbClr val="000000">
                      <a:alpha val="43137"/>
                    </a:srgbClr>
                  </a:outerShdw>
                </a:effectLst>
                <a:ea typeface="+mj-ea"/>
                <a:cs typeface="+mj-cs"/>
              </a:rPr>
              <a:t>SKORU YÜKSEK OLAN </a:t>
            </a:r>
            <a:r>
              <a:rPr lang="tr-TR" sz="2400" b="1" dirty="0" smtClean="0">
                <a:solidFill>
                  <a:srgbClr val="002060"/>
                </a:solidFill>
                <a:effectLst>
                  <a:outerShdw blurRad="38100" dist="38100" dir="2700000" algn="tl">
                    <a:srgbClr val="000000">
                      <a:alpha val="43137"/>
                    </a:srgbClr>
                  </a:outerShdw>
                </a:effectLst>
                <a:ea typeface="+mj-ea"/>
                <a:cs typeface="+mj-cs"/>
              </a:rPr>
              <a:t>ve AKSİYON </a:t>
            </a:r>
            <a:r>
              <a:rPr lang="tr-TR" sz="2400" b="1" dirty="0">
                <a:solidFill>
                  <a:srgbClr val="002060"/>
                </a:solidFill>
                <a:effectLst>
                  <a:outerShdw blurRad="38100" dist="38100" dir="2700000" algn="tl">
                    <a:srgbClr val="000000">
                      <a:alpha val="43137"/>
                    </a:srgbClr>
                  </a:outerShdw>
                </a:effectLst>
                <a:ea typeface="+mj-ea"/>
                <a:cs typeface="+mj-cs"/>
              </a:rPr>
              <a:t>GEREKTİREN </a:t>
            </a:r>
            <a:r>
              <a:rPr lang="en-US" sz="2400" b="1" kern="1200" dirty="0">
                <a:solidFill>
                  <a:srgbClr val="002060"/>
                </a:solidFill>
                <a:effectLst>
                  <a:outerShdw blurRad="38100" dist="38100" dir="2700000" algn="tl">
                    <a:srgbClr val="000000">
                      <a:alpha val="43137"/>
                    </a:srgbClr>
                  </a:outerShdw>
                </a:effectLst>
                <a:ea typeface="+mj-ea"/>
                <a:cs typeface="+mj-cs"/>
              </a:rPr>
              <a:t>RİS</a:t>
            </a:r>
            <a:r>
              <a:rPr lang="tr-TR" sz="2400" b="1" dirty="0">
                <a:solidFill>
                  <a:srgbClr val="002060"/>
                </a:solidFill>
                <a:effectLst>
                  <a:outerShdw blurRad="38100" dist="38100" dir="2700000" algn="tl">
                    <a:srgbClr val="000000">
                      <a:alpha val="43137"/>
                    </a:srgbClr>
                  </a:outerShdw>
                </a:effectLst>
                <a:ea typeface="+mj-ea"/>
                <a:cs typeface="+mj-cs"/>
              </a:rPr>
              <a:t>KLER</a:t>
            </a:r>
            <a:endParaRPr lang="en-US" sz="2400" b="1" kern="1200" dirty="0">
              <a:solidFill>
                <a:srgbClr val="002060"/>
              </a:solidFill>
              <a:effectLst>
                <a:outerShdw blurRad="38100" dist="38100" dir="2700000" algn="tl">
                  <a:srgbClr val="000000">
                    <a:alpha val="43137"/>
                  </a:srgbClr>
                </a:outerShdw>
              </a:effectLst>
              <a:ea typeface="+mj-ea"/>
              <a:cs typeface="+mj-cs"/>
            </a:endParaRPr>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9"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0050" y="360733"/>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Tablo 9"/>
          <p:cNvGraphicFramePr>
            <a:graphicFrameLocks noGrp="1"/>
          </p:cNvGraphicFramePr>
          <p:nvPr>
            <p:extLst>
              <p:ext uri="{D42A27DB-BD31-4B8C-83A1-F6EECF244321}">
                <p14:modId xmlns:p14="http://schemas.microsoft.com/office/powerpoint/2010/main" val="3610545825"/>
              </p:ext>
            </p:extLst>
          </p:nvPr>
        </p:nvGraphicFramePr>
        <p:xfrm>
          <a:off x="545120" y="1860958"/>
          <a:ext cx="8203223" cy="393192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1093978">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sz="1800" b="1" kern="1200" baseline="0" dirty="0" smtClean="0">
                          <a:solidFill>
                            <a:srgbClr val="0C0D0D"/>
                          </a:solidFill>
                          <a:latin typeface="+mn-lt"/>
                          <a:ea typeface="+mn-ea"/>
                          <a:cs typeface="+mn-cs"/>
                        </a:rPr>
                        <a:t>T6-Öğrenci </a:t>
                      </a:r>
                      <a:r>
                        <a:rPr lang="tr-TR" sz="1800" b="1" kern="1200" baseline="0" dirty="0" smtClean="0">
                          <a:solidFill>
                            <a:srgbClr val="0C0D0D"/>
                          </a:solidFill>
                          <a:latin typeface="+mn-lt"/>
                          <a:ea typeface="+mn-ea"/>
                          <a:cs typeface="+mn-cs"/>
                        </a:rPr>
                        <a:t>ders ekle/bırak aşamasında bir ders eklenip ya da çıkarıldığında tüm derslerin onayının kalkması, ve tümünde bozulma meydana gelmesi,  Sistem bu yönde herhangi bir yönlendirme yapmamaktadır. danışman onayına gönderilme uyarısı verilmelidir. Normal ders kaydı yaparken de sonunda öğrenciye muhakkak ders kaydınız tamamlanmadı devam etmek istiyor musunuz gibi uyarı vermemesi</a:t>
                      </a:r>
                      <a:endParaRPr lang="tr-TR" sz="1800" b="1" kern="1200" baseline="0" dirty="0">
                        <a:solidFill>
                          <a:srgbClr val="0C0D0D"/>
                        </a:solidFill>
                        <a:latin typeface="+mn-lt"/>
                        <a:ea typeface="+mn-ea"/>
                        <a:cs typeface="+mn-cs"/>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36609">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chemeClr val="accent1"/>
                          </a:solidFill>
                        </a:rPr>
                        <a:t>Termin Tarihi </a:t>
                      </a:r>
                      <a:r>
                        <a:rPr lang="tr-TR" baseline="0" dirty="0">
                          <a:solidFill>
                            <a:schemeClr val="accent1"/>
                          </a:solidFill>
                        </a:rPr>
                        <a:t>:</a:t>
                      </a:r>
                      <a:endParaRPr lang="tr-TR" dirty="0">
                        <a:solidFill>
                          <a:schemeClr val="accent1"/>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800" kern="1200" baseline="0" dirty="0" smtClean="0">
                          <a:solidFill>
                            <a:schemeClr val="accent1"/>
                          </a:solidFill>
                          <a:latin typeface="+mn-lt"/>
                          <a:ea typeface="+mn-ea"/>
                          <a:cs typeface="+mn-cs"/>
                        </a:rPr>
                        <a:t>30.12.2024 </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36609">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800" kern="1200" baseline="0" dirty="0" smtClean="0">
                          <a:solidFill>
                            <a:srgbClr val="0C0D0D"/>
                          </a:solidFill>
                          <a:latin typeface="+mn-lt"/>
                          <a:ea typeface="+mn-ea"/>
                          <a:cs typeface="+mn-cs"/>
                        </a:rPr>
                        <a:t>Bilgi İşlem/Rektörlük/Yüklenici Firma </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1093978">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800" kern="1200" baseline="0" dirty="0" smtClean="0">
                          <a:solidFill>
                            <a:srgbClr val="0C0D0D"/>
                          </a:solidFill>
                          <a:latin typeface="+mn-lt"/>
                          <a:ea typeface="+mn-ea"/>
                          <a:cs typeface="+mn-cs"/>
                        </a:rPr>
                        <a:t>OİBS Sistemindeki eksiklik ve ihtiyaçların giderilmesi için yüklenici firmayla iletişime geçilmesi, Bilgi İşlem Birimine ilgili taleplerin iletilmesi. </a:t>
                      </a:r>
                    </a:p>
                    <a:p>
                      <a:endParaRPr lang="tr-TR"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32625505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14022" y="689441"/>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400" b="1" dirty="0">
                <a:solidFill>
                  <a:srgbClr val="002060"/>
                </a:solidFill>
                <a:effectLst>
                  <a:outerShdw blurRad="38100" dist="38100" dir="2700000" algn="tl">
                    <a:srgbClr val="000000">
                      <a:alpha val="43137"/>
                    </a:srgbClr>
                  </a:outerShdw>
                </a:effectLst>
                <a:ea typeface="+mj-ea"/>
                <a:cs typeface="+mj-cs"/>
              </a:rPr>
              <a:t>SKORU YÜKSEK OLAN </a:t>
            </a:r>
            <a:r>
              <a:rPr lang="tr-TR" sz="2400" b="1" dirty="0" smtClean="0">
                <a:solidFill>
                  <a:srgbClr val="002060"/>
                </a:solidFill>
                <a:effectLst>
                  <a:outerShdw blurRad="38100" dist="38100" dir="2700000" algn="tl">
                    <a:srgbClr val="000000">
                      <a:alpha val="43137"/>
                    </a:srgbClr>
                  </a:outerShdw>
                </a:effectLst>
                <a:ea typeface="+mj-ea"/>
                <a:cs typeface="+mj-cs"/>
              </a:rPr>
              <a:t>ve AKSİYON </a:t>
            </a:r>
            <a:r>
              <a:rPr lang="tr-TR" sz="2400" b="1" dirty="0">
                <a:solidFill>
                  <a:srgbClr val="002060"/>
                </a:solidFill>
                <a:effectLst>
                  <a:outerShdw blurRad="38100" dist="38100" dir="2700000" algn="tl">
                    <a:srgbClr val="000000">
                      <a:alpha val="43137"/>
                    </a:srgbClr>
                  </a:outerShdw>
                </a:effectLst>
                <a:ea typeface="+mj-ea"/>
                <a:cs typeface="+mj-cs"/>
              </a:rPr>
              <a:t>GEREKTİREN </a:t>
            </a:r>
            <a:r>
              <a:rPr lang="en-US" sz="2400" b="1" kern="1200" dirty="0">
                <a:solidFill>
                  <a:srgbClr val="002060"/>
                </a:solidFill>
                <a:effectLst>
                  <a:outerShdw blurRad="38100" dist="38100" dir="2700000" algn="tl">
                    <a:srgbClr val="000000">
                      <a:alpha val="43137"/>
                    </a:srgbClr>
                  </a:outerShdw>
                </a:effectLst>
                <a:ea typeface="+mj-ea"/>
                <a:cs typeface="+mj-cs"/>
              </a:rPr>
              <a:t>RİS</a:t>
            </a:r>
            <a:r>
              <a:rPr lang="tr-TR" sz="2400" b="1" dirty="0">
                <a:solidFill>
                  <a:srgbClr val="002060"/>
                </a:solidFill>
                <a:effectLst>
                  <a:outerShdw blurRad="38100" dist="38100" dir="2700000" algn="tl">
                    <a:srgbClr val="000000">
                      <a:alpha val="43137"/>
                    </a:srgbClr>
                  </a:outerShdw>
                </a:effectLst>
                <a:ea typeface="+mj-ea"/>
                <a:cs typeface="+mj-cs"/>
              </a:rPr>
              <a:t>KLER</a:t>
            </a:r>
            <a:endParaRPr lang="en-US" sz="2400" b="1" kern="1200" dirty="0">
              <a:solidFill>
                <a:srgbClr val="002060"/>
              </a:solidFill>
              <a:effectLst>
                <a:outerShdw blurRad="38100" dist="38100" dir="2700000" algn="tl">
                  <a:srgbClr val="000000">
                    <a:alpha val="43137"/>
                  </a:srgbClr>
                </a:outerShdw>
              </a:effectLst>
              <a:ea typeface="+mj-ea"/>
              <a:cs typeface="+mj-cs"/>
            </a:endParaRPr>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9"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0050" y="149426"/>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o 1"/>
          <p:cNvGraphicFramePr>
            <a:graphicFrameLocks noGrp="1"/>
          </p:cNvGraphicFramePr>
          <p:nvPr>
            <p:extLst>
              <p:ext uri="{D42A27DB-BD31-4B8C-83A1-F6EECF244321}">
                <p14:modId xmlns:p14="http://schemas.microsoft.com/office/powerpoint/2010/main" val="1946232918"/>
              </p:ext>
            </p:extLst>
          </p:nvPr>
        </p:nvGraphicFramePr>
        <p:xfrm>
          <a:off x="545121" y="1987154"/>
          <a:ext cx="8203223" cy="366776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857877850"/>
                    </a:ext>
                  </a:extLst>
                </a:gridCol>
                <a:gridCol w="6374422">
                  <a:extLst>
                    <a:ext uri="{9D8B030D-6E8A-4147-A177-3AD203B41FA5}">
                      <a16:colId xmlns:a16="http://schemas.microsoft.com/office/drawing/2014/main" val="4207198389"/>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sz="1800" b="1" kern="1200" baseline="0" dirty="0" smtClean="0">
                          <a:solidFill>
                            <a:srgbClr val="0C0D0D"/>
                          </a:solidFill>
                          <a:latin typeface="+mn-lt"/>
                          <a:ea typeface="+mn-ea"/>
                          <a:cs typeface="+mn-cs"/>
                        </a:rPr>
                        <a:t>T7-Aynı </a:t>
                      </a:r>
                      <a:r>
                        <a:rPr lang="tr-TR" sz="1800" b="1" kern="1200" baseline="0" dirty="0" smtClean="0">
                          <a:solidFill>
                            <a:srgbClr val="0C0D0D"/>
                          </a:solidFill>
                          <a:latin typeface="+mn-lt"/>
                          <a:ea typeface="+mn-ea"/>
                          <a:cs typeface="+mn-cs"/>
                        </a:rPr>
                        <a:t>dersin 2.kez ya da 3.kez alınması halinde sistemin otomatik olarak bağlamaması durumu.(öğrenci ders yönetimi sayfasına bununla ilgili bir uyarı eklenmesi) Bu işlemin otomatik yapılmaması sonucunda mezuniyette F çıkması, D ya da C yükseltmelerde gözden kaçması, hatalı mezuniyet durumu. Seçmeli ders ilgili dönemde açılmayacaksa, seçmeli dersin yerine ne aldığı uyarısının gelmemesi.</a:t>
                      </a:r>
                      <a:endParaRPr lang="tr-TR" sz="1800" b="1" kern="1200" baseline="0" dirty="0">
                        <a:solidFill>
                          <a:srgbClr val="0C0D0D"/>
                        </a:solidFill>
                        <a:latin typeface="+mn-lt"/>
                        <a:ea typeface="+mn-ea"/>
                        <a:cs typeface="+mn-cs"/>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325604672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chemeClr val="accent1"/>
                          </a:solidFill>
                        </a:rPr>
                        <a:t>Termin Tarihi </a:t>
                      </a:r>
                      <a:r>
                        <a:rPr lang="tr-TR" baseline="0" dirty="0">
                          <a:solidFill>
                            <a:schemeClr val="accent1"/>
                          </a:solidFill>
                        </a:rPr>
                        <a:t>:</a:t>
                      </a:r>
                      <a:endParaRPr lang="tr-TR" dirty="0">
                        <a:solidFill>
                          <a:schemeClr val="accent1"/>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800" kern="1200" baseline="0" dirty="0" smtClean="0">
                          <a:solidFill>
                            <a:schemeClr val="accent1"/>
                          </a:solidFill>
                          <a:latin typeface="+mn-lt"/>
                          <a:ea typeface="+mn-ea"/>
                          <a:cs typeface="+mn-cs"/>
                        </a:rPr>
                        <a:t>30.12.2024 </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386706810"/>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800" kern="1200" baseline="0" dirty="0" smtClean="0">
                          <a:solidFill>
                            <a:srgbClr val="0C0D0D"/>
                          </a:solidFill>
                          <a:latin typeface="+mn-lt"/>
                          <a:ea typeface="+mn-ea"/>
                          <a:cs typeface="+mn-cs"/>
                        </a:rPr>
                        <a:t>Bilgi İşlem/Rektörlük/Yüklenici Firma </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816725015"/>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800" kern="1200" baseline="0" dirty="0" smtClean="0">
                          <a:solidFill>
                            <a:srgbClr val="0C0D0D"/>
                          </a:solidFill>
                          <a:latin typeface="+mn-lt"/>
                          <a:ea typeface="+mn-ea"/>
                          <a:cs typeface="+mn-cs"/>
                        </a:rPr>
                        <a:t>OİBS Sistemindeki eksiklik ve ihtiyaçların giderilmesi için yüklenici firmayla iletişime geçilmesi, Bilgi İşlem Birimine ilgili taleplerin iletilmesi. </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739632337"/>
                  </a:ext>
                </a:extLst>
              </a:tr>
            </a:tbl>
          </a:graphicData>
        </a:graphic>
      </p:graphicFrame>
    </p:spTree>
    <p:extLst>
      <p:ext uri="{BB962C8B-B14F-4D97-AF65-F5344CB8AC3E}">
        <p14:creationId xmlns:p14="http://schemas.microsoft.com/office/powerpoint/2010/main" val="24143007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idx="1"/>
          </p:nvPr>
        </p:nvPicPr>
        <p:blipFill>
          <a:blip r:embed="rId2"/>
          <a:stretch>
            <a:fillRect/>
          </a:stretch>
        </p:blipFill>
        <p:spPr>
          <a:xfrm>
            <a:off x="1062763" y="1672492"/>
            <a:ext cx="7018074" cy="4420204"/>
          </a:xfrm>
          <a:prstGeom prst="rect">
            <a:avLst/>
          </a:prstGeom>
        </p:spPr>
      </p:pic>
      <p:sp>
        <p:nvSpPr>
          <p:cNvPr id="6" name="Metin kutusu 4">
            <a:extLst>
              <a:ext uri="{FF2B5EF4-FFF2-40B4-BE49-F238E27FC236}">
                <a16:creationId xmlns:a16="http://schemas.microsoft.com/office/drawing/2014/main" id="{0983FF85-6A31-41EA-A11A-D71214CBEB4E}"/>
              </a:ext>
            </a:extLst>
          </p:cNvPr>
          <p:cNvSpPr txBox="1">
            <a:spLocks noGrp="1"/>
          </p:cNvSpPr>
          <p:nvPr>
            <p:ph type="title"/>
          </p:nvPr>
        </p:nvSpPr>
        <p:spPr>
          <a:xfrm>
            <a:off x="2488589" y="647924"/>
            <a:ext cx="4166421" cy="830997"/>
          </a:xfrm>
          <a:prstGeom prst="rect">
            <a:avLst/>
          </a:prstGeom>
          <a:noFill/>
        </p:spPr>
        <p:txBody>
          <a:bodyPr wrap="square" lIns="91440" tIns="45720" rIns="91440" bIns="45720" rtlCol="0" anchor="t">
            <a:spAutoFit/>
          </a:bodyPr>
          <a:lstStyle/>
          <a:p>
            <a:pPr algn="ctr"/>
            <a:r>
              <a:rPr lang="tr-TR" sz="2400" b="1" dirty="0">
                <a:solidFill>
                  <a:srgbClr val="002060"/>
                </a:solidFill>
                <a:effectLst>
                  <a:outerShdw blurRad="38100" dist="38100" dir="2700000" algn="tl">
                    <a:srgbClr val="000000">
                      <a:alpha val="43137"/>
                    </a:srgbClr>
                  </a:outerShdw>
                </a:effectLst>
                <a:latin typeface="+mn-lt"/>
              </a:rPr>
              <a:t>PAYDAŞ GERİBİLDİRİMLERİ</a:t>
            </a:r>
          </a:p>
          <a:p>
            <a:pPr algn="ctr"/>
            <a:r>
              <a:rPr lang="tr-TR" sz="2400" b="1" dirty="0">
                <a:solidFill>
                  <a:srgbClr val="002060"/>
                </a:solidFill>
                <a:effectLst>
                  <a:outerShdw blurRad="38100" dist="38100" dir="2700000" algn="tl">
                    <a:srgbClr val="000000">
                      <a:alpha val="43137"/>
                    </a:srgbClr>
                  </a:outerShdw>
                </a:effectLst>
                <a:latin typeface="+mn-lt"/>
              </a:rPr>
              <a:t>(ANKET </a:t>
            </a:r>
            <a:r>
              <a:rPr lang="tr-TR" sz="2400" b="1" dirty="0" smtClean="0">
                <a:solidFill>
                  <a:srgbClr val="002060"/>
                </a:solidFill>
                <a:effectLst>
                  <a:outerShdw blurRad="38100" dist="38100" dir="2700000" algn="tl">
                    <a:srgbClr val="000000">
                      <a:alpha val="43137"/>
                    </a:srgbClr>
                  </a:outerShdw>
                </a:effectLst>
                <a:latin typeface="+mn-lt"/>
              </a:rPr>
              <a:t>ANALİZLERİ</a:t>
            </a:r>
            <a:r>
              <a:rPr lang="tr-TR" sz="2400" b="1" dirty="0">
                <a:solidFill>
                  <a:srgbClr val="002060"/>
                </a:solidFill>
                <a:effectLst>
                  <a:outerShdw blurRad="38100" dist="38100" dir="2700000" algn="tl">
                    <a:srgbClr val="000000">
                      <a:alpha val="43137"/>
                    </a:srgbClr>
                  </a:outerShdw>
                </a:effectLst>
                <a:latin typeface="+mn-lt"/>
              </a:rPr>
              <a:t>)</a:t>
            </a:r>
            <a:endParaRPr lang="en-US" sz="2400" dirty="0">
              <a:solidFill>
                <a:srgbClr val="002060"/>
              </a:solidFill>
              <a:latin typeface="+mn-lt"/>
              <a:cs typeface="Calibri" panose="020F0502020204030204"/>
            </a:endParaRPr>
          </a:p>
        </p:txBody>
      </p:sp>
      <p:pic>
        <p:nvPicPr>
          <p:cNvPr id="7"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6427" y="326722"/>
            <a:ext cx="1512168" cy="3212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44101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827855" y="637273"/>
            <a:ext cx="5471363" cy="830997"/>
          </a:xfrm>
          <a:prstGeom prst="rect">
            <a:avLst/>
          </a:prstGeom>
          <a:noFill/>
        </p:spPr>
        <p:txBody>
          <a:bodyPr wrap="square" lIns="91440" tIns="45720" rIns="91440" bIns="45720" rtlCol="0" anchor="t">
            <a:spAutoFit/>
          </a:bodyPr>
          <a:lstStyle/>
          <a:p>
            <a:pPr algn="ctr"/>
            <a:r>
              <a:rPr lang="tr-TR" sz="2400" b="1" dirty="0">
                <a:solidFill>
                  <a:srgbClr val="002060"/>
                </a:solidFill>
                <a:effectLst>
                  <a:outerShdw blurRad="38100" dist="38100" dir="2700000" algn="tl">
                    <a:srgbClr val="000000">
                      <a:alpha val="43137"/>
                    </a:srgbClr>
                  </a:outerShdw>
                </a:effectLst>
              </a:rPr>
              <a:t>PAYDAŞ GERİBİLDİRİMLERİ</a:t>
            </a:r>
          </a:p>
          <a:p>
            <a:pPr algn="ctr"/>
            <a:r>
              <a:rPr lang="tr-TR" sz="2400" b="1" dirty="0">
                <a:solidFill>
                  <a:srgbClr val="002060"/>
                </a:solidFill>
                <a:effectLst>
                  <a:outerShdw blurRad="38100" dist="38100" dir="2700000" algn="tl">
                    <a:srgbClr val="000000">
                      <a:alpha val="43137"/>
                    </a:srgbClr>
                  </a:outerShdw>
                </a:effectLst>
              </a:rPr>
              <a:t>(ANKET ANALİZLERİ)</a:t>
            </a:r>
            <a:endParaRPr lang="en-US" sz="2400" dirty="0">
              <a:solidFill>
                <a:srgbClr val="002060"/>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pic>
        <p:nvPicPr>
          <p:cNvPr id="2" name="Resim 1"/>
          <p:cNvPicPr>
            <a:picLocks noChangeAspect="1"/>
          </p:cNvPicPr>
          <p:nvPr/>
        </p:nvPicPr>
        <p:blipFill>
          <a:blip r:embed="rId3"/>
          <a:stretch>
            <a:fillRect/>
          </a:stretch>
        </p:blipFill>
        <p:spPr>
          <a:xfrm>
            <a:off x="251519" y="1605021"/>
            <a:ext cx="8496827" cy="4988962"/>
          </a:xfrm>
          <a:prstGeom prst="rect">
            <a:avLst/>
          </a:prstGeom>
        </p:spPr>
      </p:pic>
    </p:spTree>
    <p:extLst>
      <p:ext uri="{BB962C8B-B14F-4D97-AF65-F5344CB8AC3E}">
        <p14:creationId xmlns:p14="http://schemas.microsoft.com/office/powerpoint/2010/main" val="16667005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2030078" y="660632"/>
            <a:ext cx="5471363" cy="830997"/>
          </a:xfrm>
          <a:prstGeom prst="rect">
            <a:avLst/>
          </a:prstGeom>
          <a:noFill/>
        </p:spPr>
        <p:txBody>
          <a:bodyPr wrap="square" lIns="91440" tIns="45720" rIns="91440" bIns="45720" rtlCol="0" anchor="t">
            <a:spAutoFit/>
          </a:bodyPr>
          <a:lstStyle/>
          <a:p>
            <a:pPr algn="ctr"/>
            <a:r>
              <a:rPr lang="tr-TR" sz="2400" b="1" dirty="0">
                <a:solidFill>
                  <a:srgbClr val="002060"/>
                </a:solidFill>
                <a:effectLst>
                  <a:outerShdw blurRad="38100" dist="38100" dir="2700000" algn="tl">
                    <a:srgbClr val="000000">
                      <a:alpha val="43137"/>
                    </a:srgbClr>
                  </a:outerShdw>
                </a:effectLst>
              </a:rPr>
              <a:t>PAYDAŞ GERİBİLDİRİMLERİ</a:t>
            </a:r>
          </a:p>
          <a:p>
            <a:pPr algn="ctr"/>
            <a:r>
              <a:rPr lang="tr-TR" sz="2400" b="1" dirty="0">
                <a:solidFill>
                  <a:srgbClr val="002060"/>
                </a:solidFill>
                <a:effectLst>
                  <a:outerShdw blurRad="38100" dist="38100" dir="2700000" algn="tl">
                    <a:srgbClr val="000000">
                      <a:alpha val="43137"/>
                    </a:srgbClr>
                  </a:outerShdw>
                </a:effectLst>
              </a:rPr>
              <a:t>(ANKET ANALİZLERİ)</a:t>
            </a:r>
            <a:endParaRPr lang="en-US" sz="2400" dirty="0">
              <a:solidFill>
                <a:srgbClr val="002060"/>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pic>
        <p:nvPicPr>
          <p:cNvPr id="3" name="Resim 2"/>
          <p:cNvPicPr>
            <a:picLocks noChangeAspect="1"/>
          </p:cNvPicPr>
          <p:nvPr/>
        </p:nvPicPr>
        <p:blipFill>
          <a:blip r:embed="rId3"/>
          <a:stretch>
            <a:fillRect/>
          </a:stretch>
        </p:blipFill>
        <p:spPr>
          <a:xfrm>
            <a:off x="251520" y="1746651"/>
            <a:ext cx="8455395" cy="4311249"/>
          </a:xfrm>
          <a:prstGeom prst="rect">
            <a:avLst/>
          </a:prstGeom>
        </p:spPr>
      </p:pic>
    </p:spTree>
    <p:extLst>
      <p:ext uri="{BB962C8B-B14F-4D97-AF65-F5344CB8AC3E}">
        <p14:creationId xmlns:p14="http://schemas.microsoft.com/office/powerpoint/2010/main" val="20500136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942155" y="996633"/>
            <a:ext cx="5471363" cy="830997"/>
          </a:xfrm>
          <a:prstGeom prst="rect">
            <a:avLst/>
          </a:prstGeom>
          <a:noFill/>
        </p:spPr>
        <p:txBody>
          <a:bodyPr wrap="square" lIns="91440" tIns="45720" rIns="91440" bIns="45720" rtlCol="0" anchor="t">
            <a:spAutoFit/>
          </a:bodyPr>
          <a:lstStyle/>
          <a:p>
            <a:pPr algn="ctr"/>
            <a:r>
              <a:rPr lang="tr-TR" sz="2400" b="1" dirty="0">
                <a:solidFill>
                  <a:srgbClr val="002060"/>
                </a:solidFill>
                <a:effectLst>
                  <a:outerShdw blurRad="38100" dist="38100" dir="2700000" algn="tl">
                    <a:srgbClr val="000000">
                      <a:alpha val="43137"/>
                    </a:srgbClr>
                  </a:outerShdw>
                </a:effectLst>
              </a:rPr>
              <a:t>PAYDAŞ GERİBİLDİRİMLERİ</a:t>
            </a:r>
          </a:p>
          <a:p>
            <a:pPr algn="ctr"/>
            <a:r>
              <a:rPr lang="tr-TR" sz="2400" b="1" dirty="0">
                <a:solidFill>
                  <a:srgbClr val="002060"/>
                </a:solidFill>
                <a:effectLst>
                  <a:outerShdw blurRad="38100" dist="38100" dir="2700000" algn="tl">
                    <a:srgbClr val="000000">
                      <a:alpha val="43137"/>
                    </a:srgbClr>
                  </a:outerShdw>
                </a:effectLst>
              </a:rPr>
              <a:t>(ANKET ANALİZLERİ)</a:t>
            </a:r>
            <a:endParaRPr lang="en-US" sz="2400" dirty="0">
              <a:solidFill>
                <a:srgbClr val="002060"/>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pic>
        <p:nvPicPr>
          <p:cNvPr id="3" name="Resim 2"/>
          <p:cNvPicPr>
            <a:picLocks noChangeAspect="1"/>
          </p:cNvPicPr>
          <p:nvPr/>
        </p:nvPicPr>
        <p:blipFill>
          <a:blip r:embed="rId3"/>
          <a:stretch>
            <a:fillRect/>
          </a:stretch>
        </p:blipFill>
        <p:spPr>
          <a:xfrm>
            <a:off x="251520" y="2149498"/>
            <a:ext cx="8575274" cy="3952363"/>
          </a:xfrm>
          <a:prstGeom prst="rect">
            <a:avLst/>
          </a:prstGeom>
        </p:spPr>
      </p:pic>
    </p:spTree>
    <p:extLst>
      <p:ext uri="{BB962C8B-B14F-4D97-AF65-F5344CB8AC3E}">
        <p14:creationId xmlns:p14="http://schemas.microsoft.com/office/powerpoint/2010/main" val="24958703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832558" y="1175944"/>
            <a:ext cx="7321964" cy="1200329"/>
          </a:xfrm>
          <a:prstGeom prst="rect">
            <a:avLst/>
          </a:prstGeom>
          <a:noFill/>
        </p:spPr>
        <p:txBody>
          <a:bodyPr wrap="square" lIns="91440" tIns="45720" rIns="91440" bIns="45720" rtlCol="0" anchor="t">
            <a:spAutoFit/>
          </a:bodyPr>
          <a:lstStyle/>
          <a:p>
            <a:pPr algn="ctr"/>
            <a:r>
              <a:rPr lang="tr-TR" sz="2400" b="1" dirty="0">
                <a:solidFill>
                  <a:srgbClr val="002060"/>
                </a:solidFill>
                <a:effectLst>
                  <a:outerShdw blurRad="38100" dist="38100" dir="2700000" algn="tl">
                    <a:srgbClr val="000000">
                      <a:alpha val="43137"/>
                    </a:srgbClr>
                  </a:outerShdw>
                </a:effectLst>
              </a:rPr>
              <a:t>PAYDAŞ GERİBİLDİRİMLERİ</a:t>
            </a:r>
          </a:p>
          <a:p>
            <a:pPr algn="ctr"/>
            <a:r>
              <a:rPr lang="tr-TR" sz="2400" b="1" dirty="0">
                <a:solidFill>
                  <a:srgbClr val="002060"/>
                </a:solidFill>
                <a:effectLst>
                  <a:outerShdw blurRad="38100" dist="38100" dir="2700000" algn="tl">
                    <a:srgbClr val="000000">
                      <a:alpha val="43137"/>
                    </a:srgbClr>
                  </a:outerShdw>
                </a:effectLst>
              </a:rPr>
              <a:t>(HAYATA GEÇİRİLEN ÖNERİLER ve AKSİYON ALINAN ŞİKAYETLER)</a:t>
            </a:r>
            <a:endParaRPr lang="en-US" sz="2400" dirty="0">
              <a:solidFill>
                <a:srgbClr val="002060"/>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Tablo 8">
            <a:extLst>
              <a:ext uri="{FF2B5EF4-FFF2-40B4-BE49-F238E27FC236}">
                <a16:creationId xmlns:a16="http://schemas.microsoft.com/office/drawing/2014/main" id="{400F1050-5732-4B60-86BA-E121C706FD69}"/>
              </a:ext>
            </a:extLst>
          </p:cNvPr>
          <p:cNvGraphicFramePr>
            <a:graphicFrameLocks noGrp="1"/>
          </p:cNvGraphicFramePr>
          <p:nvPr>
            <p:extLst>
              <p:ext uri="{D42A27DB-BD31-4B8C-83A1-F6EECF244321}">
                <p14:modId xmlns:p14="http://schemas.microsoft.com/office/powerpoint/2010/main" val="1329548773"/>
              </p:ext>
            </p:extLst>
          </p:nvPr>
        </p:nvGraphicFramePr>
        <p:xfrm>
          <a:off x="1326229" y="2624537"/>
          <a:ext cx="6582940" cy="2405351"/>
        </p:xfrm>
        <a:graphic>
          <a:graphicData uri="http://schemas.openxmlformats.org/drawingml/2006/table">
            <a:tbl>
              <a:tblPr/>
              <a:tblGrid>
                <a:gridCol w="2107344">
                  <a:extLst>
                    <a:ext uri="{9D8B030D-6E8A-4147-A177-3AD203B41FA5}">
                      <a16:colId xmlns:a16="http://schemas.microsoft.com/office/drawing/2014/main" val="3918363564"/>
                    </a:ext>
                  </a:extLst>
                </a:gridCol>
                <a:gridCol w="2229031">
                  <a:extLst>
                    <a:ext uri="{9D8B030D-6E8A-4147-A177-3AD203B41FA5}">
                      <a16:colId xmlns:a16="http://schemas.microsoft.com/office/drawing/2014/main" val="1683979601"/>
                    </a:ext>
                  </a:extLst>
                </a:gridCol>
                <a:gridCol w="2246565">
                  <a:extLst>
                    <a:ext uri="{9D8B030D-6E8A-4147-A177-3AD203B41FA5}">
                      <a16:colId xmlns:a16="http://schemas.microsoft.com/office/drawing/2014/main" val="2592459544"/>
                    </a:ext>
                  </a:extLst>
                </a:gridCol>
              </a:tblGrid>
              <a:tr h="1101437">
                <a:tc>
                  <a:txBody>
                    <a:bodyPr/>
                    <a:lstStyle/>
                    <a:p>
                      <a:pPr algn="ctr" fontAlgn="ctr"/>
                      <a:r>
                        <a:rPr lang="tr-TR" sz="1200" b="1" i="0" u="none" strike="noStrike" dirty="0">
                          <a:solidFill>
                            <a:srgbClr val="000000"/>
                          </a:solidFill>
                          <a:effectLst/>
                          <a:latin typeface="Calibri" panose="020F0502020204030204" pitchFamily="34" charset="0"/>
                        </a:rPr>
                        <a:t>KONUSU</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ÇÖZÜM</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SONUÇ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651957">
                <a:tc>
                  <a:txBody>
                    <a:bodyPr/>
                    <a:lstStyle/>
                    <a:p>
                      <a:pPr algn="ctr" fontAlgn="ctr"/>
                      <a:r>
                        <a:rPr lang="tr-TR" sz="1100" b="0" i="0" u="none" strike="noStrike" dirty="0" smtClean="0">
                          <a:solidFill>
                            <a:srgbClr val="000000"/>
                          </a:solidFill>
                          <a:effectLst/>
                          <a:latin typeface="Calibri" panose="020F0502020204030204" pitchFamily="34" charset="0"/>
                        </a:rPr>
                        <a:t>Transkriptlerde</a:t>
                      </a:r>
                      <a:r>
                        <a:rPr lang="tr-TR" sz="1100" b="0" i="0" u="none" strike="noStrike" baseline="0" dirty="0" smtClean="0">
                          <a:solidFill>
                            <a:srgbClr val="000000"/>
                          </a:solidFill>
                          <a:effectLst/>
                          <a:latin typeface="Calibri" panose="020F0502020204030204" pitchFamily="34" charset="0"/>
                        </a:rPr>
                        <a:t> disiplin cezası bilgisinin görünmemesi</a:t>
                      </a:r>
                      <a:r>
                        <a:rPr lang="tr-TR" sz="11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 </a:t>
                      </a:r>
                      <a:r>
                        <a:rPr lang="tr-TR" sz="1100" b="0" i="0" u="none" strike="noStrike" dirty="0" smtClean="0">
                          <a:solidFill>
                            <a:srgbClr val="000000"/>
                          </a:solidFill>
                          <a:effectLst/>
                          <a:latin typeface="Calibri" panose="020F0502020204030204" pitchFamily="34" charset="0"/>
                        </a:rPr>
                        <a:t>Bilgi</a:t>
                      </a:r>
                      <a:r>
                        <a:rPr lang="tr-TR" sz="1100" b="0" i="0" u="none" strike="noStrike" baseline="0" dirty="0" smtClean="0">
                          <a:solidFill>
                            <a:srgbClr val="000000"/>
                          </a:solidFill>
                          <a:effectLst/>
                          <a:latin typeface="Calibri" panose="020F0502020204030204" pitchFamily="34" charset="0"/>
                        </a:rPr>
                        <a:t> İşlem ile iletişime geçilmesi</a:t>
                      </a:r>
                      <a:endParaRPr lang="tr-TR" sz="11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100" b="0" i="0" u="none" strike="noStrike" dirty="0" smtClean="0">
                          <a:solidFill>
                            <a:srgbClr val="000000"/>
                          </a:solidFill>
                          <a:effectLst/>
                          <a:latin typeface="Calibri" panose="020F0502020204030204" pitchFamily="34" charset="0"/>
                        </a:rPr>
                        <a:t>Transkriptlerde</a:t>
                      </a:r>
                      <a:r>
                        <a:rPr lang="tr-TR" sz="1100" b="0" i="0" u="none" strike="noStrike" baseline="0" dirty="0" smtClean="0">
                          <a:solidFill>
                            <a:srgbClr val="000000"/>
                          </a:solidFill>
                          <a:effectLst/>
                          <a:latin typeface="Calibri" panose="020F0502020204030204" pitchFamily="34" charset="0"/>
                        </a:rPr>
                        <a:t> disiplin cezası bilgisinin görünüyor olması nedeniyle iş yükünün ve kağıt israfının azalması</a:t>
                      </a:r>
                      <a:r>
                        <a:rPr lang="tr-TR" sz="11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651957">
                <a:tc>
                  <a:txBody>
                    <a:bodyPr/>
                    <a:lstStyle/>
                    <a:p>
                      <a:pPr algn="ctr" fontAlgn="ctr"/>
                      <a:r>
                        <a:rPr lang="tr-TR" sz="1050" b="0" i="0" u="none" strike="noStrike" dirty="0">
                          <a:solidFill>
                            <a:srgbClr val="000000"/>
                          </a:solidFill>
                          <a:effectLst/>
                          <a:latin typeface="Calibri" panose="020F0502020204030204" pitchFamily="34" charset="0"/>
                        </a:rPr>
                        <a:t> </a:t>
                      </a:r>
                      <a:r>
                        <a:rPr lang="tr-TR" sz="1050" b="0" i="0" u="none" strike="noStrike" dirty="0" smtClean="0">
                          <a:solidFill>
                            <a:srgbClr val="000000"/>
                          </a:solidFill>
                          <a:effectLst/>
                          <a:latin typeface="Calibri" panose="020F0502020204030204" pitchFamily="34" charset="0"/>
                        </a:rPr>
                        <a:t>Onur Belgesi, Yüksek Onur Belgesinin tanıtım ofisinde basılması</a:t>
                      </a:r>
                      <a:endParaRPr lang="tr-TR" sz="105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50" b="0" i="0" u="none" strike="noStrike" dirty="0" smtClean="0">
                          <a:solidFill>
                            <a:srgbClr val="000000"/>
                          </a:solidFill>
                          <a:effectLst/>
                          <a:latin typeface="Calibri" panose="020F0502020204030204" pitchFamily="34" charset="0"/>
                        </a:rPr>
                        <a:t>Bilgi</a:t>
                      </a:r>
                      <a:r>
                        <a:rPr lang="tr-TR" sz="1050" b="0" i="0" u="none" strike="noStrike" baseline="0" dirty="0" smtClean="0">
                          <a:solidFill>
                            <a:srgbClr val="000000"/>
                          </a:solidFill>
                          <a:effectLst/>
                          <a:latin typeface="Calibri" panose="020F0502020204030204" pitchFamily="34" charset="0"/>
                        </a:rPr>
                        <a:t> İşlemin İlgili Şablonu Oluşturması</a:t>
                      </a:r>
                      <a:r>
                        <a:rPr lang="tr-TR" sz="105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50" b="0" i="0" u="none" strike="noStrike" dirty="0" smtClean="0">
                          <a:solidFill>
                            <a:srgbClr val="000000"/>
                          </a:solidFill>
                          <a:effectLst/>
                          <a:latin typeface="Calibri" panose="020F0502020204030204" pitchFamily="34" charset="0"/>
                        </a:rPr>
                        <a:t>İlgili</a:t>
                      </a:r>
                      <a:r>
                        <a:rPr lang="tr-TR" sz="1050" b="0" i="0" u="none" strike="noStrike" baseline="0" dirty="0" smtClean="0">
                          <a:solidFill>
                            <a:srgbClr val="000000"/>
                          </a:solidFill>
                          <a:effectLst/>
                          <a:latin typeface="Calibri" panose="020F0502020204030204" pitchFamily="34" charset="0"/>
                        </a:rPr>
                        <a:t> İşlemin birimde basılması ve dışarıya öğrenci bilgisinin aktarılmaması</a:t>
                      </a:r>
                      <a:r>
                        <a:rPr lang="tr-TR" sz="105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bl>
          </a:graphicData>
        </a:graphic>
      </p:graphicFrame>
    </p:spTree>
    <p:extLst>
      <p:ext uri="{BB962C8B-B14F-4D97-AF65-F5344CB8AC3E}">
        <p14:creationId xmlns:p14="http://schemas.microsoft.com/office/powerpoint/2010/main" val="38059390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338627" y="972052"/>
            <a:ext cx="5909421" cy="707886"/>
          </a:xfrm>
          <a:prstGeom prst="rect">
            <a:avLst/>
          </a:prstGeom>
          <a:noFill/>
        </p:spPr>
        <p:txBody>
          <a:bodyPr wrap="square" lIns="91440" tIns="45720" rIns="91440" bIns="45720" rtlCol="0" anchor="t">
            <a:spAutoFit/>
          </a:bodyPr>
          <a:lstStyle/>
          <a:p>
            <a:pPr algn="ctr"/>
            <a:r>
              <a:rPr lang="tr-TR" sz="2000" b="1" dirty="0">
                <a:solidFill>
                  <a:srgbClr val="002060"/>
                </a:solidFill>
                <a:effectLst>
                  <a:outerShdw blurRad="38100" dist="38100" dir="2700000" algn="tl">
                    <a:srgbClr val="000000">
                      <a:alpha val="43137"/>
                    </a:srgbClr>
                  </a:outerShdw>
                </a:effectLst>
              </a:rPr>
              <a:t>İÇ DENETİM SONUCUNA DAYALI ÖZ </a:t>
            </a:r>
            <a:r>
              <a:rPr lang="tr-TR" sz="2000" b="1" dirty="0" smtClean="0">
                <a:solidFill>
                  <a:srgbClr val="002060"/>
                </a:solidFill>
                <a:effectLst>
                  <a:outerShdw blurRad="38100" dist="38100" dir="2700000" algn="tl">
                    <a:srgbClr val="000000">
                      <a:alpha val="43137"/>
                    </a:srgbClr>
                  </a:outerShdw>
                </a:effectLst>
              </a:rPr>
              <a:t>DEĞERLENDİRME</a:t>
            </a:r>
            <a:br>
              <a:rPr lang="tr-TR" sz="2000" b="1" dirty="0" smtClean="0">
                <a:solidFill>
                  <a:srgbClr val="002060"/>
                </a:solidFill>
                <a:effectLst>
                  <a:outerShdw blurRad="38100" dist="38100" dir="2700000" algn="tl">
                    <a:srgbClr val="000000">
                      <a:alpha val="43137"/>
                    </a:srgbClr>
                  </a:outerShdw>
                </a:effectLst>
              </a:rPr>
            </a:br>
            <a:r>
              <a:rPr lang="tr-TR" sz="2000" b="1" dirty="0" smtClean="0">
                <a:solidFill>
                  <a:srgbClr val="002060"/>
                </a:solidFill>
                <a:effectLst>
                  <a:outerShdw blurRad="38100" dist="38100" dir="2700000" algn="tl">
                    <a:srgbClr val="000000">
                      <a:alpha val="43137"/>
                    </a:srgbClr>
                  </a:outerShdw>
                </a:effectLst>
              </a:rPr>
              <a:t>ve </a:t>
            </a:r>
            <a:r>
              <a:rPr lang="tr-TR" sz="2000" b="1" dirty="0">
                <a:solidFill>
                  <a:srgbClr val="002060"/>
                </a:solidFill>
                <a:effectLst>
                  <a:outerShdw blurRad="38100" dist="38100" dir="2700000" algn="tl">
                    <a:srgbClr val="000000">
                      <a:alpha val="43137"/>
                    </a:srgbClr>
                  </a:outerShdw>
                </a:effectLst>
              </a:rPr>
              <a:t>GÖRÜŞLERİNİZ</a:t>
            </a:r>
          </a:p>
        </p:txBody>
      </p:sp>
      <p:pic>
        <p:nvPicPr>
          <p:cNvPr id="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p:cNvSpPr/>
          <p:nvPr/>
        </p:nvSpPr>
        <p:spPr>
          <a:xfrm>
            <a:off x="3062746" y="1647288"/>
            <a:ext cx="3138873" cy="400110"/>
          </a:xfrm>
          <a:prstGeom prst="rect">
            <a:avLst/>
          </a:prstGeom>
        </p:spPr>
        <p:txBody>
          <a:bodyPr wrap="none">
            <a:spAutoFit/>
          </a:bodyPr>
          <a:lstStyle/>
          <a:p>
            <a:pPr algn="ctr"/>
            <a:r>
              <a:rPr lang="tr-TR" sz="2000" b="1" dirty="0" smtClean="0">
                <a:solidFill>
                  <a:srgbClr val="0C0D0D"/>
                </a:solidFill>
              </a:rPr>
              <a:t>2023 </a:t>
            </a:r>
            <a:r>
              <a:rPr lang="tr-TR" sz="2000" b="1" dirty="0">
                <a:solidFill>
                  <a:srgbClr val="0C0D0D"/>
                </a:solidFill>
              </a:rPr>
              <a:t>yılı iç denetim sonucu;</a:t>
            </a:r>
          </a:p>
        </p:txBody>
      </p:sp>
      <p:sp>
        <p:nvSpPr>
          <p:cNvPr id="3" name="Dikdörtgen 2"/>
          <p:cNvSpPr/>
          <p:nvPr/>
        </p:nvSpPr>
        <p:spPr>
          <a:xfrm>
            <a:off x="4293338" y="2362253"/>
            <a:ext cx="4560515" cy="4165564"/>
          </a:xfrm>
          <a:prstGeom prst="rect">
            <a:avLst/>
          </a:prstGeom>
        </p:spPr>
        <p:txBody>
          <a:bodyPr wrap="square">
            <a:spAutoFit/>
          </a:bodyPr>
          <a:lstStyle/>
          <a:p>
            <a:pPr marL="228600" algn="just">
              <a:lnSpc>
                <a:spcPct val="107000"/>
              </a:lnSpc>
              <a:spcAft>
                <a:spcPts val="800"/>
              </a:spcAft>
            </a:pPr>
            <a:r>
              <a:rPr lang="tr-TR" sz="1400" dirty="0">
                <a:solidFill>
                  <a:srgbClr val="0C0D0D"/>
                </a:solidFill>
                <a:latin typeface="Calibri" panose="020F0502020204030204" pitchFamily="34" charset="0"/>
                <a:ea typeface="Calibri" panose="020F0502020204030204" pitchFamily="34" charset="0"/>
                <a:cs typeface="Times New Roman" panose="02020603050405020304" pitchFamily="18" charset="0"/>
              </a:rPr>
              <a:t>İç denetimlerde gözlem olarak nitelendirilen öneriler, birimin kendini geliştirmesine ve faaliyetlerine olumlu katkı sağlayacak olan konular üzerinde </a:t>
            </a:r>
            <a:r>
              <a:rPr lang="tr-TR" sz="1400" dirty="0" smtClean="0">
                <a:solidFill>
                  <a:srgbClr val="0C0D0D"/>
                </a:solidFill>
                <a:latin typeface="Calibri" panose="020F0502020204030204" pitchFamily="34" charset="0"/>
                <a:ea typeface="Calibri" panose="020F0502020204030204" pitchFamily="34" charset="0"/>
                <a:cs typeface="Times New Roman" panose="02020603050405020304" pitchFamily="18" charset="0"/>
              </a:rPr>
              <a:t>çalışılacaktır.</a:t>
            </a:r>
          </a:p>
          <a:p>
            <a:pPr marL="514350" indent="-285750" algn="just">
              <a:lnSpc>
                <a:spcPct val="107000"/>
              </a:lnSpc>
              <a:spcAft>
                <a:spcPts val="800"/>
              </a:spcAft>
              <a:buFont typeface="Arial" panose="020B0604020202020204" pitchFamily="34" charset="0"/>
              <a:buChar char="•"/>
            </a:pPr>
            <a:r>
              <a:rPr lang="tr-TR" sz="1400" dirty="0" smtClean="0">
                <a:solidFill>
                  <a:srgbClr val="0C0D0D"/>
                </a:solidFill>
                <a:latin typeface="Calibri" panose="020F0502020204030204" pitchFamily="34" charset="0"/>
                <a:ea typeface="Calibri" panose="020F0502020204030204" pitchFamily="34" charset="0"/>
                <a:cs typeface="Times New Roman" panose="02020603050405020304" pitchFamily="18" charset="0"/>
              </a:rPr>
              <a:t>Birim olarak SWOT Analizini detaylı inceleyip, geliştirme odaklı çalışmalar yapacağız. Akabinde Fırsat Analizi oluşturacağız.</a:t>
            </a:r>
          </a:p>
          <a:p>
            <a:pPr marL="514350" indent="-285750" algn="just">
              <a:lnSpc>
                <a:spcPct val="107000"/>
              </a:lnSpc>
              <a:spcAft>
                <a:spcPts val="800"/>
              </a:spcAft>
              <a:buFont typeface="Arial" panose="020B0604020202020204" pitchFamily="34" charset="0"/>
              <a:buChar char="•"/>
            </a:pPr>
            <a:r>
              <a:rPr lang="tr-TR" sz="1400" dirty="0" smtClean="0">
                <a:solidFill>
                  <a:srgbClr val="0C0D0D"/>
                </a:solidFill>
                <a:latin typeface="Calibri" panose="020F0502020204030204" pitchFamily="34" charset="0"/>
                <a:ea typeface="Calibri" panose="020F0502020204030204" pitchFamily="34" charset="0"/>
                <a:cs typeface="Times New Roman" panose="02020603050405020304" pitchFamily="18" charset="0"/>
              </a:rPr>
              <a:t>Paydaş </a:t>
            </a:r>
            <a:r>
              <a:rPr lang="tr-TR" sz="1400" dirty="0">
                <a:solidFill>
                  <a:srgbClr val="0C0D0D"/>
                </a:solidFill>
                <a:latin typeface="Calibri" panose="020F0502020204030204" pitchFamily="34" charset="0"/>
                <a:ea typeface="Calibri" panose="020F0502020204030204" pitchFamily="34" charset="0"/>
                <a:cs typeface="Times New Roman" panose="02020603050405020304" pitchFamily="18" charset="0"/>
              </a:rPr>
              <a:t>Analizi üzerinde çalışmalar yapıp </a:t>
            </a:r>
            <a:r>
              <a:rPr lang="tr-TR" sz="1400" dirty="0" smtClean="0">
                <a:solidFill>
                  <a:srgbClr val="0C0D0D"/>
                </a:solidFill>
                <a:latin typeface="Calibri" panose="020F0502020204030204" pitchFamily="34" charset="0"/>
                <a:ea typeface="Calibri" panose="020F0502020204030204" pitchFamily="34" charset="0"/>
                <a:cs typeface="Times New Roman" panose="02020603050405020304" pitchFamily="18" charset="0"/>
              </a:rPr>
              <a:t>güncelleyeceğiz.</a:t>
            </a:r>
          </a:p>
          <a:p>
            <a:pPr marL="514350" indent="-285750" algn="just">
              <a:lnSpc>
                <a:spcPct val="107000"/>
              </a:lnSpc>
              <a:spcAft>
                <a:spcPts val="800"/>
              </a:spcAft>
              <a:buFont typeface="Arial" panose="020B0604020202020204" pitchFamily="34" charset="0"/>
              <a:buChar char="•"/>
            </a:pPr>
            <a:r>
              <a:rPr lang="tr-TR" sz="1400" dirty="0" smtClean="0">
                <a:solidFill>
                  <a:srgbClr val="0C0D0D"/>
                </a:solidFill>
                <a:latin typeface="Calibri" panose="020F0502020204030204" pitchFamily="34" charset="0"/>
                <a:ea typeface="Calibri" panose="020F0502020204030204" pitchFamily="34" charset="0"/>
                <a:cs typeface="Times New Roman" panose="02020603050405020304" pitchFamily="18" charset="0"/>
              </a:rPr>
              <a:t>Yeni </a:t>
            </a:r>
            <a:r>
              <a:rPr lang="tr-TR" sz="1400" dirty="0">
                <a:solidFill>
                  <a:srgbClr val="0C0D0D"/>
                </a:solidFill>
                <a:latin typeface="Calibri" panose="020F0502020204030204" pitchFamily="34" charset="0"/>
                <a:ea typeface="Calibri" panose="020F0502020204030204" pitchFamily="34" charset="0"/>
                <a:cs typeface="Times New Roman" panose="02020603050405020304" pitchFamily="18" charset="0"/>
              </a:rPr>
              <a:t>personelimizin doğru bir şekilde eğitilmesi için çalışmalar </a:t>
            </a:r>
            <a:r>
              <a:rPr lang="tr-TR" sz="1400" dirty="0" smtClean="0">
                <a:solidFill>
                  <a:srgbClr val="0C0D0D"/>
                </a:solidFill>
                <a:latin typeface="Calibri" panose="020F0502020204030204" pitchFamily="34" charset="0"/>
                <a:ea typeface="Calibri" panose="020F0502020204030204" pitchFamily="34" charset="0"/>
                <a:cs typeface="Times New Roman" panose="02020603050405020304" pitchFamily="18" charset="0"/>
              </a:rPr>
              <a:t>yapacağız.</a:t>
            </a:r>
          </a:p>
          <a:p>
            <a:pPr marL="514350" indent="-285750" algn="just">
              <a:lnSpc>
                <a:spcPct val="107000"/>
              </a:lnSpc>
              <a:spcAft>
                <a:spcPts val="800"/>
              </a:spcAft>
              <a:buFont typeface="Arial" panose="020B0604020202020204" pitchFamily="34" charset="0"/>
              <a:buChar char="•"/>
            </a:pPr>
            <a:r>
              <a:rPr lang="tr-TR" sz="1400" dirty="0" smtClean="0">
                <a:solidFill>
                  <a:srgbClr val="0C0D0D"/>
                </a:solidFill>
                <a:latin typeface="Calibri" panose="020F0502020204030204" pitchFamily="34" charset="0"/>
                <a:ea typeface="Calibri" panose="020F0502020204030204" pitchFamily="34" charset="0"/>
                <a:cs typeface="Times New Roman" panose="02020603050405020304" pitchFamily="18" charset="0"/>
              </a:rPr>
              <a:t>Kaplumbağa şeması üzerinde detaylı çalışma yapacağız.</a:t>
            </a:r>
          </a:p>
          <a:p>
            <a:pPr marL="514350" indent="-285750" algn="just">
              <a:lnSpc>
                <a:spcPct val="107000"/>
              </a:lnSpc>
              <a:spcAft>
                <a:spcPts val="800"/>
              </a:spcAft>
              <a:buFont typeface="Arial" panose="020B0604020202020204" pitchFamily="34" charset="0"/>
              <a:buChar char="•"/>
            </a:pPr>
            <a:r>
              <a:rPr lang="tr-TR" sz="1400" dirty="0" smtClean="0">
                <a:solidFill>
                  <a:srgbClr val="0C0D0D"/>
                </a:solidFill>
                <a:latin typeface="Calibri" panose="020F0502020204030204" pitchFamily="34" charset="0"/>
                <a:ea typeface="Calibri" panose="020F0502020204030204" pitchFamily="34" charset="0"/>
                <a:cs typeface="Times New Roman" panose="02020603050405020304" pitchFamily="18" charset="0"/>
              </a:rPr>
              <a:t>İş Akış Formlarımızı özenli ve detaylı şekilde inceledikten sonra güncelleyeceğiz.</a:t>
            </a:r>
          </a:p>
          <a:p>
            <a:pPr marL="514350" indent="-285750" algn="just">
              <a:lnSpc>
                <a:spcPct val="107000"/>
              </a:lnSpc>
              <a:spcAft>
                <a:spcPts val="800"/>
              </a:spcAft>
              <a:buFont typeface="Arial" panose="020B0604020202020204" pitchFamily="34" charset="0"/>
              <a:buChar char="•"/>
            </a:pPr>
            <a:r>
              <a:rPr lang="tr-TR" sz="1400" dirty="0" smtClean="0">
                <a:solidFill>
                  <a:srgbClr val="0C0D0D"/>
                </a:solidFill>
                <a:latin typeface="Calibri" panose="020F0502020204030204" pitchFamily="34" charset="0"/>
                <a:ea typeface="Calibri" panose="020F0502020204030204" pitchFamily="34" charset="0"/>
                <a:cs typeface="Times New Roman" panose="02020603050405020304" pitchFamily="18" charset="0"/>
              </a:rPr>
              <a:t>Birim personelleri olarak gerekli eğitimleri alacağız.</a:t>
            </a:r>
            <a:endParaRPr lang="tr-TR" sz="1400" dirty="0">
              <a:solidFill>
                <a:srgbClr val="0C0D0D"/>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4" name="Resim 3"/>
          <p:cNvPicPr>
            <a:picLocks noChangeAspect="1"/>
          </p:cNvPicPr>
          <p:nvPr/>
        </p:nvPicPr>
        <p:blipFill>
          <a:blip r:embed="rId3"/>
          <a:stretch>
            <a:fillRect/>
          </a:stretch>
        </p:blipFill>
        <p:spPr>
          <a:xfrm>
            <a:off x="423862" y="2221576"/>
            <a:ext cx="3708523" cy="4453432"/>
          </a:xfrm>
          <a:prstGeom prst="rect">
            <a:avLst/>
          </a:prstGeom>
        </p:spPr>
      </p:pic>
    </p:spTree>
    <p:extLst>
      <p:ext uri="{BB962C8B-B14F-4D97-AF65-F5344CB8AC3E}">
        <p14:creationId xmlns:p14="http://schemas.microsoft.com/office/powerpoint/2010/main" val="13463543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pic>
        <p:nvPicPr>
          <p:cNvPr id="2" name="Resim 1"/>
          <p:cNvPicPr>
            <a:picLocks noChangeAspect="1"/>
          </p:cNvPicPr>
          <p:nvPr/>
        </p:nvPicPr>
        <p:blipFill>
          <a:blip r:embed="rId3"/>
          <a:stretch>
            <a:fillRect/>
          </a:stretch>
        </p:blipFill>
        <p:spPr>
          <a:xfrm>
            <a:off x="251520" y="1690322"/>
            <a:ext cx="8602334" cy="3250956"/>
          </a:xfrm>
          <a:prstGeom prst="rect">
            <a:avLst/>
          </a:prstGeom>
        </p:spPr>
      </p:pic>
      <p:sp>
        <p:nvSpPr>
          <p:cNvPr id="5" name="Metin kutusu 5"/>
          <p:cNvSpPr txBox="1"/>
          <p:nvPr/>
        </p:nvSpPr>
        <p:spPr>
          <a:xfrm>
            <a:off x="683309" y="5322181"/>
            <a:ext cx="2653127" cy="646331"/>
          </a:xfrm>
          <a:prstGeom prst="rect">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tr-TR" sz="1800" b="1" i="0" u="none" strike="noStrike" kern="0" cap="none" spc="0" normalizeH="0" baseline="0" noProof="0" dirty="0" smtClean="0">
                <a:ln>
                  <a:noFill/>
                </a:ln>
                <a:solidFill>
                  <a:prstClr val="black"/>
                </a:solidFill>
                <a:effectLst/>
                <a:uLnTx/>
                <a:uFillTx/>
                <a:latin typeface="Calibri"/>
                <a:ea typeface="+mn-ea"/>
                <a:cs typeface="+mn-cs"/>
              </a:rPr>
              <a:t>KYS İç Denetim Başarı Puanı  %94</a:t>
            </a:r>
          </a:p>
        </p:txBody>
      </p:sp>
      <p:sp>
        <p:nvSpPr>
          <p:cNvPr id="3" name="Dikdörtgen 2"/>
          <p:cNvSpPr/>
          <p:nvPr/>
        </p:nvSpPr>
        <p:spPr>
          <a:xfrm>
            <a:off x="4809392" y="5138156"/>
            <a:ext cx="3472962" cy="1014380"/>
          </a:xfrm>
          <a:prstGeom prst="rect">
            <a:avLst/>
          </a:prstGeom>
        </p:spPr>
        <p:txBody>
          <a:bodyPr wrap="square">
            <a:spAutoFit/>
          </a:bodyPr>
          <a:lstStyle/>
          <a:p>
            <a:pPr marL="228600" algn="just">
              <a:lnSpc>
                <a:spcPct val="107000"/>
              </a:lnSpc>
              <a:spcAft>
                <a:spcPts val="800"/>
              </a:spcAft>
            </a:pPr>
            <a:r>
              <a:rPr lang="en-TR" sz="1400" b="1" dirty="0">
                <a:solidFill>
                  <a:srgbClr val="0C0D0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İç denet</a:t>
            </a:r>
            <a:r>
              <a:rPr lang="en-US" sz="1400" b="1" dirty="0">
                <a:solidFill>
                  <a:srgbClr val="0C0D0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ç</a:t>
            </a:r>
            <a:r>
              <a:rPr lang="en-TR" sz="1400" b="1" dirty="0">
                <a:solidFill>
                  <a:srgbClr val="0C0D0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i</a:t>
            </a:r>
            <a:r>
              <a:rPr lang="en-US" sz="1400" b="1" dirty="0" err="1">
                <a:solidFill>
                  <a:srgbClr val="0C0D0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lerin</a:t>
            </a:r>
            <a:r>
              <a:rPr lang="en-US" sz="1400" b="1" dirty="0">
                <a:solidFill>
                  <a:srgbClr val="0C0D0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 </a:t>
            </a:r>
            <a:r>
              <a:rPr lang="en-US" sz="1400" b="1" dirty="0" err="1">
                <a:solidFill>
                  <a:srgbClr val="0C0D0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değerlendirmeleri</a:t>
            </a:r>
            <a:r>
              <a:rPr lang="en-US" sz="1400" b="1" dirty="0">
                <a:solidFill>
                  <a:srgbClr val="0C0D0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 </a:t>
            </a:r>
            <a:r>
              <a:rPr lang="en-US" sz="1400" b="1" dirty="0" err="1">
                <a:solidFill>
                  <a:srgbClr val="0C0D0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doğrultusunda</a:t>
            </a:r>
            <a:r>
              <a:rPr lang="en-US" sz="1400" b="1" dirty="0">
                <a:solidFill>
                  <a:srgbClr val="0C0D0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 </a:t>
            </a:r>
            <a:r>
              <a:rPr lang="en-US" sz="1400" b="1" dirty="0" err="1">
                <a:solidFill>
                  <a:srgbClr val="0C0D0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kalite</a:t>
            </a:r>
            <a:r>
              <a:rPr lang="en-US" sz="1400" b="1" dirty="0">
                <a:solidFill>
                  <a:srgbClr val="0C0D0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 </a:t>
            </a:r>
            <a:r>
              <a:rPr lang="en-US" sz="1400" b="1" dirty="0" err="1">
                <a:solidFill>
                  <a:srgbClr val="0C0D0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sürecine</a:t>
            </a:r>
            <a:r>
              <a:rPr lang="en-US" sz="1400" b="1" dirty="0">
                <a:solidFill>
                  <a:srgbClr val="0C0D0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 </a:t>
            </a:r>
            <a:r>
              <a:rPr lang="en-US" sz="1400" b="1" dirty="0" err="1">
                <a:solidFill>
                  <a:srgbClr val="0C0D0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ilişkin</a:t>
            </a:r>
            <a:r>
              <a:rPr lang="tr-TR" sz="1400" b="1" dirty="0">
                <a:solidFill>
                  <a:srgbClr val="0C0D0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 </a:t>
            </a:r>
            <a:r>
              <a:rPr lang="en-US" sz="1400" b="1" dirty="0" err="1">
                <a:solidFill>
                  <a:srgbClr val="0C0D0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iyileştirmeler</a:t>
            </a:r>
            <a:r>
              <a:rPr lang="en-TR" sz="1400" b="1" dirty="0">
                <a:solidFill>
                  <a:srgbClr val="0C0D0D"/>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 ve düzenlemeler planlanmıştır.</a:t>
            </a:r>
          </a:p>
        </p:txBody>
      </p:sp>
      <p:sp>
        <p:nvSpPr>
          <p:cNvPr id="7" name="Dikdörtgen 6"/>
          <p:cNvSpPr/>
          <p:nvPr/>
        </p:nvSpPr>
        <p:spPr>
          <a:xfrm>
            <a:off x="2983250" y="1154139"/>
            <a:ext cx="3138873" cy="400110"/>
          </a:xfrm>
          <a:prstGeom prst="rect">
            <a:avLst/>
          </a:prstGeom>
        </p:spPr>
        <p:txBody>
          <a:bodyPr wrap="none">
            <a:spAutoFit/>
          </a:bodyPr>
          <a:lstStyle/>
          <a:p>
            <a:pPr algn="ctr"/>
            <a:r>
              <a:rPr lang="tr-TR" sz="2000" b="1" dirty="0" smtClean="0">
                <a:solidFill>
                  <a:srgbClr val="0C0D0D"/>
                </a:solidFill>
              </a:rPr>
              <a:t>2023 </a:t>
            </a:r>
            <a:r>
              <a:rPr lang="tr-TR" sz="2000" b="1" dirty="0">
                <a:solidFill>
                  <a:srgbClr val="0C0D0D"/>
                </a:solidFill>
              </a:rPr>
              <a:t>yılı iç denetim sonucu;</a:t>
            </a:r>
          </a:p>
        </p:txBody>
      </p:sp>
    </p:spTree>
    <p:extLst>
      <p:ext uri="{BB962C8B-B14F-4D97-AF65-F5344CB8AC3E}">
        <p14:creationId xmlns:p14="http://schemas.microsoft.com/office/powerpoint/2010/main" val="17523953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742309" y="464778"/>
            <a:ext cx="5659381" cy="805280"/>
          </a:xfrm>
          <a:prstGeom prst="rect">
            <a:avLst/>
          </a:prstGeom>
          <a:noFill/>
        </p:spPr>
        <p:txBody>
          <a:bodyPr vert="horz" lIns="91440" tIns="45720" rIns="91440" bIns="45720" rtlCol="0" anchor="ctr">
            <a:normAutofit/>
          </a:bodyPr>
          <a:lstStyle/>
          <a:p>
            <a:pPr algn="ctr">
              <a:lnSpc>
                <a:spcPct val="90000"/>
              </a:lnSpc>
              <a:spcBef>
                <a:spcPct val="0"/>
              </a:spcBef>
              <a:spcAft>
                <a:spcPts val="600"/>
              </a:spcAft>
            </a:pPr>
            <a:r>
              <a:rPr lang="tr-TR" sz="2400" b="1" kern="1200" dirty="0">
                <a:solidFill>
                  <a:schemeClr val="accent6"/>
                </a:solidFill>
                <a:effectLst>
                  <a:outerShdw blurRad="38100" dist="38100" dir="2700000" algn="tl">
                    <a:srgbClr val="000000">
                      <a:alpha val="43137"/>
                    </a:srgbClr>
                  </a:outerShdw>
                </a:effectLst>
                <a:ea typeface="+mj-ea"/>
                <a:cs typeface="+mj-cs"/>
              </a:rPr>
              <a:t>SÜREKLİ İYİLEŞTİRME ÖNERİLERİ</a:t>
            </a:r>
            <a:endParaRPr lang="en-US" sz="2400" b="1" kern="1200"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87"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411204"/>
            <a:ext cx="1477697" cy="313880"/>
          </a:xfrm>
          <a:prstGeom prst="rect">
            <a:avLst/>
          </a:prstGeom>
          <a:noFill/>
          <a:extLst>
            <a:ext uri="{909E8E84-426E-40DD-AFC4-6F175D3DCCD1}">
              <a14:hiddenFill xmlns:a14="http://schemas.microsoft.com/office/drawing/2010/main">
                <a:solidFill>
                  <a:srgbClr val="FFFFFF"/>
                </a:solidFill>
              </a14:hiddenFill>
            </a:ext>
          </a:extLst>
        </p:spPr>
      </p:pic>
      <p:sp>
        <p:nvSpPr>
          <p:cNvPr id="65" name="Dikdörtgen 64"/>
          <p:cNvSpPr/>
          <p:nvPr/>
        </p:nvSpPr>
        <p:spPr>
          <a:xfrm>
            <a:off x="1091592" y="2044758"/>
            <a:ext cx="7146801" cy="2610458"/>
          </a:xfrm>
          <a:prstGeom prst="rect">
            <a:avLst/>
          </a:prstGeom>
        </p:spPr>
        <p:txBody>
          <a:bodyPr wrap="square">
            <a:spAutoFit/>
          </a:bodyPr>
          <a:lstStyle/>
          <a:p>
            <a:pPr marL="514350" indent="-285750" algn="just">
              <a:lnSpc>
                <a:spcPct val="107000"/>
              </a:lnSpc>
              <a:spcAft>
                <a:spcPts val="800"/>
              </a:spcAft>
              <a:buFont typeface="Arial" panose="020B0604020202020204" pitchFamily="34" charset="0"/>
              <a:buChar char="•"/>
            </a:pPr>
            <a:r>
              <a:rPr lang="tr-TR" sz="1600" dirty="0" smtClean="0">
                <a:solidFill>
                  <a:srgbClr val="0C0D0D"/>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Personel eksikliğinin giderilmesi ise iş yoğunluğu paylaştırılacak ve taleplere hızlı dönüş sağlanacaktır.</a:t>
            </a:r>
          </a:p>
          <a:p>
            <a:pPr marL="514350" indent="-285750" algn="just">
              <a:lnSpc>
                <a:spcPct val="107000"/>
              </a:lnSpc>
              <a:spcAft>
                <a:spcPts val="800"/>
              </a:spcAft>
              <a:buFont typeface="Arial" panose="020B0604020202020204" pitchFamily="34" charset="0"/>
              <a:buChar char="•"/>
            </a:pPr>
            <a:r>
              <a:rPr lang="tr-TR" sz="1600" dirty="0" smtClean="0">
                <a:solidFill>
                  <a:srgbClr val="0C0D0D"/>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Personelin gerekli eğitimleri alması ile birimde yetkin eleman gücü sağlanmış olunacaktır.</a:t>
            </a:r>
          </a:p>
          <a:p>
            <a:pPr marL="514350" indent="-285750" algn="just">
              <a:lnSpc>
                <a:spcPct val="107000"/>
              </a:lnSpc>
              <a:spcAft>
                <a:spcPts val="800"/>
              </a:spcAft>
              <a:buFont typeface="Arial" panose="020B0604020202020204" pitchFamily="34" charset="0"/>
              <a:buChar char="•"/>
            </a:pPr>
            <a:r>
              <a:rPr lang="tr-TR" sz="1600" dirty="0">
                <a:solidFill>
                  <a:srgbClr val="0C0D0D"/>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OİBS’de yazılımdan kaynaklanan ihtiyaç ve taleplerin </a:t>
            </a:r>
            <a:r>
              <a:rPr lang="tr-TR" sz="1600" dirty="0" smtClean="0">
                <a:solidFill>
                  <a:srgbClr val="0C0D0D"/>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karşılanması</a:t>
            </a:r>
          </a:p>
          <a:p>
            <a:pPr marL="514350" indent="-285750" algn="just">
              <a:lnSpc>
                <a:spcPct val="107000"/>
              </a:lnSpc>
              <a:spcAft>
                <a:spcPts val="800"/>
              </a:spcAft>
              <a:buFont typeface="Arial" panose="020B0604020202020204" pitchFamily="34" charset="0"/>
              <a:buChar char="•"/>
            </a:pPr>
            <a:r>
              <a:rPr lang="tr-TR" sz="1600" dirty="0" smtClean="0">
                <a:solidFill>
                  <a:srgbClr val="0C0D0D"/>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Arşiv Odası Geliştirilmesi, </a:t>
            </a:r>
            <a:r>
              <a:rPr lang="tr-TR" sz="1600" dirty="0">
                <a:solidFill>
                  <a:srgbClr val="0C0D0D"/>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daha fazla depolama alanı sağlayarak ve mevcut alanın daha verimli kullanılmasını sağlayarak rahatlık </a:t>
            </a:r>
            <a:r>
              <a:rPr lang="tr-TR" sz="1600" dirty="0" smtClean="0">
                <a:solidFill>
                  <a:srgbClr val="0C0D0D"/>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sağlayabilecektir.</a:t>
            </a:r>
            <a:endParaRPr lang="tr-TR" sz="1600" dirty="0">
              <a:solidFill>
                <a:srgbClr val="0C0D0D"/>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p>
            <a:pPr marL="514350" indent="-285750" algn="just">
              <a:lnSpc>
                <a:spcPct val="107000"/>
              </a:lnSpc>
              <a:spcAft>
                <a:spcPts val="800"/>
              </a:spcAft>
              <a:buFont typeface="Arial" panose="020B0604020202020204" pitchFamily="34" charset="0"/>
              <a:buChar char="•"/>
            </a:pPr>
            <a:endParaRPr lang="tr-TR" sz="1600" dirty="0">
              <a:solidFill>
                <a:srgbClr val="0C0D0D"/>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402444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241579" y="649467"/>
            <a:ext cx="5040560" cy="523220"/>
          </a:xfrm>
          <a:prstGeom prst="rect">
            <a:avLst/>
          </a:prstGeom>
          <a:noFill/>
        </p:spPr>
        <p:txBody>
          <a:bodyPr wrap="square" lIns="91440" tIns="45720" rIns="91440" bIns="45720" rtlCol="0" anchor="t">
            <a:spAutoFit/>
          </a:bodyPr>
          <a:lstStyle/>
          <a:p>
            <a:pPr algn="ctr"/>
            <a:r>
              <a:rPr lang="tr-TR" sz="2800" b="1" dirty="0">
                <a:solidFill>
                  <a:srgbClr val="002060"/>
                </a:solidFill>
                <a:effectLst>
                  <a:outerShdw blurRad="38100" dist="38100" dir="2700000" algn="tl">
                    <a:srgbClr val="000000">
                      <a:alpha val="43137"/>
                    </a:srgbClr>
                  </a:outerShdw>
                </a:effectLst>
              </a:rPr>
              <a:t>MİSYON-VİZYON-POLİTİKA</a:t>
            </a: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2372" y="450628"/>
            <a:ext cx="1872208" cy="397679"/>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490637" y="1291399"/>
            <a:ext cx="4189482" cy="369332"/>
          </a:xfrm>
          <a:prstGeom prst="rect">
            <a:avLst/>
          </a:prstGeom>
        </p:spPr>
        <p:txBody>
          <a:bodyPr wrap="square" lIns="91440" tIns="45720" rIns="91440" bIns="45720" anchor="t">
            <a:spAutoFit/>
          </a:bodyPr>
          <a:lstStyle/>
          <a:p>
            <a:r>
              <a:rPr lang="tr-TR" b="1" dirty="0">
                <a:solidFill>
                  <a:srgbClr val="000000"/>
                </a:solidFill>
                <a:latin typeface="Calibri"/>
                <a:ea typeface="Times New Roman" panose="02020603050405020304" pitchFamily="18" charset="0"/>
                <a:cs typeface="Calibri"/>
              </a:rPr>
              <a:t>  </a:t>
            </a:r>
            <a:endParaRPr lang="tr-TR" b="1" dirty="0"/>
          </a:p>
        </p:txBody>
      </p:sp>
      <p:sp>
        <p:nvSpPr>
          <p:cNvPr id="4" name="Dikdörtgen 3"/>
          <p:cNvSpPr/>
          <p:nvPr/>
        </p:nvSpPr>
        <p:spPr>
          <a:xfrm>
            <a:off x="476132" y="4252767"/>
            <a:ext cx="8455267" cy="1477328"/>
          </a:xfrm>
          <a:prstGeom prst="rect">
            <a:avLst/>
          </a:prstGeom>
        </p:spPr>
        <p:txBody>
          <a:bodyPr wrap="square">
            <a:spAutoFit/>
          </a:bodyPr>
          <a:lstStyle/>
          <a:p>
            <a:pPr fontAlgn="base"/>
            <a:r>
              <a:rPr lang="tr-TR" sz="2000" b="1" dirty="0">
                <a:solidFill>
                  <a:srgbClr val="002060"/>
                </a:solidFill>
                <a:effectLst>
                  <a:outerShdw blurRad="38100" dist="38100" dir="2700000" algn="tl">
                    <a:srgbClr val="000000">
                      <a:alpha val="43137"/>
                    </a:srgbClr>
                  </a:outerShdw>
                </a:effectLst>
              </a:rPr>
              <a:t>ÇALIŞMA </a:t>
            </a:r>
            <a:r>
              <a:rPr lang="tr-TR" sz="2000" b="1" dirty="0" smtClean="0">
                <a:solidFill>
                  <a:srgbClr val="002060"/>
                </a:solidFill>
                <a:effectLst>
                  <a:outerShdw blurRad="38100" dist="38100" dir="2700000" algn="tl">
                    <a:srgbClr val="000000">
                      <a:alpha val="43137"/>
                    </a:srgbClr>
                  </a:outerShdw>
                </a:effectLst>
              </a:rPr>
              <a:t>POLİTİKASI</a:t>
            </a:r>
            <a:endParaRPr lang="tr-TR" sz="2000" b="1" dirty="0">
              <a:solidFill>
                <a:srgbClr val="002060"/>
              </a:solidFill>
              <a:effectLst>
                <a:outerShdw blurRad="38100" dist="38100" dir="2700000" algn="tl">
                  <a:srgbClr val="000000">
                    <a:alpha val="43137"/>
                  </a:srgbClr>
                </a:outerShdw>
              </a:effectLst>
            </a:endParaRPr>
          </a:p>
          <a:p>
            <a:pPr algn="just" fontAlgn="base">
              <a:spcAft>
                <a:spcPts val="0"/>
              </a:spcAft>
            </a:pPr>
            <a:r>
              <a:rPr lang="tr-TR" sz="1400" dirty="0">
                <a:solidFill>
                  <a:srgbClr val="0C0D0D"/>
                </a:solidFill>
                <a:latin typeface="Times New Roman" panose="02020603050405020304" pitchFamily="18" charset="0"/>
                <a:cs typeface="Times New Roman" panose="02020603050405020304" pitchFamily="18" charset="0"/>
              </a:rPr>
              <a:t>Öğrenci işleri bölümü olarak, öğrenci odaklı hizmet anlayışımızla her öğrencinin ihtiyaçlarını karşılamayı ve memnuniyetini sağlamayı amaçlıyoruz. Gizlilik, saygı, profesyonellik ve erişilebilirlik ilkelerini benimseyerek, öğrencilerle sağlıklı bir iletişim ve etkili bir işbirliği kurmayı hedefliyoruz. Sürekli iyileştirme ve eğitim/rehberlik hizmetleriyle öğrencilerin gelişimine destek olmayı taahhüt ediyoruz, böylece her öğrencinin başarılı bir şekilde mezun olmasını ve topluma olumlu katkıda bulunmasını </a:t>
            </a:r>
            <a:r>
              <a:rPr lang="tr-TR" sz="1400" dirty="0" smtClean="0">
                <a:solidFill>
                  <a:srgbClr val="0C0D0D"/>
                </a:solidFill>
                <a:latin typeface="Times New Roman" panose="02020603050405020304" pitchFamily="18" charset="0"/>
                <a:cs typeface="Times New Roman" panose="02020603050405020304" pitchFamily="18" charset="0"/>
              </a:rPr>
              <a:t>sağlıyoruz.</a:t>
            </a:r>
            <a:endParaRPr lang="tr-TR" sz="1400" dirty="0">
              <a:solidFill>
                <a:srgbClr val="0C0D0D"/>
              </a:solidFill>
              <a:latin typeface="Times New Roman" panose="02020603050405020304" pitchFamily="18" charset="0"/>
              <a:cs typeface="Times New Roman" panose="02020603050405020304" pitchFamily="18" charset="0"/>
            </a:endParaRPr>
          </a:p>
        </p:txBody>
      </p:sp>
      <p:sp>
        <p:nvSpPr>
          <p:cNvPr id="7" name="Dikdörtgen 6"/>
          <p:cNvSpPr/>
          <p:nvPr/>
        </p:nvSpPr>
        <p:spPr>
          <a:xfrm>
            <a:off x="478156" y="2932324"/>
            <a:ext cx="8352928" cy="1200329"/>
          </a:xfrm>
          <a:prstGeom prst="rect">
            <a:avLst/>
          </a:prstGeom>
        </p:spPr>
        <p:txBody>
          <a:bodyPr wrap="square">
            <a:spAutoFit/>
          </a:bodyPr>
          <a:lstStyle/>
          <a:p>
            <a:pPr fontAlgn="base">
              <a:lnSpc>
                <a:spcPct val="150000"/>
              </a:lnSpc>
              <a:spcAft>
                <a:spcPts val="0"/>
              </a:spcAft>
            </a:pPr>
            <a:r>
              <a:rPr lang="tr-TR" sz="2000" b="1" dirty="0" smtClean="0">
                <a:solidFill>
                  <a:srgbClr val="002060"/>
                </a:solidFill>
                <a:effectLst>
                  <a:outerShdw blurRad="38100" dist="38100" dir="2700000" algn="tl">
                    <a:srgbClr val="000000">
                      <a:alpha val="43137"/>
                    </a:srgbClr>
                  </a:outerShdw>
                </a:effectLst>
              </a:rPr>
              <a:t>VİZYON</a:t>
            </a:r>
            <a:endParaRPr lang="tr-TR" sz="2000" b="1" dirty="0">
              <a:solidFill>
                <a:srgbClr val="002060"/>
              </a:solidFill>
              <a:effectLst>
                <a:outerShdw blurRad="38100" dist="38100" dir="2700000" algn="tl">
                  <a:srgbClr val="000000">
                    <a:alpha val="43137"/>
                  </a:srgbClr>
                </a:outerShdw>
              </a:effectLst>
            </a:endParaRPr>
          </a:p>
          <a:p>
            <a:pPr algn="just" fontAlgn="base">
              <a:spcAft>
                <a:spcPts val="0"/>
              </a:spcAft>
            </a:pPr>
            <a:r>
              <a:rPr lang="tr-TR" sz="1400" dirty="0">
                <a:solidFill>
                  <a:srgbClr val="0C0D0D"/>
                </a:solidFill>
                <a:latin typeface="Times New Roman" panose="02020603050405020304" pitchFamily="18" charset="0"/>
                <a:cs typeface="Times New Roman" panose="02020603050405020304" pitchFamily="18" charset="0"/>
              </a:rPr>
              <a:t>Öğrenci işleri bölümümüz, öğrencilerin başarılarına ve ihtiyaçlarına odaklanarak, onları destekleyen, kapsayıcı bir ortam oluşturmayı hedeflemektedir. Her öğrencinin potansiyelini keşfetmesine ve geliştirmesine yardımcı olarak, topluma ve dünyaya olumlu bir etki yapacak bireyler yetiştirmeyi amaçlıyoruz.</a:t>
            </a:r>
            <a:endParaRPr lang="tr-TR" sz="1400" dirty="0">
              <a:solidFill>
                <a:srgbClr val="0C0D0D"/>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8" name="Dikdörtgen 7"/>
          <p:cNvSpPr/>
          <p:nvPr/>
        </p:nvSpPr>
        <p:spPr>
          <a:xfrm>
            <a:off x="476132" y="1424219"/>
            <a:ext cx="8352928" cy="1508105"/>
          </a:xfrm>
          <a:prstGeom prst="rect">
            <a:avLst/>
          </a:prstGeom>
        </p:spPr>
        <p:txBody>
          <a:bodyPr wrap="square">
            <a:spAutoFit/>
          </a:bodyPr>
          <a:lstStyle/>
          <a:p>
            <a:pPr fontAlgn="base">
              <a:spcAft>
                <a:spcPts val="0"/>
              </a:spcAft>
            </a:pPr>
            <a:r>
              <a:rPr lang="tr-TR" sz="2000" b="1" dirty="0">
                <a:solidFill>
                  <a:srgbClr val="002060"/>
                </a:solidFill>
                <a:effectLst>
                  <a:outerShdw blurRad="38100" dist="38100" dir="2700000" algn="tl">
                    <a:srgbClr val="000000">
                      <a:alpha val="43137"/>
                    </a:srgbClr>
                  </a:outerShdw>
                </a:effectLst>
              </a:rPr>
              <a:t>MİSYON</a:t>
            </a:r>
          </a:p>
          <a:p>
            <a:pPr algn="just" fontAlgn="base">
              <a:spcAft>
                <a:spcPts val="0"/>
              </a:spcAft>
            </a:pPr>
            <a:r>
              <a:rPr lang="tr-TR" sz="1400" dirty="0" smtClean="0">
                <a:solidFill>
                  <a:srgbClr val="0C0D0D"/>
                </a:solidFill>
                <a:latin typeface="Times New Roman" panose="02020603050405020304" pitchFamily="18" charset="0"/>
                <a:cs typeface="Times New Roman" panose="02020603050405020304" pitchFamily="18" charset="0"/>
              </a:rPr>
              <a:t>Misyonumuz,</a:t>
            </a:r>
            <a:r>
              <a:rPr lang="tr-TR" sz="1600" dirty="0" smtClean="0">
                <a:latin typeface="Times New Roman" panose="02020603050405020304" pitchFamily="18" charset="0"/>
                <a:cs typeface="Times New Roman" panose="02020603050405020304" pitchFamily="18" charset="0"/>
              </a:rPr>
              <a:t> </a:t>
            </a:r>
            <a:r>
              <a:rPr lang="tr-TR" sz="1400" dirty="0">
                <a:solidFill>
                  <a:srgbClr val="0C0D0D"/>
                </a:solidFill>
                <a:latin typeface="Times New Roman" panose="02020603050405020304" pitchFamily="18" charset="0"/>
                <a:cs typeface="Times New Roman" panose="02020603050405020304" pitchFamily="18" charset="0"/>
              </a:rPr>
              <a:t>öğrencilerimizin akademik, kişisel ve mesleki başarılarını desteklemek ve artırmak için çeşitli kaynaklar ve hizmetler sunmaktır. Öğrencilerimizin gereksinimlerini anlamak ve onlara uygun çözümler sunmak için çalışırken, kapsayıcı bir ortam sağlamak ve öğrenci memnuniyetini en üst düzeye çıkarmak için çaba gösteriyoruz. Öğrencilerimizin deneyimlerini zenginleştirerek, onları yaşam boyu öğrenme ve liderlik yolunda teşvik etmeyi </a:t>
            </a:r>
            <a:r>
              <a:rPr lang="tr-TR" sz="1400" dirty="0" smtClean="0">
                <a:solidFill>
                  <a:srgbClr val="0C0D0D"/>
                </a:solidFill>
                <a:latin typeface="Times New Roman" panose="02020603050405020304" pitchFamily="18" charset="0"/>
                <a:cs typeface="Times New Roman" panose="02020603050405020304" pitchFamily="18" charset="0"/>
              </a:rPr>
              <a:t>amaçlıyoruz.</a:t>
            </a:r>
            <a:endParaRPr lang="tr-TR" sz="1400" dirty="0">
              <a:solidFill>
                <a:srgbClr val="0C0D0D"/>
              </a:solidFill>
              <a:latin typeface="Times New Roman" panose="02020603050405020304" pitchFamily="18" charset="0"/>
              <a:cs typeface="Times New Roman" panose="02020603050405020304" pitchFamily="18" charset="0"/>
            </a:endParaRPr>
          </a:p>
        </p:txBody>
      </p:sp>
      <p:sp>
        <p:nvSpPr>
          <p:cNvPr id="9" name="Dikdörtgen 8"/>
          <p:cNvSpPr/>
          <p:nvPr/>
        </p:nvSpPr>
        <p:spPr>
          <a:xfrm>
            <a:off x="7891802" y="263532"/>
            <a:ext cx="346591" cy="584775"/>
          </a:xfrm>
          <a:prstGeom prst="rect">
            <a:avLst/>
          </a:prstGeom>
        </p:spPr>
        <p:txBody>
          <a:bodyPr wrap="square">
            <a:spAutoFit/>
          </a:bodyPr>
          <a:lstStyle/>
          <a:p>
            <a:pPr fontAlgn="base">
              <a:spcAft>
                <a:spcPts val="0"/>
              </a:spcAft>
            </a:pPr>
            <a:r>
              <a:rPr lang="tr-TR" sz="3200" dirty="0" smtClean="0">
                <a:solidFill>
                  <a:srgbClr val="0C0D0D"/>
                </a:solidFill>
                <a:latin typeface="Times New Roman" panose="02020603050405020304" pitchFamily="18" charset="0"/>
                <a:cs typeface="Times New Roman" panose="02020603050405020304" pitchFamily="18" charset="0"/>
              </a:rPr>
              <a:t>1</a:t>
            </a:r>
            <a:endParaRPr lang="tr-TR" sz="3200" dirty="0">
              <a:solidFill>
                <a:srgbClr val="0C0D0D"/>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388223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533747" y="537546"/>
            <a:ext cx="4403764" cy="523220"/>
          </a:xfrm>
          <a:prstGeom prst="rect">
            <a:avLst/>
          </a:prstGeom>
          <a:noFill/>
        </p:spPr>
        <p:txBody>
          <a:bodyPr wrap="square" lIns="91440" tIns="45720" rIns="91440" bIns="45720" rtlCol="0" anchor="t">
            <a:spAutoFit/>
          </a:bodyPr>
          <a:lstStyle/>
          <a:p>
            <a:pPr algn="ctr"/>
            <a:r>
              <a:rPr lang="tr-TR" sz="2800" b="1" dirty="0">
                <a:solidFill>
                  <a:srgbClr val="002060"/>
                </a:solidFill>
                <a:effectLst>
                  <a:outerShdw blurRad="38100" dist="38100" dir="2700000" algn="tl">
                    <a:srgbClr val="000000">
                      <a:alpha val="43137"/>
                    </a:srgbClr>
                  </a:outerShdw>
                </a:effectLst>
              </a:rPr>
              <a:t>SWOT (GZFT) ANALİZİ</a:t>
            </a:r>
            <a:endParaRPr lang="tr-TR" sz="2800" b="1" dirty="0">
              <a:solidFill>
                <a:srgbClr val="002060"/>
              </a:solidFill>
              <a:effectLst>
                <a:outerShdw blurRad="38100" dist="38100" dir="2700000" algn="tl">
                  <a:srgbClr val="000000">
                    <a:alpha val="43137"/>
                  </a:srgbClr>
                </a:outerShdw>
              </a:effectLst>
              <a:cs typeface="Calibri"/>
            </a:endParaRP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3" y="417147"/>
            <a:ext cx="2088232" cy="4435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lo 6">
            <a:extLst>
              <a:ext uri="{FF2B5EF4-FFF2-40B4-BE49-F238E27FC236}">
                <a16:creationId xmlns:a16="http://schemas.microsoft.com/office/drawing/2014/main" id="{71D4A1E5-060A-49D3-A943-BEC00AFE7E9A}"/>
              </a:ext>
            </a:extLst>
          </p:cNvPr>
          <p:cNvGraphicFramePr>
            <a:graphicFrameLocks noGrp="1"/>
          </p:cNvGraphicFramePr>
          <p:nvPr>
            <p:extLst>
              <p:ext uri="{D42A27DB-BD31-4B8C-83A1-F6EECF244321}">
                <p14:modId xmlns:p14="http://schemas.microsoft.com/office/powerpoint/2010/main" val="2787486840"/>
              </p:ext>
            </p:extLst>
          </p:nvPr>
        </p:nvGraphicFramePr>
        <p:xfrm>
          <a:off x="633044" y="1125416"/>
          <a:ext cx="7842742" cy="5668467"/>
        </p:xfrm>
        <a:graphic>
          <a:graphicData uri="http://schemas.openxmlformats.org/drawingml/2006/table">
            <a:tbl>
              <a:tblPr/>
              <a:tblGrid>
                <a:gridCol w="1738440">
                  <a:extLst>
                    <a:ext uri="{9D8B030D-6E8A-4147-A177-3AD203B41FA5}">
                      <a16:colId xmlns:a16="http://schemas.microsoft.com/office/drawing/2014/main" val="3918363564"/>
                    </a:ext>
                  </a:extLst>
                </a:gridCol>
                <a:gridCol w="2024152">
                  <a:extLst>
                    <a:ext uri="{9D8B030D-6E8A-4147-A177-3AD203B41FA5}">
                      <a16:colId xmlns:a16="http://schemas.microsoft.com/office/drawing/2014/main" val="1683979601"/>
                    </a:ext>
                  </a:extLst>
                </a:gridCol>
                <a:gridCol w="2040075">
                  <a:extLst>
                    <a:ext uri="{9D8B030D-6E8A-4147-A177-3AD203B41FA5}">
                      <a16:colId xmlns:a16="http://schemas.microsoft.com/office/drawing/2014/main" val="2592459544"/>
                    </a:ext>
                  </a:extLst>
                </a:gridCol>
                <a:gridCol w="2040075">
                  <a:extLst>
                    <a:ext uri="{9D8B030D-6E8A-4147-A177-3AD203B41FA5}">
                      <a16:colId xmlns:a16="http://schemas.microsoft.com/office/drawing/2014/main" val="588152821"/>
                    </a:ext>
                  </a:extLst>
                </a:gridCol>
              </a:tblGrid>
              <a:tr h="245232">
                <a:tc>
                  <a:txBody>
                    <a:bodyPr/>
                    <a:lstStyle/>
                    <a:p>
                      <a:pPr algn="ctr" fontAlgn="ctr"/>
                      <a:r>
                        <a:rPr lang="tr-TR" sz="1200" b="1" i="0" u="none" strike="noStrike" dirty="0">
                          <a:solidFill>
                            <a:srgbClr val="000000"/>
                          </a:solidFill>
                          <a:effectLst/>
                          <a:latin typeface="Calibri" panose="020F0502020204030204" pitchFamily="34" charset="0"/>
                        </a:rPr>
                        <a:t>GÜÇLÜ YÖNLER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ZAYIF YÖNLER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FIRSATLAR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TEHDİTLER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323809">
                <a:tc>
                  <a:txBody>
                    <a:bodyPr/>
                    <a:lstStyle/>
                    <a:p>
                      <a:pPr algn="just" fontAlgn="t"/>
                      <a:r>
                        <a:rPr lang="tr-TR" sz="800" b="0" i="0" u="none" strike="noStrike" dirty="0" smtClean="0">
                          <a:solidFill>
                            <a:srgbClr val="122204"/>
                          </a:solidFill>
                          <a:effectLst/>
                          <a:latin typeface="Tahoma" panose="020B0604030504040204" pitchFamily="34" charset="0"/>
                        </a:rPr>
                        <a:t>G1-Öğrenci </a:t>
                      </a:r>
                      <a:r>
                        <a:rPr lang="tr-TR" sz="800" b="0" i="0" u="none" strike="noStrike" dirty="0">
                          <a:solidFill>
                            <a:srgbClr val="122204"/>
                          </a:solidFill>
                          <a:effectLst/>
                          <a:latin typeface="Tahoma" panose="020B0604030504040204" pitchFamily="34" charset="0"/>
                        </a:rPr>
                        <a:t>odaklı olunması</a:t>
                      </a:r>
                    </a:p>
                  </a:txBody>
                  <a:tcPr marL="9525" marR="9525" marT="9525" marB="0">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just" fontAlgn="t"/>
                      <a:r>
                        <a:rPr lang="tr-TR" sz="800" b="0" i="0" u="none" strike="noStrike" dirty="0">
                          <a:solidFill>
                            <a:srgbClr val="122204"/>
                          </a:solidFill>
                          <a:effectLst/>
                          <a:latin typeface="Tahoma" panose="020B0604030504040204" pitchFamily="34" charset="0"/>
                        </a:rPr>
                        <a:t>Z1-Kısıtlı zaman / Acil iş</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just" defTabSz="457207" rtl="0" eaLnBrk="1" fontAlgn="t" latinLnBrk="0" hangingPunct="1">
                        <a:lnSpc>
                          <a:spcPct val="100000"/>
                        </a:lnSpc>
                        <a:spcBef>
                          <a:spcPts val="0"/>
                        </a:spcBef>
                        <a:spcAft>
                          <a:spcPts val="0"/>
                        </a:spcAft>
                        <a:buClrTx/>
                        <a:buSzTx/>
                        <a:buFontTx/>
                        <a:buNone/>
                        <a:tabLst/>
                        <a:defRPr/>
                      </a:pPr>
                      <a:r>
                        <a:rPr lang="tr-TR" sz="800" b="0" i="0" u="none" strike="noStrike" dirty="0" smtClean="0">
                          <a:solidFill>
                            <a:srgbClr val="122204"/>
                          </a:solidFill>
                          <a:effectLst/>
                          <a:latin typeface="Tahoma" panose="020B0604030504040204" pitchFamily="34" charset="0"/>
                          <a:ea typeface="Tahoma" panose="020B0604030504040204" pitchFamily="34" charset="0"/>
                          <a:cs typeface="Tahoma" panose="020B0604030504040204" pitchFamily="34" charset="0"/>
                        </a:rPr>
                        <a:t>F1-</a:t>
                      </a:r>
                      <a:r>
                        <a:rPr lang="da-DK" sz="800" b="0" i="0" u="none" strike="noStrike" dirty="0" smtClean="0">
                          <a:solidFill>
                            <a:srgbClr val="122204"/>
                          </a:solidFill>
                          <a:effectLst/>
                          <a:latin typeface="Tahoma" panose="020B0604030504040204" pitchFamily="34" charset="0"/>
                          <a:ea typeface="Tahoma" panose="020B0604030504040204" pitchFamily="34" charset="0"/>
                          <a:cs typeface="Tahoma" panose="020B0604030504040204" pitchFamily="34" charset="0"/>
                        </a:rPr>
                        <a:t>Diğer birimler ile interaktif iletişim içinde olunması</a:t>
                      </a:r>
                    </a:p>
                    <a:p>
                      <a:pPr algn="just" fontAlgn="t"/>
                      <a:endParaRPr lang="tr-TR" sz="800" b="0" i="0" u="none" strike="noStrike" dirty="0">
                        <a:solidFill>
                          <a:srgbClr val="122204"/>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just" fontAlgn="t"/>
                      <a:r>
                        <a:rPr lang="tr-TR" sz="800" b="0" i="0" u="none" strike="noStrike">
                          <a:solidFill>
                            <a:srgbClr val="122204"/>
                          </a:solidFill>
                          <a:effectLst/>
                          <a:latin typeface="Tahoma" panose="020B0604030504040204" pitchFamily="34" charset="0"/>
                          <a:ea typeface="Tahoma" panose="020B0604030504040204" pitchFamily="34" charset="0"/>
                          <a:cs typeface="Tahoma" panose="020B0604030504040204" pitchFamily="34" charset="0"/>
                        </a:rPr>
                        <a:t>T1-Mevzuatın sık sık değişiyor olması</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323809">
                <a:tc>
                  <a:txBody>
                    <a:bodyPr/>
                    <a:lstStyle/>
                    <a:p>
                      <a:pPr algn="just" fontAlgn="t"/>
                      <a:r>
                        <a:rPr lang="tr-TR" sz="800" b="0" i="0" u="none" strike="noStrike" dirty="0" smtClean="0">
                          <a:solidFill>
                            <a:srgbClr val="122204"/>
                          </a:solidFill>
                          <a:effectLst/>
                          <a:latin typeface="Tahoma" panose="020B0604030504040204" pitchFamily="34" charset="0"/>
                        </a:rPr>
                        <a:t>G2-Genç </a:t>
                      </a:r>
                      <a:r>
                        <a:rPr lang="tr-TR" sz="800" b="0" i="0" u="none" strike="noStrike" dirty="0">
                          <a:solidFill>
                            <a:srgbClr val="122204"/>
                          </a:solidFill>
                          <a:effectLst/>
                          <a:latin typeface="Tahoma" panose="020B0604030504040204" pitchFamily="34" charset="0"/>
                        </a:rPr>
                        <a:t>ve dinamik kadro </a:t>
                      </a:r>
                    </a:p>
                  </a:txBody>
                  <a:tcPr marL="9525" marR="9525" marT="9525" marB="0">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just" fontAlgn="t"/>
                      <a:r>
                        <a:rPr lang="tr-TR" sz="800" b="0" i="0" u="none" strike="noStrike" dirty="0">
                          <a:solidFill>
                            <a:srgbClr val="122204"/>
                          </a:solidFill>
                          <a:effectLst/>
                          <a:latin typeface="Tahoma" panose="020B0604030504040204" pitchFamily="34" charset="0"/>
                        </a:rPr>
                        <a:t>Z2-Öğrenci Bilgi Sisteminde öngörülmeyen aksaklıkların yaşanması</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just" fontAlgn="t"/>
                      <a:r>
                        <a:rPr lang="tr-TR" sz="800" b="0" i="0" u="none" strike="noStrike" dirty="0">
                          <a:solidFill>
                            <a:srgbClr val="122204"/>
                          </a:solidFill>
                          <a:effectLst/>
                          <a:latin typeface="Tahoma" panose="020B0604030504040204" pitchFamily="34" charset="0"/>
                          <a:ea typeface="Tahoma" panose="020B0604030504040204" pitchFamily="34" charset="0"/>
                          <a:cs typeface="Tahoma" panose="020B0604030504040204" pitchFamily="34" charset="0"/>
                        </a:rPr>
                        <a:t>F2-Birim İç Denetimi ve YÖK Denetimi</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just" fontAlgn="t"/>
                      <a:r>
                        <a:rPr lang="tr-TR" sz="800" b="0" i="0" u="none" strike="noStrike" dirty="0">
                          <a:solidFill>
                            <a:srgbClr val="122204"/>
                          </a:solidFill>
                          <a:effectLst/>
                          <a:latin typeface="Tahoma" panose="020B0604030504040204" pitchFamily="34" charset="0"/>
                          <a:ea typeface="Tahoma" panose="020B0604030504040204" pitchFamily="34" charset="0"/>
                          <a:cs typeface="Tahoma" panose="020B0604030504040204" pitchFamily="34" charset="0"/>
                        </a:rPr>
                        <a:t>T2-Öğrenci sayısının hızla artması</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534203">
                <a:tc>
                  <a:txBody>
                    <a:bodyPr/>
                    <a:lstStyle/>
                    <a:p>
                      <a:pPr algn="just" fontAlgn="t"/>
                      <a:r>
                        <a:rPr lang="tr-TR" sz="800" b="0" i="0" u="none" strike="noStrike" dirty="0" smtClean="0">
                          <a:solidFill>
                            <a:srgbClr val="122204"/>
                          </a:solidFill>
                          <a:effectLst/>
                          <a:latin typeface="Tahoma" panose="020B0604030504040204" pitchFamily="34" charset="0"/>
                        </a:rPr>
                        <a:t>G3- </a:t>
                      </a:r>
                      <a:r>
                        <a:rPr lang="tr-TR" sz="800" b="0" i="0" u="none" strike="noStrike" dirty="0">
                          <a:solidFill>
                            <a:srgbClr val="122204"/>
                          </a:solidFill>
                          <a:effectLst/>
                          <a:latin typeface="Tahoma" panose="020B0604030504040204" pitchFamily="34" charset="0"/>
                        </a:rPr>
                        <a:t>Gelişime ve yeniliğe açık olunması</a:t>
                      </a:r>
                    </a:p>
                  </a:txBody>
                  <a:tcPr marL="9525" marR="9525" marT="9525" marB="0">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just" fontAlgn="t"/>
                      <a:r>
                        <a:rPr lang="tr-TR" sz="800" b="0" i="0" u="none" strike="noStrike" dirty="0">
                          <a:solidFill>
                            <a:srgbClr val="122204"/>
                          </a:solidFill>
                          <a:effectLst/>
                          <a:latin typeface="Tahoma" panose="020B0604030504040204" pitchFamily="34" charset="0"/>
                        </a:rPr>
                        <a:t>Z3-Online başvuru sisteminin çalışmıyor olması (başka üniversiteden yatay geçiş, ÇAP/YANDAL başvurularının online olarak alınamaması vb. gibi)</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just" fontAlgn="t"/>
                      <a:r>
                        <a:rPr lang="tr-TR" sz="800" b="0" i="0" u="none" strike="noStrike" dirty="0">
                          <a:solidFill>
                            <a:srgbClr val="122204"/>
                          </a:solidFill>
                          <a:effectLst/>
                          <a:latin typeface="Tahoma" panose="020B0604030504040204" pitchFamily="34" charset="0"/>
                          <a:ea typeface="Tahoma" panose="020B0604030504040204" pitchFamily="34" charset="0"/>
                          <a:cs typeface="Tahoma" panose="020B0604030504040204" pitchFamily="34" charset="0"/>
                        </a:rPr>
                        <a:t>F3-Fakülteler ve birimler arası yazışmaların EBYS ile yapılması</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algn="just" defTabSz="457207" rtl="0" eaLnBrk="1" fontAlgn="t" latinLnBrk="0" hangingPunct="1"/>
                      <a:r>
                        <a:rPr lang="tr-TR" sz="800" b="0" i="0" u="none" strike="noStrike" kern="1200" dirty="0" smtClean="0">
                          <a:solidFill>
                            <a:srgbClr val="122204"/>
                          </a:solidFill>
                          <a:effectLst/>
                          <a:latin typeface="Tahoma" panose="020B0604030504040204" pitchFamily="34" charset="0"/>
                          <a:ea typeface="Tahoma" panose="020B0604030504040204" pitchFamily="34" charset="0"/>
                          <a:cs typeface="Tahoma" panose="020B0604030504040204" pitchFamily="34" charset="0"/>
                        </a:rPr>
                        <a:t>T3- </a:t>
                      </a:r>
                      <a:r>
                        <a:rPr lang="tr-TR" sz="800" b="0" i="0" u="none" strike="noStrike" kern="1200" dirty="0">
                          <a:solidFill>
                            <a:srgbClr val="122204"/>
                          </a:solidFill>
                          <a:effectLst/>
                          <a:latin typeface="Tahoma" panose="020B0604030504040204" pitchFamily="34" charset="0"/>
                          <a:ea typeface="Tahoma" panose="020B0604030504040204" pitchFamily="34" charset="0"/>
                          <a:cs typeface="Tahoma" panose="020B0604030504040204" pitchFamily="34" charset="0"/>
                        </a:rPr>
                        <a:t>Öğrenci Bilgi Sisteminde her öğrencinin müfredat durumunu görebileceği bir alanın olmaması</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744596">
                <a:tc>
                  <a:txBody>
                    <a:bodyPr/>
                    <a:lstStyle/>
                    <a:p>
                      <a:pPr algn="just" fontAlgn="t"/>
                      <a:r>
                        <a:rPr lang="tr-TR" sz="800" b="0" i="0" u="none" strike="noStrike" dirty="0" smtClean="0">
                          <a:solidFill>
                            <a:srgbClr val="122204"/>
                          </a:solidFill>
                          <a:effectLst/>
                          <a:latin typeface="Tahoma" panose="020B0604030504040204" pitchFamily="34" charset="0"/>
                        </a:rPr>
                        <a:t>G4- </a:t>
                      </a:r>
                      <a:r>
                        <a:rPr lang="tr-TR" sz="800" b="0" i="0" u="none" strike="noStrike" dirty="0">
                          <a:solidFill>
                            <a:srgbClr val="122204"/>
                          </a:solidFill>
                          <a:effectLst/>
                          <a:latin typeface="Tahoma" panose="020B0604030504040204" pitchFamily="34" charset="0"/>
                        </a:rPr>
                        <a:t>Çözüm odaklı olunması</a:t>
                      </a:r>
                    </a:p>
                  </a:txBody>
                  <a:tcPr marL="9525" marR="9525" marT="9525" marB="0">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just" fontAlgn="t"/>
                      <a:r>
                        <a:rPr lang="tr-TR" sz="800" b="0" i="0" u="none" strike="noStrike" dirty="0">
                          <a:solidFill>
                            <a:srgbClr val="122204"/>
                          </a:solidFill>
                          <a:effectLst/>
                          <a:latin typeface="Tahoma" panose="020B0604030504040204" pitchFamily="34" charset="0"/>
                        </a:rPr>
                        <a:t>Z4-Otomasyon sisteminde dönem sonlarındaki rutin işlemlerin (kayıt dondurma, aktife çekme, ders kayıt kontrolü, kayıt yenilemedi statüsüne çekme vb.) manuel yapılıyor olması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just" fontAlgn="t"/>
                      <a:endParaRPr lang="tr-TR" sz="800" b="0" i="0" u="none" strike="noStrike" dirty="0">
                        <a:solidFill>
                          <a:srgbClr val="122204"/>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just" fontAlgn="t"/>
                      <a:r>
                        <a:rPr lang="tr-TR" sz="800" b="0" i="0" u="none" strike="noStrike" dirty="0" smtClean="0">
                          <a:solidFill>
                            <a:srgbClr val="122204"/>
                          </a:solidFill>
                          <a:effectLst/>
                          <a:latin typeface="Tahoma" panose="020B0604030504040204" pitchFamily="34" charset="0"/>
                          <a:ea typeface="Tahoma" panose="020B0604030504040204" pitchFamily="34" charset="0"/>
                          <a:cs typeface="Tahoma" panose="020B0604030504040204" pitchFamily="34" charset="0"/>
                        </a:rPr>
                        <a:t>T4-Sınıf </a:t>
                      </a:r>
                      <a:r>
                        <a:rPr lang="tr-TR" sz="800" b="0" i="0" u="none" strike="noStrike" dirty="0" smtClean="0">
                          <a:solidFill>
                            <a:srgbClr val="122204"/>
                          </a:solidFill>
                          <a:effectLst/>
                          <a:latin typeface="Tahoma" panose="020B0604030504040204" pitchFamily="34" charset="0"/>
                          <a:ea typeface="Tahoma" panose="020B0604030504040204" pitchFamily="34" charset="0"/>
                          <a:cs typeface="Tahoma" panose="020B0604030504040204" pitchFamily="34" charset="0"/>
                        </a:rPr>
                        <a:t>atlatma problemi(</a:t>
                      </a:r>
                      <a:r>
                        <a:rPr lang="tr-TR" sz="800" b="0" i="0" u="none" strike="noStrike" dirty="0" err="1" smtClean="0">
                          <a:solidFill>
                            <a:srgbClr val="122204"/>
                          </a:solidFill>
                          <a:effectLst/>
                          <a:latin typeface="Tahoma" panose="020B0604030504040204" pitchFamily="34" charset="0"/>
                          <a:ea typeface="Tahoma" panose="020B0604030504040204" pitchFamily="34" charset="0"/>
                          <a:cs typeface="Tahoma" panose="020B0604030504040204" pitchFamily="34" charset="0"/>
                        </a:rPr>
                        <a:t>örn</a:t>
                      </a:r>
                      <a:r>
                        <a:rPr lang="tr-TR" sz="800" b="0" i="0" u="none" strike="noStrike" dirty="0" smtClean="0">
                          <a:solidFill>
                            <a:srgbClr val="122204"/>
                          </a:solidFill>
                          <a:effectLst/>
                          <a:latin typeface="Tahoma" panose="020B0604030504040204" pitchFamily="34" charset="0"/>
                          <a:ea typeface="Tahoma" panose="020B0604030504040204" pitchFamily="34" charset="0"/>
                          <a:cs typeface="Tahoma" panose="020B0604030504040204" pitchFamily="34" charset="0"/>
                        </a:rPr>
                        <a:t>; hazırlık sınıfından geçen öğrencilerden kayıt donduran ya da kayıt yenilemeyenlerin 1. Sınıfa geçirilememesi, hala hazırlık sınıfında gözükmesi, aynı durum diğer sınıflar içinde geçerli)</a:t>
                      </a:r>
                      <a:endParaRPr lang="tr-TR" sz="800" b="0" i="0" u="none" strike="noStrike" dirty="0">
                        <a:solidFill>
                          <a:srgbClr val="122204"/>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429006">
                <a:tc>
                  <a:txBody>
                    <a:bodyPr/>
                    <a:lstStyle/>
                    <a:p>
                      <a:pPr algn="just" fontAlgn="t"/>
                      <a:r>
                        <a:rPr lang="tr-TR" sz="800" b="0" i="0" u="none" strike="noStrike" dirty="0" smtClean="0">
                          <a:solidFill>
                            <a:srgbClr val="122204"/>
                          </a:solidFill>
                          <a:effectLst/>
                          <a:latin typeface="Tahoma" panose="020B0604030504040204" pitchFamily="34" charset="0"/>
                        </a:rPr>
                        <a:t>G5- Kolektif çalışma bilincine sahip olunması</a:t>
                      </a:r>
                      <a:endParaRPr lang="tr-TR" sz="800" b="0" i="0" u="none" strike="noStrike" dirty="0">
                        <a:solidFill>
                          <a:srgbClr val="122204"/>
                        </a:solidFill>
                        <a:effectLst/>
                        <a:latin typeface="Tahoma" panose="020B0604030504040204" pitchFamily="34" charset="0"/>
                      </a:endParaRPr>
                    </a:p>
                  </a:txBody>
                  <a:tcPr marL="9525" marR="9525" marT="9525" marB="0">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just" fontAlgn="t"/>
                      <a:r>
                        <a:rPr lang="tr-TR" sz="800" b="0" i="0" u="none" strike="noStrike" dirty="0">
                          <a:solidFill>
                            <a:srgbClr val="122204"/>
                          </a:solidFill>
                          <a:effectLst/>
                          <a:latin typeface="Tahoma" panose="020B0604030504040204" pitchFamily="34" charset="0"/>
                        </a:rPr>
                        <a:t>Z5-Personel sirkülasyonunun sık olması/kurum ve birim hafızasının kalmaması/işi öğrenme süresinin zaman alması.</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just" fontAlgn="t"/>
                      <a:endParaRPr lang="da-DK" sz="800" b="0" i="0" u="none" strike="noStrike" dirty="0">
                        <a:solidFill>
                          <a:srgbClr val="122204"/>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algn="just" defTabSz="457207" rtl="0" eaLnBrk="1" fontAlgn="t" latinLnBrk="0" hangingPunct="1"/>
                      <a:r>
                        <a:rPr lang="tr-TR" sz="800" b="0" i="0" u="none" strike="noStrike" kern="1200" dirty="0" smtClean="0">
                          <a:solidFill>
                            <a:srgbClr val="122204"/>
                          </a:solidFill>
                          <a:effectLst/>
                          <a:latin typeface="Tahoma" panose="020B0604030504040204" pitchFamily="34" charset="0"/>
                          <a:ea typeface="Tahoma" panose="020B0604030504040204" pitchFamily="34" charset="0"/>
                          <a:cs typeface="Tahoma" panose="020B0604030504040204" pitchFamily="34" charset="0"/>
                        </a:rPr>
                        <a:t>T5- </a:t>
                      </a:r>
                      <a:r>
                        <a:rPr lang="tr-TR" sz="800" b="0" i="0" u="none" strike="noStrike" kern="1200" dirty="0" err="1">
                          <a:solidFill>
                            <a:srgbClr val="122204"/>
                          </a:solidFill>
                          <a:effectLst/>
                          <a:latin typeface="Tahoma" panose="020B0604030504040204" pitchFamily="34" charset="0"/>
                          <a:ea typeface="Tahoma" panose="020B0604030504040204" pitchFamily="34" charset="0"/>
                          <a:cs typeface="Tahoma" panose="020B0604030504040204" pitchFamily="34" charset="0"/>
                        </a:rPr>
                        <a:t>Yandal</a:t>
                      </a:r>
                      <a:r>
                        <a:rPr lang="tr-TR" sz="800" b="0" i="0" u="none" strike="noStrike" kern="1200" dirty="0">
                          <a:solidFill>
                            <a:srgbClr val="122204"/>
                          </a:solidFill>
                          <a:effectLst/>
                          <a:latin typeface="Tahoma" panose="020B0604030504040204" pitchFamily="34" charset="0"/>
                          <a:ea typeface="Tahoma" panose="020B0604030504040204" pitchFamily="34" charset="0"/>
                          <a:cs typeface="Tahoma" panose="020B0604030504040204" pitchFamily="34" charset="0"/>
                        </a:rPr>
                        <a:t> sertifikası, diploma eki sistemden basılamıyor. Tanıtımdan talep ediliyor.</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1270581">
                <a:tc>
                  <a:txBody>
                    <a:bodyPr/>
                    <a:lstStyle/>
                    <a:p>
                      <a:pPr algn="just" fontAlgn="t"/>
                      <a:r>
                        <a:rPr lang="tr-TR" sz="800" b="0" i="0" u="none" strike="noStrike" dirty="0" smtClean="0">
                          <a:solidFill>
                            <a:srgbClr val="122204"/>
                          </a:solidFill>
                          <a:effectLst/>
                          <a:latin typeface="Tahoma" panose="020B0604030504040204" pitchFamily="34" charset="0"/>
                        </a:rPr>
                        <a:t>G6- </a:t>
                      </a:r>
                      <a:r>
                        <a:rPr lang="tr-TR" sz="800" b="0" i="0" u="none" strike="noStrike" dirty="0">
                          <a:solidFill>
                            <a:srgbClr val="122204"/>
                          </a:solidFill>
                          <a:effectLst/>
                          <a:latin typeface="Tahoma" panose="020B0604030504040204" pitchFamily="34" charset="0"/>
                        </a:rPr>
                        <a:t>Öğrenci İşleri mevzuat ve uygulamaları hakkında bilgi ve birikime sahip olunması</a:t>
                      </a:r>
                    </a:p>
                  </a:txBody>
                  <a:tcPr marL="9525" marR="9525" marT="9525" marB="0">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ctr"/>
                      <a:r>
                        <a:rPr lang="tr-TR" sz="800" b="0" i="0" u="none" strike="noStrike" kern="1200" dirty="0" smtClean="0">
                          <a:solidFill>
                            <a:srgbClr val="122204"/>
                          </a:solidFill>
                          <a:effectLst/>
                          <a:latin typeface="Tahoma" panose="020B0604030504040204" pitchFamily="34" charset="0"/>
                          <a:ea typeface="+mn-ea"/>
                          <a:cs typeface="+mn-cs"/>
                        </a:rPr>
                        <a:t>Z6-</a:t>
                      </a:r>
                      <a:r>
                        <a:rPr lang="tr-TR" sz="800" b="0" i="0" u="none" strike="noStrike" kern="1200" baseline="0" dirty="0" smtClean="0">
                          <a:solidFill>
                            <a:srgbClr val="122204"/>
                          </a:solidFill>
                          <a:effectLst/>
                          <a:latin typeface="Tahoma" panose="020B0604030504040204" pitchFamily="34" charset="0"/>
                          <a:ea typeface="+mn-ea"/>
                          <a:cs typeface="+mn-cs"/>
                        </a:rPr>
                        <a:t>İngilizce bilen personel sayısının az olması</a:t>
                      </a:r>
                      <a:endParaRPr lang="tr-TR" sz="800" b="0" i="0" u="none" strike="noStrike" kern="1200" dirty="0">
                        <a:solidFill>
                          <a:srgbClr val="122204"/>
                        </a:solidFill>
                        <a:effectLst/>
                        <a:latin typeface="Tahoma" panose="020B060403050404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just" fontAlgn="ctr"/>
                      <a:r>
                        <a:rPr lang="tr-TR" sz="8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just" fontAlgn="t"/>
                      <a:r>
                        <a:rPr lang="tr-TR" sz="800" b="0" i="0" u="none" strike="noStrike" dirty="0" smtClean="0">
                          <a:solidFill>
                            <a:srgbClr val="122204"/>
                          </a:solidFill>
                          <a:effectLst/>
                          <a:latin typeface="Tahoma" panose="020B0604030504040204" pitchFamily="34" charset="0"/>
                          <a:ea typeface="Tahoma" panose="020B0604030504040204" pitchFamily="34" charset="0"/>
                          <a:cs typeface="Tahoma" panose="020B0604030504040204" pitchFamily="34" charset="0"/>
                        </a:rPr>
                        <a:t>T6-Öğrenci </a:t>
                      </a:r>
                      <a:r>
                        <a:rPr lang="tr-TR" sz="800" b="0" i="0" u="none" strike="noStrike" dirty="0" smtClean="0">
                          <a:solidFill>
                            <a:srgbClr val="122204"/>
                          </a:solidFill>
                          <a:effectLst/>
                          <a:latin typeface="Tahoma" panose="020B0604030504040204" pitchFamily="34" charset="0"/>
                          <a:ea typeface="Tahoma" panose="020B0604030504040204" pitchFamily="34" charset="0"/>
                          <a:cs typeface="Tahoma" panose="020B0604030504040204" pitchFamily="34" charset="0"/>
                        </a:rPr>
                        <a:t>ders ekle/bırak aşamasında bir ders eklenip ya da çıkarıldığında tüm derslerin onayının kalkması, ve tümünde bozulma meydana gelmesi,  Sistem bu yönde herhangi bir yönlendirme yapmamaktadır. danışman onayına gönderilme uyarısı verilmelidir. Normal ders kaydı yaparken de sonunda öğrenciye muhakkak ders kaydınız tamamlanmadı devam etmek istiyor musunuz gibi uyarı vermemesi</a:t>
                      </a:r>
                      <a:endParaRPr lang="tr-TR" sz="800" b="0" i="0" u="none" strike="noStrike" dirty="0">
                        <a:solidFill>
                          <a:srgbClr val="122204"/>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1270581">
                <a:tc>
                  <a:txBody>
                    <a:bodyPr/>
                    <a:lstStyle/>
                    <a:p>
                      <a:pPr algn="just" fontAlgn="t"/>
                      <a:endParaRPr lang="tr-TR" sz="800" b="0" i="0" u="none" strike="noStrike" dirty="0">
                        <a:solidFill>
                          <a:srgbClr val="122204"/>
                        </a:solidFill>
                        <a:effectLst/>
                        <a:latin typeface="Tahoma" panose="020B0604030504040204" pitchFamily="34" charset="0"/>
                      </a:endParaRPr>
                    </a:p>
                  </a:txBody>
                  <a:tcPr marL="9525" marR="9525" marT="9525" marB="0">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just" fontAlgn="ctr"/>
                      <a:r>
                        <a:rPr lang="tr-TR" sz="300" b="0" i="0" u="none" strike="noStrike" dirty="0">
                          <a:solidFill>
                            <a:srgbClr val="122204"/>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just" fontAlgn="ctr"/>
                      <a:r>
                        <a:rPr lang="tr-TR" sz="8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just" fontAlgn="t"/>
                      <a:r>
                        <a:rPr lang="tr-TR" sz="800" b="0" i="0" u="none" strike="noStrike" dirty="0" smtClean="0">
                          <a:solidFill>
                            <a:srgbClr val="122204"/>
                          </a:solidFill>
                          <a:effectLst/>
                          <a:latin typeface="Tahoma" panose="020B0604030504040204" pitchFamily="34" charset="0"/>
                          <a:ea typeface="Tahoma" panose="020B0604030504040204" pitchFamily="34" charset="0"/>
                          <a:cs typeface="Tahoma" panose="020B0604030504040204" pitchFamily="34" charset="0"/>
                        </a:rPr>
                        <a:t>T7-Aynı </a:t>
                      </a:r>
                      <a:r>
                        <a:rPr lang="tr-TR" sz="800" b="0" i="0" u="none" strike="noStrike" dirty="0" smtClean="0">
                          <a:solidFill>
                            <a:srgbClr val="122204"/>
                          </a:solidFill>
                          <a:effectLst/>
                          <a:latin typeface="Tahoma" panose="020B0604030504040204" pitchFamily="34" charset="0"/>
                          <a:ea typeface="Tahoma" panose="020B0604030504040204" pitchFamily="34" charset="0"/>
                          <a:cs typeface="Tahoma" panose="020B0604030504040204" pitchFamily="34" charset="0"/>
                        </a:rPr>
                        <a:t>dersin 2.kez ya da 3.kez alınması halinde sistemin otomatik olarak bağlamaması durumu.(öğrenci ders yönetimi sayfasına bununla ilgili bir uyarı eklenmesi) Bu işlemin otomatik yapılmaması sonucunda mezuniyette F çıkması, D ya da C yükseltmelerde gözden kaçması, hatalı mezuniyet durumu. Seçmeli ders ilgili dönemde açılmayacaksa, seçmeli dersin yerine ne aldığı uyarısının gelmemesi.</a:t>
                      </a:r>
                      <a:endParaRPr lang="tr-TR" sz="800" b="0" i="0" u="none" strike="noStrike" dirty="0">
                        <a:solidFill>
                          <a:srgbClr val="122204"/>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r h="263448">
                <a:tc>
                  <a:txBody>
                    <a:bodyPr/>
                    <a:lstStyle/>
                    <a:p>
                      <a:pPr algn="just" fontAlgn="t"/>
                      <a:endParaRPr lang="tr-TR" sz="800" b="0" i="0" u="none" strike="noStrike" dirty="0">
                        <a:solidFill>
                          <a:srgbClr val="122204"/>
                        </a:solidFill>
                        <a:effectLst/>
                        <a:latin typeface="Tahoma" panose="020B0604030504040204" pitchFamily="34" charset="0"/>
                      </a:endParaRPr>
                    </a:p>
                  </a:txBody>
                  <a:tcPr marL="9525" marR="9525" marT="9525" marB="0">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just" fontAlgn="ctr"/>
                      <a:r>
                        <a:rPr lang="tr-TR" sz="3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just" fontAlgn="ctr"/>
                      <a:r>
                        <a:rPr lang="tr-TR" sz="8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just" fontAlgn="t"/>
                      <a:r>
                        <a:rPr lang="tr-TR" sz="800" b="0" i="0" u="none" strike="noStrike" dirty="0" smtClean="0">
                          <a:solidFill>
                            <a:srgbClr val="122204"/>
                          </a:solidFill>
                          <a:effectLst/>
                          <a:latin typeface="Tahoma" panose="020B0604030504040204" pitchFamily="34" charset="0"/>
                          <a:ea typeface="Tahoma" panose="020B0604030504040204" pitchFamily="34" charset="0"/>
                          <a:cs typeface="Tahoma" panose="020B0604030504040204" pitchFamily="34" charset="0"/>
                        </a:rPr>
                        <a:t>T8-OİBS'de </a:t>
                      </a:r>
                      <a:r>
                        <a:rPr lang="tr-TR" sz="800" b="0" i="0" u="none" strike="noStrike" dirty="0" smtClean="0">
                          <a:solidFill>
                            <a:srgbClr val="122204"/>
                          </a:solidFill>
                          <a:effectLst/>
                          <a:latin typeface="Tahoma" panose="020B0604030504040204" pitchFamily="34" charset="0"/>
                          <a:ea typeface="Tahoma" panose="020B0604030504040204" pitchFamily="34" charset="0"/>
                          <a:cs typeface="Tahoma" panose="020B0604030504040204" pitchFamily="34" charset="0"/>
                        </a:rPr>
                        <a:t>birden fazla müfredatın </a:t>
                      </a:r>
                      <a:r>
                        <a:rPr lang="tr-TR" sz="800" b="0" i="0" u="none" strike="noStrike" kern="1200" dirty="0" smtClean="0">
                          <a:solidFill>
                            <a:srgbClr val="122204"/>
                          </a:solidFill>
                          <a:effectLst/>
                          <a:latin typeface="Tahoma" panose="020B0604030504040204" pitchFamily="34" charset="0"/>
                          <a:ea typeface="Tahoma" panose="020B0604030504040204" pitchFamily="34" charset="0"/>
                          <a:cs typeface="Tahoma" panose="020B0604030504040204" pitchFamily="34" charset="0"/>
                        </a:rPr>
                        <a:t>aynı anda yürütülmesi </a:t>
                      </a:r>
                      <a:endParaRPr lang="tr-TR" sz="800" b="0" i="0" u="none" strike="noStrike" kern="1200" dirty="0">
                        <a:solidFill>
                          <a:srgbClr val="122204"/>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8203"/>
                  </a:ext>
                </a:extLst>
              </a:tr>
              <a:tr h="54758">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16796659"/>
                  </a:ext>
                </a:extLst>
              </a:tr>
            </a:tbl>
          </a:graphicData>
        </a:graphic>
      </p:graphicFrame>
    </p:spTree>
    <p:extLst>
      <p:ext uri="{BB962C8B-B14F-4D97-AF65-F5344CB8AC3E}">
        <p14:creationId xmlns:p14="http://schemas.microsoft.com/office/powerpoint/2010/main" val="23889845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26724" y="781289"/>
            <a:ext cx="5076628" cy="523220"/>
          </a:xfrm>
          <a:prstGeom prst="rect">
            <a:avLst/>
          </a:prstGeom>
          <a:noFill/>
        </p:spPr>
        <p:txBody>
          <a:bodyPr wrap="square" lIns="91440" tIns="45720" rIns="91440" bIns="45720" rtlCol="0" anchor="t">
            <a:spAutoFit/>
          </a:bodyPr>
          <a:lstStyle/>
          <a:p>
            <a:pPr algn="ctr"/>
            <a:r>
              <a:rPr lang="tr-TR" sz="2800" b="1" dirty="0">
                <a:solidFill>
                  <a:srgbClr val="002060"/>
                </a:solidFill>
                <a:effectLst>
                  <a:outerShdw blurRad="38100" dist="38100" dir="2700000" algn="tl">
                    <a:srgbClr val="000000">
                      <a:alpha val="43137"/>
                    </a:srgbClr>
                  </a:outerShdw>
                </a:effectLst>
              </a:rPr>
              <a:t>PAYDAŞ BEKLENTİLERİ</a:t>
            </a:r>
            <a:endParaRPr lang="tr-TR" sz="2800" b="1" dirty="0">
              <a:solidFill>
                <a:srgbClr val="002060"/>
              </a:solidFill>
              <a:effectLst>
                <a:outerShdw blurRad="38100" dist="38100" dir="2700000" algn="tl">
                  <a:srgbClr val="000000">
                    <a:alpha val="43137"/>
                  </a:srgbClr>
                </a:outerShdw>
              </a:effectLst>
              <a:cs typeface="Calibri"/>
            </a:endParaRPr>
          </a:p>
        </p:txBody>
      </p:sp>
      <p:pic>
        <p:nvPicPr>
          <p:cNvPr id="8"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Tablo 5"/>
          <p:cNvGraphicFramePr>
            <a:graphicFrameLocks noGrp="1"/>
          </p:cNvGraphicFramePr>
          <p:nvPr>
            <p:extLst>
              <p:ext uri="{D42A27DB-BD31-4B8C-83A1-F6EECF244321}">
                <p14:modId xmlns:p14="http://schemas.microsoft.com/office/powerpoint/2010/main" val="1686097732"/>
              </p:ext>
            </p:extLst>
          </p:nvPr>
        </p:nvGraphicFramePr>
        <p:xfrm>
          <a:off x="1079612" y="1311167"/>
          <a:ext cx="6970853" cy="4819891"/>
        </p:xfrm>
        <a:graphic>
          <a:graphicData uri="http://schemas.openxmlformats.org/drawingml/2006/table">
            <a:tbl>
              <a:tblPr/>
              <a:tblGrid>
                <a:gridCol w="2231523">
                  <a:extLst>
                    <a:ext uri="{9D8B030D-6E8A-4147-A177-3AD203B41FA5}">
                      <a16:colId xmlns:a16="http://schemas.microsoft.com/office/drawing/2014/main" val="3918363564"/>
                    </a:ext>
                  </a:extLst>
                </a:gridCol>
                <a:gridCol w="2360381">
                  <a:extLst>
                    <a:ext uri="{9D8B030D-6E8A-4147-A177-3AD203B41FA5}">
                      <a16:colId xmlns:a16="http://schemas.microsoft.com/office/drawing/2014/main" val="1683979601"/>
                    </a:ext>
                  </a:extLst>
                </a:gridCol>
                <a:gridCol w="2378949">
                  <a:extLst>
                    <a:ext uri="{9D8B030D-6E8A-4147-A177-3AD203B41FA5}">
                      <a16:colId xmlns:a16="http://schemas.microsoft.com/office/drawing/2014/main" val="2592459544"/>
                    </a:ext>
                  </a:extLst>
                </a:gridCol>
              </a:tblGrid>
              <a:tr h="579350">
                <a:tc>
                  <a:txBody>
                    <a:bodyPr/>
                    <a:lstStyle/>
                    <a:p>
                      <a:pPr algn="ctr" fontAlgn="ctr"/>
                      <a:r>
                        <a:rPr lang="tr-TR" sz="1200" b="1" i="0" u="none" strike="noStrike" dirty="0">
                          <a:solidFill>
                            <a:srgbClr val="000000"/>
                          </a:solidFill>
                          <a:effectLst/>
                          <a:latin typeface="Calibri" panose="020F0502020204030204" pitchFamily="34" charset="0"/>
                        </a:rPr>
                        <a:t>PAYDAŞ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OLMA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BEKLENTİSİ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371985">
                <a:tc>
                  <a:txBody>
                    <a:bodyPr/>
                    <a:lstStyle/>
                    <a:p>
                      <a:pPr algn="l" fontAlgn="ctr"/>
                      <a:r>
                        <a:rPr lang="tr-TR" sz="900" b="0" i="0" u="none" strike="noStrike" dirty="0">
                          <a:solidFill>
                            <a:srgbClr val="000000"/>
                          </a:solidFill>
                          <a:effectLst/>
                          <a:latin typeface="Tahoma" panose="020B0604030504040204" pitchFamily="34" charset="0"/>
                        </a:rPr>
                        <a:t>Öğrenciler</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ctr"/>
                      <a:r>
                        <a:rPr lang="tr-TR" sz="900" b="0" i="0" u="none" strike="noStrike">
                          <a:solidFill>
                            <a:srgbClr val="000000"/>
                          </a:solidFill>
                          <a:effectLst/>
                          <a:latin typeface="Tahoma" panose="020B0604030504040204" pitchFamily="34" charset="0"/>
                        </a:rPr>
                        <a:t>Hizmet Alan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900" b="0" i="0" u="none" strike="noStrike" dirty="0">
                          <a:solidFill>
                            <a:srgbClr val="000000"/>
                          </a:solidFill>
                          <a:effectLst/>
                          <a:latin typeface="Tahoma" panose="020B0604030504040204" pitchFamily="34" charset="0"/>
                        </a:rPr>
                        <a:t>Eğitim sürecinin sağlıklı bir şekilde yürütebilmesi için doğru bilgi/tutarlılık</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371985">
                <a:tc>
                  <a:txBody>
                    <a:bodyPr/>
                    <a:lstStyle/>
                    <a:p>
                      <a:pPr algn="l" fontAlgn="ctr"/>
                      <a:r>
                        <a:rPr lang="tr-TR" sz="900" b="0" i="0" u="none" strike="noStrike" dirty="0">
                          <a:solidFill>
                            <a:srgbClr val="000000"/>
                          </a:solidFill>
                          <a:effectLst/>
                          <a:latin typeface="Tahoma" panose="020B0604030504040204" pitchFamily="34" charset="0"/>
                        </a:rPr>
                        <a:t>İdari Birimler</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ctr"/>
                      <a:r>
                        <a:rPr lang="tr-TR" sz="900" b="0" i="0" u="none" strike="noStrike">
                          <a:solidFill>
                            <a:srgbClr val="000000"/>
                          </a:solidFill>
                          <a:effectLst/>
                          <a:latin typeface="Tahoma" panose="020B0604030504040204" pitchFamily="34" charset="0"/>
                        </a:rPr>
                        <a:t>Mevzuat/Hizmet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900" b="0" i="0" u="none" strike="noStrike">
                          <a:solidFill>
                            <a:srgbClr val="000000"/>
                          </a:solidFill>
                          <a:effectLst/>
                          <a:latin typeface="Tahoma" panose="020B0604030504040204" pitchFamily="34" charset="0"/>
                        </a:rPr>
                        <a:t>İşbirliği/Ekip çalışması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520691">
                <a:tc>
                  <a:txBody>
                    <a:bodyPr/>
                    <a:lstStyle/>
                    <a:p>
                      <a:pPr algn="l" fontAlgn="ctr"/>
                      <a:r>
                        <a:rPr lang="tr-TR" sz="900" b="0" i="0" u="none" strike="noStrike" dirty="0">
                          <a:solidFill>
                            <a:srgbClr val="000000"/>
                          </a:solidFill>
                          <a:effectLst/>
                          <a:latin typeface="Tahoma" panose="020B0604030504040204" pitchFamily="34" charset="0"/>
                        </a:rPr>
                        <a:t>Akademik Birimler</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ctr"/>
                      <a:r>
                        <a:rPr lang="tr-TR" sz="900" b="0" i="0" u="none" strike="noStrike">
                          <a:solidFill>
                            <a:srgbClr val="000000"/>
                          </a:solidFill>
                          <a:effectLst/>
                          <a:latin typeface="Tahoma" panose="020B0604030504040204" pitchFamily="34" charset="0"/>
                        </a:rPr>
                        <a:t>Kuruma Hizmet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900" b="0" i="0" u="none" strike="noStrike">
                          <a:solidFill>
                            <a:srgbClr val="000000"/>
                          </a:solidFill>
                          <a:effectLst/>
                          <a:latin typeface="Tahoma" panose="020B0604030504040204" pitchFamily="34" charset="0"/>
                        </a:rPr>
                        <a:t>Akademik başarıyı artırmak için doğru bilgi/tutarlılık/gerekli desteği almak </a:t>
                      </a:r>
                      <a:br>
                        <a:rPr lang="tr-TR" sz="900" b="0" i="0" u="none" strike="noStrike">
                          <a:solidFill>
                            <a:srgbClr val="000000"/>
                          </a:solidFill>
                          <a:effectLst/>
                          <a:latin typeface="Tahoma" panose="020B0604030504040204" pitchFamily="34" charset="0"/>
                        </a:rPr>
                      </a:br>
                      <a:endParaRPr lang="tr-TR" sz="900" b="0" i="0" u="none" strike="noStrike">
                        <a:solidFill>
                          <a:srgbClr val="000000"/>
                        </a:solidFill>
                        <a:effectLst/>
                        <a:latin typeface="Tahom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371985">
                <a:tc>
                  <a:txBody>
                    <a:bodyPr/>
                    <a:lstStyle/>
                    <a:p>
                      <a:pPr algn="l" fontAlgn="ctr"/>
                      <a:r>
                        <a:rPr lang="tr-TR" sz="900" b="0" i="0" u="none" strike="noStrike" dirty="0">
                          <a:solidFill>
                            <a:srgbClr val="000000"/>
                          </a:solidFill>
                          <a:effectLst/>
                          <a:latin typeface="Tahoma" panose="020B0604030504040204" pitchFamily="34" charset="0"/>
                        </a:rPr>
                        <a:t>Yükseköğretim Kurulu Başkanlığı</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ctr"/>
                      <a:r>
                        <a:rPr lang="tr-TR" sz="900" b="0" i="0" u="none" strike="noStrike" dirty="0">
                          <a:solidFill>
                            <a:srgbClr val="000000"/>
                          </a:solidFill>
                          <a:effectLst/>
                          <a:latin typeface="Tahoma" panose="020B0604030504040204" pitchFamily="34" charset="0"/>
                        </a:rPr>
                        <a:t>Mevzuat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900" b="0" i="0" u="none" strike="noStrike">
                          <a:solidFill>
                            <a:srgbClr val="000000"/>
                          </a:solidFill>
                          <a:effectLst/>
                          <a:latin typeface="Tahoma" panose="020B0604030504040204" pitchFamily="34" charset="0"/>
                        </a:rPr>
                        <a:t>Paydaşlar arası memnuniyeti arttırma, İşlemlerin mevzuata uygun yapılması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371985">
                <a:tc>
                  <a:txBody>
                    <a:bodyPr/>
                    <a:lstStyle/>
                    <a:p>
                      <a:pPr algn="l" fontAlgn="ctr"/>
                      <a:r>
                        <a:rPr lang="tr-TR" sz="900" b="0" i="0" u="none" strike="noStrike">
                          <a:solidFill>
                            <a:srgbClr val="000000"/>
                          </a:solidFill>
                          <a:effectLst/>
                          <a:latin typeface="Tahoma" panose="020B0604030504040204" pitchFamily="34" charset="0"/>
                        </a:rPr>
                        <a:t>Diğer Kamu Kurum ve Kuruluşları</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ctr"/>
                      <a:r>
                        <a:rPr lang="tr-TR" sz="900" b="0" i="0" u="none" strike="noStrike" dirty="0">
                          <a:solidFill>
                            <a:srgbClr val="000000"/>
                          </a:solidFill>
                          <a:effectLst/>
                          <a:latin typeface="Tahoma" panose="020B0604030504040204" pitchFamily="34" charset="0"/>
                        </a:rPr>
                        <a:t>Mevzuat/Hizmet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900" b="0" i="0" u="none" strike="noStrike" dirty="0">
                          <a:solidFill>
                            <a:srgbClr val="000000"/>
                          </a:solidFill>
                          <a:effectLst/>
                          <a:latin typeface="Tahoma" panose="020B0604030504040204" pitchFamily="34" charset="0"/>
                        </a:rPr>
                        <a:t>Öğrenci bilgilerinin düzenli ve sağlıklı bir şekilde iletilmesi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371985">
                <a:tc>
                  <a:txBody>
                    <a:bodyPr/>
                    <a:lstStyle/>
                    <a:p>
                      <a:pPr algn="l" fontAlgn="ctr"/>
                      <a:r>
                        <a:rPr lang="tr-TR" sz="900" b="0" i="0" u="none" strike="noStrike">
                          <a:solidFill>
                            <a:srgbClr val="000000"/>
                          </a:solidFill>
                          <a:effectLst/>
                          <a:latin typeface="Tahoma" panose="020B0604030504040204" pitchFamily="34" charset="0"/>
                        </a:rPr>
                        <a:t>Üniversiteler</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ctr"/>
                      <a:r>
                        <a:rPr lang="tr-TR" sz="900" b="0" i="0" u="none" strike="noStrike" dirty="0">
                          <a:solidFill>
                            <a:srgbClr val="000000"/>
                          </a:solidFill>
                          <a:effectLst/>
                          <a:latin typeface="Tahoma" panose="020B0604030504040204" pitchFamily="34" charset="0"/>
                        </a:rPr>
                        <a:t>Öğrenci İşlemleri ve Mevzuat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900" b="0" i="0" u="none" strike="noStrike">
                          <a:solidFill>
                            <a:srgbClr val="000000"/>
                          </a:solidFill>
                          <a:effectLst/>
                          <a:latin typeface="Tahoma" panose="020B0604030504040204" pitchFamily="34" charset="0"/>
                        </a:rPr>
                        <a:t>Öğrenci işlemlerinin sağlıklı yürütülmesi ve bilgi paylaşımı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371985">
                <a:tc>
                  <a:txBody>
                    <a:bodyPr/>
                    <a:lstStyle/>
                    <a:p>
                      <a:pPr algn="l" fontAlgn="ctr"/>
                      <a:r>
                        <a:rPr lang="tr-TR" sz="900" b="0" i="0" u="none" strike="noStrike" dirty="0">
                          <a:solidFill>
                            <a:srgbClr val="000000"/>
                          </a:solidFill>
                          <a:effectLst/>
                          <a:latin typeface="Tahoma" panose="020B0604030504040204" pitchFamily="34" charset="0"/>
                        </a:rPr>
                        <a:t>Öğrenci İşleri Çalışanları</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ctr"/>
                      <a:r>
                        <a:rPr lang="tr-TR" sz="900" b="0" i="0" u="none" strike="noStrike" dirty="0">
                          <a:solidFill>
                            <a:srgbClr val="000000"/>
                          </a:solidFill>
                          <a:effectLst/>
                          <a:latin typeface="Tahoma" panose="020B0604030504040204" pitchFamily="34" charset="0"/>
                        </a:rPr>
                        <a:t>Hizmeti Üreten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900" b="0" i="0" u="none" strike="noStrike" dirty="0">
                          <a:solidFill>
                            <a:srgbClr val="000000"/>
                          </a:solidFill>
                          <a:effectLst/>
                          <a:latin typeface="Tahoma" panose="020B0604030504040204" pitchFamily="34" charset="0"/>
                        </a:rPr>
                        <a:t>Motivasyon, kariyer, ücret, devamlılık</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8203"/>
                  </a:ext>
                </a:extLst>
              </a:tr>
              <a:tr h="371985">
                <a:tc>
                  <a:txBody>
                    <a:bodyPr/>
                    <a:lstStyle/>
                    <a:p>
                      <a:pPr algn="l" fontAlgn="ctr"/>
                      <a:r>
                        <a:rPr lang="tr-TR" sz="900" b="0" i="0" u="none" strike="noStrike">
                          <a:solidFill>
                            <a:srgbClr val="000000"/>
                          </a:solidFill>
                          <a:effectLst/>
                          <a:latin typeface="Tahoma" panose="020B0604030504040204" pitchFamily="34" charset="0"/>
                        </a:rPr>
                        <a:t>Rektörlük</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ctr"/>
                      <a:r>
                        <a:rPr lang="tr-TR" sz="900" b="0" i="0" u="none" strike="noStrike" dirty="0">
                          <a:solidFill>
                            <a:srgbClr val="000000"/>
                          </a:solidFill>
                          <a:effectLst/>
                          <a:latin typeface="Tahoma" panose="020B0604030504040204" pitchFamily="34" charset="0"/>
                        </a:rPr>
                        <a:t>Mevzuat/Hizmet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900" b="0" i="0" u="none" strike="noStrike">
                          <a:solidFill>
                            <a:srgbClr val="000000"/>
                          </a:solidFill>
                          <a:effectLst/>
                          <a:latin typeface="Tahoma" panose="020B0604030504040204" pitchFamily="34" charset="0"/>
                        </a:rPr>
                        <a:t>Öğrenci işlemlerinin sağlıklı yürütülmesi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9513874"/>
                  </a:ext>
                </a:extLst>
              </a:tr>
              <a:tr h="371985">
                <a:tc>
                  <a:txBody>
                    <a:bodyPr/>
                    <a:lstStyle/>
                    <a:p>
                      <a:pPr algn="l" fontAlgn="ctr"/>
                      <a:r>
                        <a:rPr lang="tr-TR" sz="900" b="0" i="0" u="none" strike="noStrike" dirty="0">
                          <a:solidFill>
                            <a:srgbClr val="000000"/>
                          </a:solidFill>
                          <a:effectLst/>
                          <a:latin typeface="Tahoma" panose="020B0604030504040204" pitchFamily="34" charset="0"/>
                        </a:rPr>
                        <a:t>Genel Sekreterlik</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ctr"/>
                      <a:r>
                        <a:rPr lang="tr-TR" sz="900" b="0" i="0" u="none" strike="noStrike" dirty="0">
                          <a:solidFill>
                            <a:srgbClr val="000000"/>
                          </a:solidFill>
                          <a:effectLst/>
                          <a:latin typeface="Tahoma" panose="020B0604030504040204" pitchFamily="34" charset="0"/>
                        </a:rPr>
                        <a:t>Mevzuat/Hizmet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900" b="0" i="0" u="none" strike="noStrike" dirty="0">
                          <a:solidFill>
                            <a:srgbClr val="000000"/>
                          </a:solidFill>
                          <a:effectLst/>
                          <a:latin typeface="Tahoma" panose="020B0604030504040204" pitchFamily="34" charset="0"/>
                        </a:rPr>
                        <a:t>Öğrenci işlemlerinin sağlıklı yürütülmesi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7529262"/>
                  </a:ext>
                </a:extLst>
              </a:tr>
              <a:tr h="371985">
                <a:tc>
                  <a:txBody>
                    <a:bodyPr/>
                    <a:lstStyle/>
                    <a:p>
                      <a:pPr algn="l" fontAlgn="ctr"/>
                      <a:r>
                        <a:rPr lang="tr-TR" sz="900" b="0" i="0" u="none" strike="noStrike" dirty="0"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INOVERA </a:t>
                      </a:r>
                      <a:r>
                        <a:rPr lang="tr-TR" sz="9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(OİBS,UBS)</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ctr"/>
                      <a:r>
                        <a:rPr lang="tr-TR" sz="9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Öğrenci İşlemleri, kurum yazışmaları, Bilgi/belge temini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9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Öğrenci işlemlerinin, kurum yazışmalarının sağlıklı yürütülmesi. Taleplerin karşılanması.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58300749"/>
                  </a:ext>
                </a:extLst>
              </a:tr>
              <a:tr h="371985">
                <a:tc>
                  <a:txBody>
                    <a:bodyPr/>
                    <a:lstStyle/>
                    <a:p>
                      <a:pPr algn="l" fontAlgn="ctr"/>
                      <a:r>
                        <a:rPr lang="tr-TR" sz="900" b="0" i="0" u="none" strike="noStrike" dirty="0">
                          <a:solidFill>
                            <a:srgbClr val="000000"/>
                          </a:solidFill>
                          <a:effectLst/>
                          <a:latin typeface="Tahoma" panose="020B0604030504040204" pitchFamily="34" charset="0"/>
                        </a:rPr>
                        <a:t>Askerlik Şubeleri</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ctr"/>
                      <a:r>
                        <a:rPr lang="tr-TR" sz="900" b="0" i="0" u="none" strike="noStrike" dirty="0">
                          <a:solidFill>
                            <a:srgbClr val="000000"/>
                          </a:solidFill>
                          <a:effectLst/>
                          <a:latin typeface="Tahoma" panose="020B0604030504040204" pitchFamily="34" charset="0"/>
                        </a:rPr>
                        <a:t>Erkek öğrencilerin eğitim durum bilgileri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900" b="0" i="0" u="none" strike="noStrike" dirty="0">
                          <a:solidFill>
                            <a:srgbClr val="000000"/>
                          </a:solidFill>
                          <a:effectLst/>
                          <a:latin typeface="Tahoma" panose="020B0604030504040204" pitchFamily="34" charset="0"/>
                        </a:rPr>
                        <a:t>Öğrenci işlemlerinin sağlıklı yürütülmesi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06431289"/>
                  </a:ext>
                </a:extLst>
              </a:tr>
            </a:tbl>
          </a:graphicData>
        </a:graphic>
      </p:graphicFrame>
    </p:spTree>
    <p:extLst>
      <p:ext uri="{BB962C8B-B14F-4D97-AF65-F5344CB8AC3E}">
        <p14:creationId xmlns:p14="http://schemas.microsoft.com/office/powerpoint/2010/main" val="4598362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1625690" y="924815"/>
            <a:ext cx="5901761" cy="922105"/>
          </a:xfrm>
          <a:prstGeom prst="rect">
            <a:avLst/>
          </a:prstGeom>
        </p:spPr>
        <p:txBody>
          <a:bodyPr vert="horz" lIns="91440" tIns="45720" rIns="91440" bIns="45720" rtlCol="0" anchor="b">
            <a:noAutofit/>
          </a:bodyPr>
          <a:lstStyle/>
          <a:p>
            <a:pPr algn="ctr">
              <a:lnSpc>
                <a:spcPct val="110000"/>
              </a:lnSpc>
              <a:spcBef>
                <a:spcPct val="0"/>
              </a:spcBef>
              <a:spcAft>
                <a:spcPts val="600"/>
              </a:spcAft>
            </a:pPr>
            <a:r>
              <a:rPr lang="tr-TR" sz="2000" b="1" dirty="0">
                <a:solidFill>
                  <a:srgbClr val="002060"/>
                </a:solidFill>
                <a:effectLst>
                  <a:outerShdw blurRad="38100" dist="38100" dir="2700000" algn="tl">
                    <a:srgbClr val="000000">
                      <a:alpha val="43137"/>
                    </a:srgbClr>
                  </a:outerShdw>
                </a:effectLst>
                <a:ea typeface="+mj-ea"/>
                <a:cs typeface="+mj-cs"/>
              </a:rPr>
              <a:t>MEVCUT </a:t>
            </a:r>
            <a:r>
              <a:rPr lang="en-US" sz="2000" b="1" dirty="0">
                <a:solidFill>
                  <a:srgbClr val="002060"/>
                </a:solidFill>
                <a:effectLst>
                  <a:outerShdw blurRad="38100" dist="38100" dir="2700000" algn="tl">
                    <a:srgbClr val="000000">
                      <a:alpha val="43137"/>
                    </a:srgbClr>
                  </a:outerShdw>
                </a:effectLst>
                <a:ea typeface="+mj-ea"/>
                <a:cs typeface="+mj-cs"/>
              </a:rPr>
              <a:t>KAYNAK</a:t>
            </a:r>
            <a:r>
              <a:rPr lang="tr-TR" sz="2000" b="1" dirty="0">
                <a:solidFill>
                  <a:srgbClr val="002060"/>
                </a:solidFill>
                <a:effectLst>
                  <a:outerShdw blurRad="38100" dist="38100" dir="2700000" algn="tl">
                    <a:srgbClr val="000000">
                      <a:alpha val="43137"/>
                    </a:srgbClr>
                  </a:outerShdw>
                </a:effectLst>
                <a:ea typeface="+mj-ea"/>
                <a:cs typeface="+mj-cs"/>
              </a:rPr>
              <a:t>LAR </a:t>
            </a:r>
            <a:r>
              <a:rPr lang="tr-TR" sz="2000" b="1" dirty="0" smtClean="0">
                <a:solidFill>
                  <a:srgbClr val="002060"/>
                </a:solidFill>
                <a:effectLst>
                  <a:outerShdw blurRad="38100" dist="38100" dir="2700000" algn="tl">
                    <a:srgbClr val="000000">
                      <a:alpha val="43137"/>
                    </a:srgbClr>
                  </a:outerShdw>
                </a:effectLst>
                <a:ea typeface="+mj-ea"/>
                <a:cs typeface="+mj-cs"/>
              </a:rPr>
              <a:t>ve </a:t>
            </a:r>
            <a:r>
              <a:rPr lang="en-US" sz="2000" b="1" dirty="0" smtClean="0">
                <a:solidFill>
                  <a:srgbClr val="002060"/>
                </a:solidFill>
                <a:effectLst>
                  <a:outerShdw blurRad="38100" dist="38100" dir="2700000" algn="tl">
                    <a:srgbClr val="000000">
                      <a:alpha val="43137"/>
                    </a:srgbClr>
                  </a:outerShdw>
                </a:effectLst>
                <a:ea typeface="+mj-ea"/>
                <a:cs typeface="+mj-cs"/>
              </a:rPr>
              <a:t> </a:t>
            </a:r>
            <a:r>
              <a:rPr lang="en-US" sz="2000" b="1" dirty="0">
                <a:solidFill>
                  <a:srgbClr val="002060"/>
                </a:solidFill>
                <a:effectLst>
                  <a:outerShdw blurRad="38100" dist="38100" dir="2700000" algn="tl">
                    <a:srgbClr val="000000">
                      <a:alpha val="43137"/>
                    </a:srgbClr>
                  </a:outerShdw>
                </a:effectLst>
                <a:ea typeface="+mj-ea"/>
                <a:cs typeface="+mj-cs"/>
              </a:rPr>
              <a:t>İHTİYA</a:t>
            </a:r>
            <a:r>
              <a:rPr lang="tr-TR" sz="2000" b="1" dirty="0">
                <a:solidFill>
                  <a:srgbClr val="002060"/>
                </a:solidFill>
                <a:effectLst>
                  <a:outerShdw blurRad="38100" dist="38100" dir="2700000" algn="tl">
                    <a:srgbClr val="000000">
                      <a:alpha val="43137"/>
                    </a:srgbClr>
                  </a:outerShdw>
                </a:effectLst>
                <a:ea typeface="+mj-ea"/>
                <a:cs typeface="+mj-cs"/>
              </a:rPr>
              <a:t>ÇLAR</a:t>
            </a:r>
          </a:p>
          <a:p>
            <a:pPr algn="ctr">
              <a:lnSpc>
                <a:spcPct val="110000"/>
              </a:lnSpc>
              <a:spcBef>
                <a:spcPct val="0"/>
              </a:spcBef>
              <a:spcAft>
                <a:spcPts val="600"/>
              </a:spcAft>
            </a:pPr>
            <a:r>
              <a:rPr lang="tr-TR" sz="2000" b="1" dirty="0">
                <a:solidFill>
                  <a:srgbClr val="002060"/>
                </a:solidFill>
                <a:effectLst>
                  <a:outerShdw blurRad="38100" dist="38100" dir="2700000" algn="tl">
                    <a:srgbClr val="000000">
                      <a:alpha val="43137"/>
                    </a:srgbClr>
                  </a:outerShdw>
                </a:effectLst>
                <a:ea typeface="+mj-ea"/>
                <a:cs typeface="+mj-cs"/>
              </a:rPr>
              <a:t>(TEKNOLOJİK, YAZILIM, DONANIM vb.)</a:t>
            </a:r>
            <a:endParaRPr lang="en-US" sz="2000" b="1" dirty="0">
              <a:solidFill>
                <a:srgbClr val="002060"/>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6278" y="245892"/>
            <a:ext cx="1569900" cy="3334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6" name="Tablo 65">
            <a:extLst>
              <a:ext uri="{FF2B5EF4-FFF2-40B4-BE49-F238E27FC236}">
                <a16:creationId xmlns:a16="http://schemas.microsoft.com/office/drawing/2014/main" id="{4E4BC37B-8B6C-4421-8472-B24C6619D2F1}"/>
              </a:ext>
            </a:extLst>
          </p:cNvPr>
          <p:cNvGraphicFramePr>
            <a:graphicFrameLocks noGrp="1"/>
          </p:cNvGraphicFramePr>
          <p:nvPr>
            <p:extLst>
              <p:ext uri="{D42A27DB-BD31-4B8C-83A1-F6EECF244321}">
                <p14:modId xmlns:p14="http://schemas.microsoft.com/office/powerpoint/2010/main" val="2630943315"/>
              </p:ext>
            </p:extLst>
          </p:nvPr>
        </p:nvGraphicFramePr>
        <p:xfrm>
          <a:off x="1373643" y="2192379"/>
          <a:ext cx="6405856" cy="2681877"/>
        </p:xfrm>
        <a:graphic>
          <a:graphicData uri="http://schemas.openxmlformats.org/drawingml/2006/table">
            <a:tbl>
              <a:tblPr/>
              <a:tblGrid>
                <a:gridCol w="1725691">
                  <a:extLst>
                    <a:ext uri="{9D8B030D-6E8A-4147-A177-3AD203B41FA5}">
                      <a16:colId xmlns:a16="http://schemas.microsoft.com/office/drawing/2014/main" val="3918363564"/>
                    </a:ext>
                  </a:extLst>
                </a:gridCol>
                <a:gridCol w="1899733">
                  <a:extLst>
                    <a:ext uri="{9D8B030D-6E8A-4147-A177-3AD203B41FA5}">
                      <a16:colId xmlns:a16="http://schemas.microsoft.com/office/drawing/2014/main" val="1683979601"/>
                    </a:ext>
                  </a:extLst>
                </a:gridCol>
                <a:gridCol w="2780432">
                  <a:extLst>
                    <a:ext uri="{9D8B030D-6E8A-4147-A177-3AD203B41FA5}">
                      <a16:colId xmlns:a16="http://schemas.microsoft.com/office/drawing/2014/main" val="494559924"/>
                    </a:ext>
                  </a:extLst>
                </a:gridCol>
              </a:tblGrid>
              <a:tr h="861952">
                <a:tc>
                  <a:txBody>
                    <a:bodyPr/>
                    <a:lstStyle/>
                    <a:p>
                      <a:pPr algn="ctr" fontAlgn="ctr"/>
                      <a:r>
                        <a:rPr lang="tr-TR" sz="1200" b="1" i="0" u="none" strike="noStrike" dirty="0">
                          <a:solidFill>
                            <a:srgbClr val="000000"/>
                          </a:solidFill>
                          <a:effectLst/>
                          <a:latin typeface="Calibri" panose="020F0502020204030204" pitchFamily="34" charset="0"/>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1309723">
                <a:tc>
                  <a:txBody>
                    <a:bodyPr/>
                    <a:lstStyle/>
                    <a:p>
                      <a:pPr marL="0" algn="ctr" defTabSz="457207" rtl="0" eaLnBrk="1" fontAlgn="ctr" latinLnBrk="0" hangingPunct="1"/>
                      <a:r>
                        <a:rPr lang="tr-TR" sz="1000" b="0" i="0" u="none" strike="noStrike" kern="1200" dirty="0" smtClean="0">
                          <a:solidFill>
                            <a:srgbClr val="000000"/>
                          </a:solidFill>
                          <a:effectLst/>
                          <a:latin typeface="Calibri" panose="020F0502020204030204" pitchFamily="34" charset="0"/>
                          <a:ea typeface="+mn-ea"/>
                          <a:cs typeface="+mn-cs"/>
                        </a:rPr>
                        <a:t>INOVERA Yazılım</a:t>
                      </a:r>
                      <a:endParaRPr lang="tr-TR" sz="10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algn="ctr" defTabSz="457207" rtl="0" eaLnBrk="1" fontAlgn="ctr" latinLnBrk="0" hangingPunct="1"/>
                      <a:r>
                        <a:rPr lang="tr-TR" sz="1000" b="0" i="0" u="none" strike="noStrike" kern="1200" dirty="0" smtClean="0">
                          <a:solidFill>
                            <a:srgbClr val="000000"/>
                          </a:solidFill>
                          <a:effectLst/>
                          <a:latin typeface="Calibri" panose="020F0502020204030204" pitchFamily="34" charset="0"/>
                          <a:ea typeface="+mn-ea"/>
                          <a:cs typeface="+mn-cs"/>
                        </a:rPr>
                        <a:t>Öğrenci İşleri Müdürlüğü</a:t>
                      </a:r>
                      <a:endParaRPr lang="tr-TR" sz="10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000" b="0" i="0" u="none" strike="noStrike" kern="1200" dirty="0" smtClean="0">
                          <a:solidFill>
                            <a:srgbClr val="000000"/>
                          </a:solidFill>
                          <a:effectLst/>
                          <a:latin typeface="Calibri" panose="020F0502020204030204" pitchFamily="34" charset="0"/>
                          <a:ea typeface="+mn-ea"/>
                          <a:cs typeface="+mn-cs"/>
                        </a:rPr>
                        <a:t>OİBS’de yazılımdan kaynaklanan ihtiyaç ve taleplerin karşılanması </a:t>
                      </a:r>
                    </a:p>
                    <a:p>
                      <a:pPr marL="0" algn="ctr" defTabSz="457207" rtl="0" eaLnBrk="1" fontAlgn="ctr" latinLnBrk="0" hangingPunct="1"/>
                      <a:endParaRPr lang="tr-TR" sz="10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510202">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000" b="0" i="0" u="none" strike="noStrike" kern="1200" dirty="0">
                          <a:solidFill>
                            <a:srgbClr val="000000"/>
                          </a:solidFill>
                          <a:effectLst/>
                          <a:latin typeface="Calibri" panose="020F0502020204030204" pitchFamily="34" charset="0"/>
                          <a:ea typeface="+mn-ea"/>
                          <a:cs typeface="+mn-cs"/>
                        </a:rPr>
                        <a:t> </a:t>
                      </a:r>
                      <a:r>
                        <a:rPr lang="tr-TR" sz="1000" b="0" i="0" u="none" strike="noStrike" kern="1200" dirty="0" smtClean="0">
                          <a:solidFill>
                            <a:srgbClr val="000000"/>
                          </a:solidFill>
                          <a:effectLst/>
                          <a:latin typeface="Calibri" panose="020F0502020204030204" pitchFamily="34" charset="0"/>
                          <a:ea typeface="+mn-ea"/>
                          <a:cs typeface="+mn-cs"/>
                        </a:rPr>
                        <a:t>Masaüstü Bilgisayar (Ekran)</a:t>
                      </a:r>
                      <a:endParaRPr lang="tr-TR" sz="10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000" b="0" i="0" u="none" strike="noStrike" kern="1200" dirty="0" smtClean="0">
                          <a:solidFill>
                            <a:srgbClr val="000000"/>
                          </a:solidFill>
                          <a:effectLst/>
                          <a:latin typeface="Calibri" panose="020F0502020204030204" pitchFamily="34" charset="0"/>
                          <a:ea typeface="+mn-ea"/>
                          <a:cs typeface="+mn-cs"/>
                        </a:rPr>
                        <a:t>Öğrenci İşleri Müdürlüğü</a:t>
                      </a:r>
                    </a:p>
                    <a:p>
                      <a:pPr marL="0" marR="0" indent="0" algn="ctr" defTabSz="457207" rtl="0" eaLnBrk="1" fontAlgn="ctr" latinLnBrk="0" hangingPunct="1">
                        <a:lnSpc>
                          <a:spcPct val="100000"/>
                        </a:lnSpc>
                        <a:spcBef>
                          <a:spcPts val="0"/>
                        </a:spcBef>
                        <a:spcAft>
                          <a:spcPts val="0"/>
                        </a:spcAft>
                        <a:buClrTx/>
                        <a:buSzTx/>
                        <a:buFontTx/>
                        <a:buNone/>
                        <a:tabLst/>
                        <a:defRPr/>
                      </a:pPr>
                      <a:r>
                        <a:rPr lang="tr-TR" sz="1000" b="0" i="0" u="none" strike="noStrike" kern="1200" dirty="0">
                          <a:solidFill>
                            <a:srgbClr val="000000"/>
                          </a:solidFill>
                          <a:effectLst/>
                          <a:latin typeface="Calibri" panose="020F0502020204030204" pitchFamily="34" charset="0"/>
                          <a:ea typeface="+mn-ea"/>
                          <a:cs typeface="+mn-cs"/>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000" b="0" i="0" u="none" strike="noStrike" kern="1200" dirty="0" smtClean="0">
                          <a:solidFill>
                            <a:srgbClr val="000000"/>
                          </a:solidFill>
                          <a:effectLst/>
                          <a:latin typeface="Calibri" panose="020F0502020204030204" pitchFamily="34" charset="0"/>
                          <a:ea typeface="+mn-ea"/>
                          <a:cs typeface="+mn-cs"/>
                        </a:rPr>
                        <a:t>Aynı anda birden fazla sistem kullanılmasından kaynaklı taleplerin karşılanması</a:t>
                      </a:r>
                      <a:endParaRPr lang="tr-TR" sz="1000" b="0" i="0" u="none" strike="noStrike" kern="1200" dirty="0">
                        <a:solidFill>
                          <a:srgbClr val="000000"/>
                        </a:solidFill>
                        <a:effectLst/>
                        <a:latin typeface="Calibri" panose="020F0502020204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bl>
          </a:graphicData>
        </a:graphic>
      </p:graphicFrame>
    </p:spTree>
    <p:extLst>
      <p:ext uri="{BB962C8B-B14F-4D97-AF65-F5344CB8AC3E}">
        <p14:creationId xmlns:p14="http://schemas.microsoft.com/office/powerpoint/2010/main" val="20589368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1789468" y="849503"/>
            <a:ext cx="5869859" cy="1079575"/>
          </a:xfrm>
          <a:prstGeom prst="rect">
            <a:avLst/>
          </a:prstGeom>
        </p:spPr>
        <p:txBody>
          <a:bodyPr vert="horz" lIns="91440" tIns="45720" rIns="91440" bIns="45720" rtlCol="0" anchor="b">
            <a:noAutofit/>
          </a:bodyPr>
          <a:lstStyle/>
          <a:p>
            <a:pPr algn="ctr">
              <a:spcBef>
                <a:spcPct val="0"/>
              </a:spcBef>
              <a:spcAft>
                <a:spcPts val="600"/>
              </a:spcAft>
            </a:pPr>
            <a:r>
              <a:rPr lang="tr-TR" sz="2000" b="1" dirty="0">
                <a:solidFill>
                  <a:srgbClr val="002060"/>
                </a:solidFill>
                <a:effectLst>
                  <a:outerShdw blurRad="38100" dist="38100" dir="2700000" algn="tl">
                    <a:srgbClr val="000000">
                      <a:alpha val="43137"/>
                    </a:srgbClr>
                  </a:outerShdw>
                </a:effectLst>
                <a:ea typeface="+mj-ea"/>
                <a:cs typeface="+mj-cs"/>
              </a:rPr>
              <a:t>MEVCUT </a:t>
            </a:r>
            <a:r>
              <a:rPr lang="en-US" sz="2000" b="1" dirty="0">
                <a:solidFill>
                  <a:srgbClr val="002060"/>
                </a:solidFill>
                <a:effectLst>
                  <a:outerShdw blurRad="38100" dist="38100" dir="2700000" algn="tl">
                    <a:srgbClr val="000000">
                      <a:alpha val="43137"/>
                    </a:srgbClr>
                  </a:outerShdw>
                </a:effectLst>
                <a:ea typeface="+mj-ea"/>
                <a:cs typeface="+mj-cs"/>
              </a:rPr>
              <a:t>KAYNAK</a:t>
            </a:r>
            <a:r>
              <a:rPr lang="tr-TR" sz="2000" b="1" dirty="0">
                <a:solidFill>
                  <a:srgbClr val="002060"/>
                </a:solidFill>
                <a:effectLst>
                  <a:outerShdw blurRad="38100" dist="38100" dir="2700000" algn="tl">
                    <a:srgbClr val="000000">
                      <a:alpha val="43137"/>
                    </a:srgbClr>
                  </a:outerShdw>
                </a:effectLst>
                <a:ea typeface="+mj-ea"/>
                <a:cs typeface="+mj-cs"/>
              </a:rPr>
              <a:t>LAR </a:t>
            </a:r>
            <a:r>
              <a:rPr lang="tr-TR" sz="2000" b="1" dirty="0" smtClean="0">
                <a:solidFill>
                  <a:srgbClr val="002060"/>
                </a:solidFill>
                <a:effectLst>
                  <a:outerShdw blurRad="38100" dist="38100" dir="2700000" algn="tl">
                    <a:srgbClr val="000000">
                      <a:alpha val="43137"/>
                    </a:srgbClr>
                  </a:outerShdw>
                </a:effectLst>
                <a:ea typeface="+mj-ea"/>
                <a:cs typeface="+mj-cs"/>
              </a:rPr>
              <a:t>ve </a:t>
            </a:r>
            <a:r>
              <a:rPr lang="en-US" sz="2000" b="1" dirty="0" smtClean="0">
                <a:solidFill>
                  <a:srgbClr val="002060"/>
                </a:solidFill>
                <a:effectLst>
                  <a:outerShdw blurRad="38100" dist="38100" dir="2700000" algn="tl">
                    <a:srgbClr val="000000">
                      <a:alpha val="43137"/>
                    </a:srgbClr>
                  </a:outerShdw>
                </a:effectLst>
                <a:ea typeface="+mj-ea"/>
                <a:cs typeface="+mj-cs"/>
              </a:rPr>
              <a:t> </a:t>
            </a:r>
            <a:r>
              <a:rPr lang="en-US" sz="2000" b="1" dirty="0">
                <a:solidFill>
                  <a:srgbClr val="002060"/>
                </a:solidFill>
                <a:effectLst>
                  <a:outerShdw blurRad="38100" dist="38100" dir="2700000" algn="tl">
                    <a:srgbClr val="000000">
                      <a:alpha val="43137"/>
                    </a:srgbClr>
                  </a:outerShdw>
                </a:effectLst>
                <a:ea typeface="+mj-ea"/>
                <a:cs typeface="+mj-cs"/>
              </a:rPr>
              <a:t>İHTİYA</a:t>
            </a:r>
            <a:r>
              <a:rPr lang="tr-TR" sz="2000" b="1" dirty="0">
                <a:solidFill>
                  <a:srgbClr val="002060"/>
                </a:solidFill>
                <a:effectLst>
                  <a:outerShdw blurRad="38100" dist="38100" dir="2700000" algn="tl">
                    <a:srgbClr val="000000">
                      <a:alpha val="43137"/>
                    </a:srgbClr>
                  </a:outerShdw>
                </a:effectLst>
                <a:ea typeface="+mj-ea"/>
                <a:cs typeface="+mj-cs"/>
              </a:rPr>
              <a:t>ÇLAR</a:t>
            </a:r>
          </a:p>
          <a:p>
            <a:pPr algn="ctr">
              <a:spcBef>
                <a:spcPct val="0"/>
              </a:spcBef>
              <a:spcAft>
                <a:spcPts val="600"/>
              </a:spcAft>
            </a:pPr>
            <a:r>
              <a:rPr lang="tr-TR" sz="2000" b="1" dirty="0">
                <a:solidFill>
                  <a:srgbClr val="002060"/>
                </a:solidFill>
                <a:effectLst>
                  <a:outerShdw blurRad="38100" dist="38100" dir="2700000" algn="tl">
                    <a:srgbClr val="000000">
                      <a:alpha val="43137"/>
                    </a:srgbClr>
                  </a:outerShdw>
                </a:effectLst>
                <a:ea typeface="+mj-ea"/>
                <a:cs typeface="+mj-cs"/>
              </a:rPr>
              <a:t>(İŞ GÜCÜ-İNSAN KAYNAĞI)</a:t>
            </a:r>
            <a:endParaRPr lang="en-US" sz="2000" b="1" dirty="0">
              <a:solidFill>
                <a:srgbClr val="002060"/>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178" y="304675"/>
            <a:ext cx="1690292" cy="35903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6" name="Tablo 65">
            <a:extLst>
              <a:ext uri="{FF2B5EF4-FFF2-40B4-BE49-F238E27FC236}">
                <a16:creationId xmlns:a16="http://schemas.microsoft.com/office/drawing/2014/main" id="{0F23ED71-2D0A-4A91-BB06-5711D160085E}"/>
              </a:ext>
            </a:extLst>
          </p:cNvPr>
          <p:cNvGraphicFramePr>
            <a:graphicFrameLocks noGrp="1"/>
          </p:cNvGraphicFramePr>
          <p:nvPr>
            <p:extLst>
              <p:ext uri="{D42A27DB-BD31-4B8C-83A1-F6EECF244321}">
                <p14:modId xmlns:p14="http://schemas.microsoft.com/office/powerpoint/2010/main" val="2170874858"/>
              </p:ext>
            </p:extLst>
          </p:nvPr>
        </p:nvGraphicFramePr>
        <p:xfrm>
          <a:off x="1301073" y="2371991"/>
          <a:ext cx="6846648" cy="2021148"/>
        </p:xfrm>
        <a:graphic>
          <a:graphicData uri="http://schemas.openxmlformats.org/drawingml/2006/table">
            <a:tbl>
              <a:tblPr/>
              <a:tblGrid>
                <a:gridCol w="3637909">
                  <a:extLst>
                    <a:ext uri="{9D8B030D-6E8A-4147-A177-3AD203B41FA5}">
                      <a16:colId xmlns:a16="http://schemas.microsoft.com/office/drawing/2014/main" val="3383282758"/>
                    </a:ext>
                  </a:extLst>
                </a:gridCol>
                <a:gridCol w="3208739">
                  <a:extLst>
                    <a:ext uri="{9D8B030D-6E8A-4147-A177-3AD203B41FA5}">
                      <a16:colId xmlns:a16="http://schemas.microsoft.com/office/drawing/2014/main" val="494559924"/>
                    </a:ext>
                  </a:extLst>
                </a:gridCol>
              </a:tblGrid>
              <a:tr h="737004">
                <a:tc>
                  <a:txBody>
                    <a:bodyPr/>
                    <a:lstStyle/>
                    <a:p>
                      <a:pPr algn="ctr" fontAlgn="ctr"/>
                      <a:r>
                        <a:rPr lang="tr-TR" sz="1200" b="1" i="0" u="none" strike="noStrike" dirty="0">
                          <a:solidFill>
                            <a:srgbClr val="000000"/>
                          </a:solidFill>
                          <a:effectLst/>
                          <a:latin typeface="Calibri" panose="020F0502020204030204" pitchFamily="34" charset="0"/>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744293">
                <a:tc>
                  <a:txBody>
                    <a:bodyPr/>
                    <a:lstStyle/>
                    <a:p>
                      <a:pPr algn="ctr" fontAlgn="ctr"/>
                      <a:r>
                        <a:rPr lang="tr-TR" sz="1000" b="0" i="0" u="none" strike="noStrike" dirty="0" smtClean="0">
                          <a:solidFill>
                            <a:srgbClr val="000000"/>
                          </a:solidFill>
                          <a:effectLst/>
                          <a:latin typeface="Calibri" panose="020F0502020204030204" pitchFamily="34" charset="0"/>
                        </a:rPr>
                        <a:t>Kısmı Zamanlı Öğrenci</a:t>
                      </a:r>
                      <a:endParaRPr lang="tr-TR" sz="10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just" fontAlgn="ctr"/>
                      <a:r>
                        <a:rPr lang="tr-TR" sz="1000" b="0" i="0" u="none" strike="noStrike" dirty="0" smtClean="0">
                          <a:solidFill>
                            <a:srgbClr val="000000"/>
                          </a:solidFill>
                          <a:effectLst/>
                          <a:latin typeface="Calibri" panose="020F0502020204030204" pitchFamily="34" charset="0"/>
                        </a:rPr>
                        <a:t>İş Yoğunluğunda telefon karşılamak,</a:t>
                      </a:r>
                      <a:r>
                        <a:rPr lang="tr-TR" sz="1000" b="0" i="0" u="none" strike="noStrike" baseline="0" dirty="0" smtClean="0">
                          <a:solidFill>
                            <a:srgbClr val="000000"/>
                          </a:solidFill>
                          <a:effectLst/>
                          <a:latin typeface="Calibri" panose="020F0502020204030204" pitchFamily="34" charset="0"/>
                        </a:rPr>
                        <a:t> öğrencilere talep edilen belgeleri  </a:t>
                      </a:r>
                      <a:r>
                        <a:rPr lang="tr-TR" sz="1000" b="0" i="1" u="none" strike="noStrike" baseline="0" dirty="0" smtClean="0">
                          <a:solidFill>
                            <a:srgbClr val="000000"/>
                          </a:solidFill>
                          <a:effectLst/>
                          <a:latin typeface="Calibri" panose="020F0502020204030204" pitchFamily="34" charset="0"/>
                        </a:rPr>
                        <a:t>(Öğrenci Belgesi, Transkript..) </a:t>
                      </a:r>
                      <a:r>
                        <a:rPr lang="tr-TR" sz="1000" b="0" i="0" u="none" strike="noStrike" baseline="0" dirty="0" smtClean="0">
                          <a:solidFill>
                            <a:srgbClr val="000000"/>
                          </a:solidFill>
                          <a:effectLst/>
                          <a:latin typeface="Calibri" panose="020F0502020204030204" pitchFamily="34" charset="0"/>
                        </a:rPr>
                        <a:t>teslim etmek</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539851">
                <a:tc>
                  <a:txBody>
                    <a:bodyPr/>
                    <a:lstStyle/>
                    <a:p>
                      <a:pPr algn="ctr" fontAlgn="ctr"/>
                      <a:r>
                        <a:rPr lang="tr-TR" sz="1000" b="0" i="0" u="none" strike="noStrike" dirty="0" smtClean="0">
                          <a:solidFill>
                            <a:srgbClr val="000000"/>
                          </a:solidFill>
                          <a:effectLst/>
                          <a:latin typeface="Calibri" panose="020F0502020204030204" pitchFamily="34" charset="0"/>
                        </a:rPr>
                        <a:t>1 Personel</a:t>
                      </a:r>
                      <a:endParaRPr lang="tr-TR" sz="10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just" fontAlgn="ctr"/>
                      <a:r>
                        <a:rPr lang="tr-TR" sz="1000" b="0" i="0" u="none" strike="noStrike" dirty="0" smtClean="0">
                          <a:solidFill>
                            <a:srgbClr val="000000"/>
                          </a:solidFill>
                          <a:effectLst/>
                          <a:latin typeface="Calibri" panose="020F0502020204030204" pitchFamily="34" charset="0"/>
                        </a:rPr>
                        <a:t>İş Yoğunluğu</a:t>
                      </a:r>
                      <a:r>
                        <a:rPr lang="tr-TR" sz="1000" b="0" i="0" u="none" strike="noStrike" baseline="0" dirty="0" smtClean="0">
                          <a:solidFill>
                            <a:srgbClr val="000000"/>
                          </a:solidFill>
                          <a:effectLst/>
                          <a:latin typeface="Calibri" panose="020F0502020204030204" pitchFamily="34" charset="0"/>
                        </a:rPr>
                        <a:t> Dolayısıyla taleplerin hızla karşılanması</a:t>
                      </a:r>
                      <a:endParaRPr lang="tr-TR" sz="10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bl>
          </a:graphicData>
        </a:graphic>
      </p:graphicFrame>
    </p:spTree>
    <p:extLst>
      <p:ext uri="{BB962C8B-B14F-4D97-AF65-F5344CB8AC3E}">
        <p14:creationId xmlns:p14="http://schemas.microsoft.com/office/powerpoint/2010/main" val="4493892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996438" y="1045058"/>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400" b="1" dirty="0">
                <a:solidFill>
                  <a:srgbClr val="002060"/>
                </a:solidFill>
                <a:effectLst>
                  <a:outerShdw blurRad="38100" dist="38100" dir="2700000" algn="tl">
                    <a:srgbClr val="000000">
                      <a:alpha val="43137"/>
                    </a:srgbClr>
                  </a:outerShdw>
                </a:effectLst>
                <a:ea typeface="+mj-ea"/>
                <a:cs typeface="+mj-cs"/>
              </a:rPr>
              <a:t>SKORU YÜKSEK OLAN </a:t>
            </a:r>
            <a:r>
              <a:rPr lang="tr-TR" sz="2400" b="1" dirty="0" smtClean="0">
                <a:solidFill>
                  <a:srgbClr val="002060"/>
                </a:solidFill>
                <a:effectLst>
                  <a:outerShdw blurRad="38100" dist="38100" dir="2700000" algn="tl">
                    <a:srgbClr val="000000">
                      <a:alpha val="43137"/>
                    </a:srgbClr>
                  </a:outerShdw>
                </a:effectLst>
                <a:ea typeface="+mj-ea"/>
                <a:cs typeface="+mj-cs"/>
              </a:rPr>
              <a:t>ve AKSİYON </a:t>
            </a:r>
            <a:r>
              <a:rPr lang="tr-TR" sz="2400" b="1" dirty="0">
                <a:solidFill>
                  <a:srgbClr val="002060"/>
                </a:solidFill>
                <a:effectLst>
                  <a:outerShdw blurRad="38100" dist="38100" dir="2700000" algn="tl">
                    <a:srgbClr val="000000">
                      <a:alpha val="43137"/>
                    </a:srgbClr>
                  </a:outerShdw>
                </a:effectLst>
                <a:ea typeface="+mj-ea"/>
                <a:cs typeface="+mj-cs"/>
              </a:rPr>
              <a:t>GEREKTİREN </a:t>
            </a:r>
            <a:r>
              <a:rPr lang="en-US" sz="2400" b="1" kern="1200" dirty="0">
                <a:solidFill>
                  <a:srgbClr val="002060"/>
                </a:solidFill>
                <a:effectLst>
                  <a:outerShdw blurRad="38100" dist="38100" dir="2700000" algn="tl">
                    <a:srgbClr val="000000">
                      <a:alpha val="43137"/>
                    </a:srgbClr>
                  </a:outerShdw>
                </a:effectLst>
                <a:ea typeface="+mj-ea"/>
                <a:cs typeface="+mj-cs"/>
              </a:rPr>
              <a:t>RİS</a:t>
            </a:r>
            <a:r>
              <a:rPr lang="tr-TR" sz="2400" b="1" dirty="0">
                <a:solidFill>
                  <a:srgbClr val="002060"/>
                </a:solidFill>
                <a:effectLst>
                  <a:outerShdw blurRad="38100" dist="38100" dir="2700000" algn="tl">
                    <a:srgbClr val="000000">
                      <a:alpha val="43137"/>
                    </a:srgbClr>
                  </a:outerShdw>
                </a:effectLst>
                <a:ea typeface="+mj-ea"/>
                <a:cs typeface="+mj-cs"/>
              </a:rPr>
              <a:t>KLER</a:t>
            </a:r>
            <a:endParaRPr lang="en-US" sz="2400" b="1" kern="1200" dirty="0">
              <a:solidFill>
                <a:srgbClr val="002060"/>
              </a:solidFill>
              <a:effectLst>
                <a:outerShdw blurRad="38100" dist="38100" dir="2700000" algn="tl">
                  <a:srgbClr val="000000">
                    <a:alpha val="43137"/>
                  </a:srgbClr>
                </a:outerShdw>
              </a:effectLst>
              <a:ea typeface="+mj-ea"/>
              <a:cs typeface="+mj-cs"/>
            </a:endParaRPr>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9"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1" name="Tablo 10"/>
          <p:cNvGraphicFramePr>
            <a:graphicFrameLocks noGrp="1"/>
          </p:cNvGraphicFramePr>
          <p:nvPr>
            <p:extLst>
              <p:ext uri="{D42A27DB-BD31-4B8C-83A1-F6EECF244321}">
                <p14:modId xmlns:p14="http://schemas.microsoft.com/office/powerpoint/2010/main" val="272968929"/>
              </p:ext>
            </p:extLst>
          </p:nvPr>
        </p:nvGraphicFramePr>
        <p:xfrm>
          <a:off x="400050" y="2620623"/>
          <a:ext cx="8203223" cy="2572204"/>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sz="1800" b="1" kern="1200" baseline="0" dirty="0" smtClean="0">
                          <a:solidFill>
                            <a:srgbClr val="0C0D0D"/>
                          </a:solidFill>
                          <a:latin typeface="+mn-lt"/>
                          <a:ea typeface="+mn-ea"/>
                          <a:cs typeface="+mn-cs"/>
                        </a:rPr>
                        <a:t>Z4-Otomasyon sisteminde dönem sonlarındaki rutin işlemlerin (kayıt dondurma, aktife çekme, ders kayıt kontrolü, kayıt yenilemedi statüsüne çekme vb.) manuel yapılıyor olması </a:t>
                      </a:r>
                      <a:endParaRPr lang="tr-TR" sz="1800" b="1" kern="1200" baseline="0" dirty="0">
                        <a:solidFill>
                          <a:srgbClr val="0C0D0D"/>
                        </a:solidFill>
                        <a:latin typeface="+mn-lt"/>
                        <a:ea typeface="+mn-ea"/>
                        <a:cs typeface="+mn-cs"/>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chemeClr val="accent1"/>
                          </a:solidFill>
                        </a:rPr>
                        <a:t>Termin Tarihi </a:t>
                      </a:r>
                      <a:r>
                        <a:rPr lang="tr-TR" baseline="0" dirty="0">
                          <a:solidFill>
                            <a:schemeClr val="accent1"/>
                          </a:solidFill>
                        </a:rPr>
                        <a:t>:</a:t>
                      </a:r>
                      <a:endParaRPr lang="tr-TR" dirty="0">
                        <a:solidFill>
                          <a:schemeClr val="accent1"/>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800" kern="1200" baseline="0" dirty="0" smtClean="0">
                          <a:solidFill>
                            <a:schemeClr val="accent1"/>
                          </a:solidFill>
                          <a:latin typeface="+mn-lt"/>
                          <a:ea typeface="+mn-ea"/>
                          <a:cs typeface="+mn-cs"/>
                        </a:rPr>
                        <a:t>30.12.2024 </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800" kern="1200" baseline="0" dirty="0" smtClean="0">
                          <a:solidFill>
                            <a:srgbClr val="0C0D0D"/>
                          </a:solidFill>
                          <a:latin typeface="+mn-lt"/>
                          <a:ea typeface="+mn-ea"/>
                          <a:cs typeface="+mn-cs"/>
                        </a:rPr>
                        <a:t>Bilgi İşlem/Rektörlük/Yüklenici Firma </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916124">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800" kern="1200" baseline="0" dirty="0" smtClean="0">
                          <a:solidFill>
                            <a:srgbClr val="0C0D0D"/>
                          </a:solidFill>
                          <a:latin typeface="+mn-lt"/>
                          <a:ea typeface="+mn-ea"/>
                          <a:cs typeface="+mn-cs"/>
                        </a:rPr>
                        <a:t>OİBS Sistemindeki eksiklik ve ihtiyaçların giderilmesi için yüklenici firmayla iletişime geçilmesi, Bilgi İşlem Birimine ilgili taleplerin iletilmesi. </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3833379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ayt Numarası Yer Tutucusu 6"/>
          <p:cNvSpPr>
            <a:spLocks noGrp="1"/>
          </p:cNvSpPr>
          <p:nvPr>
            <p:ph type="sldNum" sz="quarter" idx="12"/>
          </p:nvPr>
        </p:nvSpPr>
        <p:spPr>
          <a:xfrm>
            <a:off x="6457950" y="6356350"/>
            <a:ext cx="2057400" cy="365125"/>
          </a:xfrm>
        </p:spPr>
        <p:txBody>
          <a:bodyPr vert="horz" lIns="91440" tIns="45720" rIns="91440" bIns="45720" rtlCol="0" anchor="ctr">
            <a:normAutofit fontScale="77500" lnSpcReduction="20000"/>
          </a:bodyPr>
          <a:lstStyle/>
          <a:p>
            <a:pPr>
              <a:spcAft>
                <a:spcPts val="600"/>
              </a:spcAft>
            </a:pPr>
            <a:endParaRPr lang="en-US"/>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9"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1" name="Tablo 10"/>
          <p:cNvGraphicFramePr>
            <a:graphicFrameLocks noGrp="1"/>
          </p:cNvGraphicFramePr>
          <p:nvPr>
            <p:extLst>
              <p:ext uri="{D42A27DB-BD31-4B8C-83A1-F6EECF244321}">
                <p14:modId xmlns:p14="http://schemas.microsoft.com/office/powerpoint/2010/main" val="4139371593"/>
              </p:ext>
            </p:extLst>
          </p:nvPr>
        </p:nvGraphicFramePr>
        <p:xfrm>
          <a:off x="400050" y="2288576"/>
          <a:ext cx="8203223" cy="311912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sz="1800" b="1" kern="1200" baseline="0" dirty="0" smtClean="0">
                          <a:solidFill>
                            <a:srgbClr val="0C0D0D"/>
                          </a:solidFill>
                          <a:latin typeface="+mn-lt"/>
                          <a:ea typeface="+mn-ea"/>
                          <a:cs typeface="+mn-cs"/>
                        </a:rPr>
                        <a:t>T4-Sınıf </a:t>
                      </a:r>
                      <a:r>
                        <a:rPr lang="tr-TR" sz="1800" b="1" kern="1200" baseline="0" dirty="0" smtClean="0">
                          <a:solidFill>
                            <a:srgbClr val="0C0D0D"/>
                          </a:solidFill>
                          <a:latin typeface="+mn-lt"/>
                          <a:ea typeface="+mn-ea"/>
                          <a:cs typeface="+mn-cs"/>
                        </a:rPr>
                        <a:t>atlatma problemi(</a:t>
                      </a:r>
                      <a:r>
                        <a:rPr lang="tr-TR" sz="1800" b="1" kern="1200" baseline="0" dirty="0" err="1" smtClean="0">
                          <a:solidFill>
                            <a:srgbClr val="0C0D0D"/>
                          </a:solidFill>
                          <a:latin typeface="+mn-lt"/>
                          <a:ea typeface="+mn-ea"/>
                          <a:cs typeface="+mn-cs"/>
                        </a:rPr>
                        <a:t>örn</a:t>
                      </a:r>
                      <a:r>
                        <a:rPr lang="tr-TR" sz="1800" b="1" kern="1200" baseline="0" dirty="0" smtClean="0">
                          <a:solidFill>
                            <a:srgbClr val="0C0D0D"/>
                          </a:solidFill>
                          <a:latin typeface="+mn-lt"/>
                          <a:ea typeface="+mn-ea"/>
                          <a:cs typeface="+mn-cs"/>
                        </a:rPr>
                        <a:t>; hazırlık sınıfından geçen öğrencilerden kayıt donduran ya da kayıt yenilemeyenlerin 1. Sınıfa geçirilememesi, hala hazırlık sınıfında gözükmesi, aynı durum diğer sınıflar içinde geçerli)</a:t>
                      </a:r>
                      <a:endParaRPr lang="tr-TR" sz="1800" b="1" kern="1200" baseline="0" dirty="0">
                        <a:solidFill>
                          <a:srgbClr val="0C0D0D"/>
                        </a:solidFill>
                        <a:latin typeface="+mn-lt"/>
                        <a:ea typeface="+mn-ea"/>
                        <a:cs typeface="+mn-cs"/>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chemeClr val="accent1"/>
                          </a:solidFill>
                        </a:rPr>
                        <a:t>Termin Tarihi </a:t>
                      </a:r>
                      <a:r>
                        <a:rPr lang="tr-TR" baseline="0" dirty="0">
                          <a:solidFill>
                            <a:schemeClr val="accent1"/>
                          </a:solidFill>
                        </a:rPr>
                        <a:t>:</a:t>
                      </a:r>
                      <a:endParaRPr lang="tr-TR" dirty="0">
                        <a:solidFill>
                          <a:schemeClr val="accent1"/>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800" kern="1200" baseline="0" dirty="0" smtClean="0">
                          <a:solidFill>
                            <a:schemeClr val="accent1"/>
                          </a:solidFill>
                          <a:latin typeface="+mn-lt"/>
                          <a:ea typeface="+mn-ea"/>
                          <a:cs typeface="+mn-cs"/>
                        </a:rPr>
                        <a:t>30.12.2024 </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800" kern="1200" baseline="0" dirty="0" smtClean="0">
                          <a:solidFill>
                            <a:srgbClr val="0C0D0D"/>
                          </a:solidFill>
                          <a:latin typeface="+mn-lt"/>
                          <a:ea typeface="+mn-ea"/>
                          <a:cs typeface="+mn-cs"/>
                        </a:rPr>
                        <a:t>Bilgi İşlem/Rektörlük/Yüklenici Firma </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916124">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800" kern="1200" dirty="0" smtClean="0">
                          <a:solidFill>
                            <a:srgbClr val="0C0D0D"/>
                          </a:solidFill>
                          <a:latin typeface="+mn-lt"/>
                          <a:ea typeface="+mn-ea"/>
                          <a:cs typeface="+mn-cs"/>
                        </a:rPr>
                        <a:t>OİBS Sistemindeki eksiklik ve ihtiyaçların giderilmesi için yüklenici firmayla iletişime geçilmesi, Bilgi İşlem Birimine ilgili taleplerin iletilmesi. </a:t>
                      </a:r>
                    </a:p>
                    <a:p>
                      <a:endParaRPr lang="tr-TR"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
        <p:nvSpPr>
          <p:cNvPr id="10" name="Metin kutusu 9"/>
          <p:cNvSpPr txBox="1"/>
          <p:nvPr/>
        </p:nvSpPr>
        <p:spPr>
          <a:xfrm>
            <a:off x="1996438" y="1045058"/>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400" b="1" dirty="0">
                <a:solidFill>
                  <a:srgbClr val="002060"/>
                </a:solidFill>
                <a:effectLst>
                  <a:outerShdw blurRad="38100" dist="38100" dir="2700000" algn="tl">
                    <a:srgbClr val="000000">
                      <a:alpha val="43137"/>
                    </a:srgbClr>
                  </a:outerShdw>
                </a:effectLst>
                <a:ea typeface="+mj-ea"/>
                <a:cs typeface="+mj-cs"/>
              </a:rPr>
              <a:t>SKORU YÜKSEK OLAN </a:t>
            </a:r>
            <a:r>
              <a:rPr lang="tr-TR" sz="2400" b="1" dirty="0" smtClean="0">
                <a:solidFill>
                  <a:srgbClr val="002060"/>
                </a:solidFill>
                <a:effectLst>
                  <a:outerShdw blurRad="38100" dist="38100" dir="2700000" algn="tl">
                    <a:srgbClr val="000000">
                      <a:alpha val="43137"/>
                    </a:srgbClr>
                  </a:outerShdw>
                </a:effectLst>
                <a:ea typeface="+mj-ea"/>
                <a:cs typeface="+mj-cs"/>
              </a:rPr>
              <a:t>ve AKSİYON </a:t>
            </a:r>
            <a:r>
              <a:rPr lang="tr-TR" sz="2400" b="1" dirty="0">
                <a:solidFill>
                  <a:srgbClr val="002060"/>
                </a:solidFill>
                <a:effectLst>
                  <a:outerShdw blurRad="38100" dist="38100" dir="2700000" algn="tl">
                    <a:srgbClr val="000000">
                      <a:alpha val="43137"/>
                    </a:srgbClr>
                  </a:outerShdw>
                </a:effectLst>
                <a:ea typeface="+mj-ea"/>
                <a:cs typeface="+mj-cs"/>
              </a:rPr>
              <a:t>GEREKTİREN </a:t>
            </a:r>
            <a:r>
              <a:rPr lang="en-US" sz="2400" b="1" kern="1200" dirty="0">
                <a:solidFill>
                  <a:srgbClr val="002060"/>
                </a:solidFill>
                <a:effectLst>
                  <a:outerShdw blurRad="38100" dist="38100" dir="2700000" algn="tl">
                    <a:srgbClr val="000000">
                      <a:alpha val="43137"/>
                    </a:srgbClr>
                  </a:outerShdw>
                </a:effectLst>
                <a:ea typeface="+mj-ea"/>
                <a:cs typeface="+mj-cs"/>
              </a:rPr>
              <a:t>RİS</a:t>
            </a:r>
            <a:r>
              <a:rPr lang="tr-TR" sz="2400" b="1" dirty="0">
                <a:solidFill>
                  <a:srgbClr val="002060"/>
                </a:solidFill>
                <a:effectLst>
                  <a:outerShdw blurRad="38100" dist="38100" dir="2700000" algn="tl">
                    <a:srgbClr val="000000">
                      <a:alpha val="43137"/>
                    </a:srgbClr>
                  </a:outerShdw>
                </a:effectLst>
                <a:ea typeface="+mj-ea"/>
                <a:cs typeface="+mj-cs"/>
              </a:rPr>
              <a:t>KLER</a:t>
            </a:r>
            <a:endParaRPr lang="en-US" sz="2400" b="1" kern="1200" dirty="0">
              <a:solidFill>
                <a:srgbClr val="002060"/>
              </a:solidFill>
              <a:effectLst>
                <a:outerShdw blurRad="38100" dist="38100" dir="2700000" algn="tl">
                  <a:srgbClr val="000000">
                    <a:alpha val="43137"/>
                  </a:srgbClr>
                </a:outerShdw>
              </a:effectLst>
              <a:ea typeface="+mj-ea"/>
              <a:cs typeface="+mj-cs"/>
            </a:endParaRPr>
          </a:p>
        </p:txBody>
      </p:sp>
    </p:spTree>
    <p:extLst>
      <p:ext uri="{BB962C8B-B14F-4D97-AF65-F5344CB8AC3E}">
        <p14:creationId xmlns:p14="http://schemas.microsoft.com/office/powerpoint/2010/main" val="32387309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05230" y="1100809"/>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400" b="1" dirty="0">
                <a:solidFill>
                  <a:srgbClr val="002060"/>
                </a:solidFill>
                <a:effectLst>
                  <a:outerShdw blurRad="38100" dist="38100" dir="2700000" algn="tl">
                    <a:srgbClr val="000000">
                      <a:alpha val="43137"/>
                    </a:srgbClr>
                  </a:outerShdw>
                </a:effectLst>
                <a:ea typeface="+mj-ea"/>
                <a:cs typeface="+mj-cs"/>
              </a:rPr>
              <a:t>SKORU YÜKSEK OLAN </a:t>
            </a:r>
            <a:r>
              <a:rPr lang="tr-TR" sz="2400" b="1" dirty="0" smtClean="0">
                <a:solidFill>
                  <a:srgbClr val="002060"/>
                </a:solidFill>
                <a:effectLst>
                  <a:outerShdw blurRad="38100" dist="38100" dir="2700000" algn="tl">
                    <a:srgbClr val="000000">
                      <a:alpha val="43137"/>
                    </a:srgbClr>
                  </a:outerShdw>
                </a:effectLst>
                <a:ea typeface="+mj-ea"/>
                <a:cs typeface="+mj-cs"/>
              </a:rPr>
              <a:t>ve AKSİYON </a:t>
            </a:r>
            <a:r>
              <a:rPr lang="tr-TR" sz="2400" b="1" dirty="0">
                <a:solidFill>
                  <a:srgbClr val="002060"/>
                </a:solidFill>
                <a:effectLst>
                  <a:outerShdw blurRad="38100" dist="38100" dir="2700000" algn="tl">
                    <a:srgbClr val="000000">
                      <a:alpha val="43137"/>
                    </a:srgbClr>
                  </a:outerShdw>
                </a:effectLst>
                <a:ea typeface="+mj-ea"/>
                <a:cs typeface="+mj-cs"/>
              </a:rPr>
              <a:t>GEREKTİREN </a:t>
            </a:r>
            <a:r>
              <a:rPr lang="en-US" sz="2400" b="1" kern="1200" dirty="0">
                <a:solidFill>
                  <a:srgbClr val="002060"/>
                </a:solidFill>
                <a:effectLst>
                  <a:outerShdw blurRad="38100" dist="38100" dir="2700000" algn="tl">
                    <a:srgbClr val="000000">
                      <a:alpha val="43137"/>
                    </a:srgbClr>
                  </a:outerShdw>
                </a:effectLst>
                <a:ea typeface="+mj-ea"/>
                <a:cs typeface="+mj-cs"/>
              </a:rPr>
              <a:t>RİS</a:t>
            </a:r>
            <a:r>
              <a:rPr lang="tr-TR" sz="2400" b="1" dirty="0">
                <a:solidFill>
                  <a:srgbClr val="002060"/>
                </a:solidFill>
                <a:effectLst>
                  <a:outerShdw blurRad="38100" dist="38100" dir="2700000" algn="tl">
                    <a:srgbClr val="000000">
                      <a:alpha val="43137"/>
                    </a:srgbClr>
                  </a:outerShdw>
                </a:effectLst>
                <a:ea typeface="+mj-ea"/>
                <a:cs typeface="+mj-cs"/>
              </a:rPr>
              <a:t>KLER</a:t>
            </a:r>
            <a:endParaRPr lang="en-US" sz="2400" b="1" kern="1200" dirty="0">
              <a:solidFill>
                <a:srgbClr val="002060"/>
              </a:solidFill>
              <a:effectLst>
                <a:outerShdw blurRad="38100" dist="38100" dir="2700000" algn="tl">
                  <a:srgbClr val="000000">
                    <a:alpha val="43137"/>
                  </a:srgbClr>
                </a:outerShdw>
              </a:effectLst>
              <a:ea typeface="+mj-ea"/>
              <a:cs typeface="+mj-cs"/>
            </a:endParaRPr>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9"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1" name="Tablo 10"/>
          <p:cNvGraphicFramePr>
            <a:graphicFrameLocks noGrp="1"/>
          </p:cNvGraphicFramePr>
          <p:nvPr>
            <p:extLst>
              <p:ext uri="{D42A27DB-BD31-4B8C-83A1-F6EECF244321}">
                <p14:modId xmlns:p14="http://schemas.microsoft.com/office/powerpoint/2010/main" val="3485544487"/>
              </p:ext>
            </p:extLst>
          </p:nvPr>
        </p:nvGraphicFramePr>
        <p:xfrm>
          <a:off x="400050" y="2450501"/>
          <a:ext cx="8203223" cy="2297884"/>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sz="1800" b="1" kern="1200" dirty="0" smtClean="0">
                          <a:solidFill>
                            <a:srgbClr val="0C0D0D"/>
                          </a:solidFill>
                          <a:latin typeface="+mn-lt"/>
                          <a:ea typeface="+mn-ea"/>
                          <a:cs typeface="+mn-cs"/>
                        </a:rPr>
                        <a:t>T5- </a:t>
                      </a:r>
                      <a:r>
                        <a:rPr lang="tr-TR" sz="1800" b="1" kern="1200" dirty="0" err="1" smtClean="0">
                          <a:solidFill>
                            <a:srgbClr val="0C0D0D"/>
                          </a:solidFill>
                          <a:latin typeface="+mn-lt"/>
                          <a:ea typeface="+mn-ea"/>
                          <a:cs typeface="+mn-cs"/>
                        </a:rPr>
                        <a:t>Yandal</a:t>
                      </a:r>
                      <a:r>
                        <a:rPr lang="tr-TR" sz="1800" b="1" kern="1200" dirty="0" smtClean="0">
                          <a:solidFill>
                            <a:srgbClr val="0C0D0D"/>
                          </a:solidFill>
                          <a:latin typeface="+mn-lt"/>
                          <a:ea typeface="+mn-ea"/>
                          <a:cs typeface="+mn-cs"/>
                        </a:rPr>
                        <a:t> sertifikası, yüksek onur belgesi, onur belgesi, sistemden basılamıyor. Tanıtımdan talep ediliyor.</a:t>
                      </a:r>
                      <a:endParaRPr lang="tr-TR" sz="1800" b="1" kern="1200" dirty="0">
                        <a:solidFill>
                          <a:srgbClr val="0C0D0D"/>
                        </a:solidFill>
                        <a:latin typeface="+mn-lt"/>
                        <a:ea typeface="+mn-ea"/>
                        <a:cs typeface="+mn-cs"/>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chemeClr val="accent1"/>
                          </a:solidFill>
                        </a:rPr>
                        <a:t>Termin Tarihi </a:t>
                      </a:r>
                      <a:r>
                        <a:rPr lang="tr-TR" baseline="0" dirty="0">
                          <a:solidFill>
                            <a:schemeClr val="accent1"/>
                          </a:solidFill>
                        </a:rPr>
                        <a:t>:</a:t>
                      </a:r>
                      <a:endParaRPr lang="tr-TR" dirty="0">
                        <a:solidFill>
                          <a:schemeClr val="accent1"/>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800" kern="1200" baseline="0" dirty="0" smtClean="0">
                          <a:solidFill>
                            <a:schemeClr val="accent1"/>
                          </a:solidFill>
                          <a:latin typeface="+mn-lt"/>
                          <a:ea typeface="+mn-ea"/>
                          <a:cs typeface="+mn-cs"/>
                        </a:rPr>
                        <a:t>30.12.2024 </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800" kern="1200" baseline="0" dirty="0" smtClean="0">
                          <a:solidFill>
                            <a:srgbClr val="0C0D0D"/>
                          </a:solidFill>
                          <a:latin typeface="+mn-lt"/>
                          <a:ea typeface="+mn-ea"/>
                          <a:cs typeface="+mn-cs"/>
                        </a:rPr>
                        <a:t>Bilgi İşlem/Rektörlük/Yüklenici Firma </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916124">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800" kern="1200" baseline="0" dirty="0" smtClean="0">
                          <a:solidFill>
                            <a:srgbClr val="0C0D0D"/>
                          </a:solidFill>
                          <a:latin typeface="+mn-lt"/>
                          <a:ea typeface="+mn-ea"/>
                          <a:cs typeface="+mn-cs"/>
                        </a:rPr>
                        <a:t>OİBS Sistemindeki eksiklik ve ihtiyaçların giderilmesi için yüklenici firmayla iletişime geçilmesi, Bilgi İşlem Birimine ilgili taleplerin iletilmesi. </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376290707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Özel 2">
      <a:dk1>
        <a:srgbClr val="8AD0D5"/>
      </a:dk1>
      <a:lt1>
        <a:sysClr val="window" lastClr="FFFFFF"/>
      </a:lt1>
      <a:dk2>
        <a:srgbClr val="1E5155"/>
      </a:dk2>
      <a:lt2>
        <a:srgbClr val="BFBFBF"/>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3760</TotalTime>
  <Words>1369</Words>
  <Application>Microsoft Office PowerPoint</Application>
  <PresentationFormat>Ekran Gösterisi (4:3)</PresentationFormat>
  <Paragraphs>188</Paragraphs>
  <Slides>19</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19</vt:i4>
      </vt:variant>
    </vt:vector>
  </HeadingPairs>
  <TitlesOfParts>
    <vt:vector size="26" baseType="lpstr">
      <vt:lpstr>Arial</vt:lpstr>
      <vt:lpstr>Calibri</vt:lpstr>
      <vt:lpstr>Calibri Light</vt:lpstr>
      <vt:lpstr>Tahoma</vt:lpstr>
      <vt:lpstr>Times New Roman</vt:lpstr>
      <vt:lpstr>Wingdings 3</vt:lpstr>
      <vt:lpstr>İyon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PAYDAŞ GERİBİLDİRİMLERİ (ANKET ANALİZLERİ)</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2019 YILI  YGG SUNUMU  MEZUNLAR OFİSİ ve KARİYER GELİŞTİRME KOORDİNATÖRLÜĞÜ SÜRECİ  30/12/2019</dc:title>
  <dc:creator>Ali Engin DORUM</dc:creator>
  <cp:lastModifiedBy>Şehriban Tugce BURUZAN</cp:lastModifiedBy>
  <cp:revision>99</cp:revision>
  <dcterms:created xsi:type="dcterms:W3CDTF">2020-01-20T10:44:30Z</dcterms:created>
  <dcterms:modified xsi:type="dcterms:W3CDTF">2024-05-24T14:02:03Z</dcterms:modified>
</cp:coreProperties>
</file>