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88" r:id="rId3"/>
    <p:sldId id="374" r:id="rId4"/>
    <p:sldId id="347" r:id="rId5"/>
    <p:sldId id="346" r:id="rId6"/>
    <p:sldId id="320" r:id="rId7"/>
    <p:sldId id="367" r:id="rId8"/>
    <p:sldId id="372" r:id="rId9"/>
    <p:sldId id="363" r:id="rId10"/>
    <p:sldId id="364" r:id="rId11"/>
    <p:sldId id="285" r:id="rId12"/>
    <p:sldId id="353" r:id="rId13"/>
    <p:sldId id="358" r:id="rId14"/>
    <p:sldId id="352" r:id="rId15"/>
    <p:sldId id="357" r:id="rId16"/>
    <p:sldId id="370" r:id="rId17"/>
    <p:sldId id="361" r:id="rId18"/>
    <p:sldId id="362" r:id="rId19"/>
    <p:sldId id="278" r:id="rId20"/>
    <p:sldId id="373"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74"/>
            <p14:sldId id="347"/>
            <p14:sldId id="346"/>
            <p14:sldId id="320"/>
            <p14:sldId id="367"/>
            <p14:sldId id="372"/>
            <p14:sldId id="363"/>
            <p14:sldId id="364"/>
            <p14:sldId id="285"/>
            <p14:sldId id="353"/>
            <p14:sldId id="358"/>
            <p14:sldId id="352"/>
            <p14:sldId id="357"/>
            <p14:sldId id="370"/>
            <p14:sldId id="361"/>
            <p14:sldId id="362"/>
            <p14:sldId id="278"/>
            <p14:sldId id="3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F2303"/>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24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7</a:t>
            </a:fld>
            <a:endParaRPr lang="tr-TR"/>
          </a:p>
        </p:txBody>
      </p:sp>
    </p:spTree>
    <p:extLst>
      <p:ext uri="{BB962C8B-B14F-4D97-AF65-F5344CB8AC3E}">
        <p14:creationId xmlns:p14="http://schemas.microsoft.com/office/powerpoint/2010/main" val="2033230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8</a:t>
            </a:fld>
            <a:endParaRPr lang="tr-TR"/>
          </a:p>
        </p:txBody>
      </p:sp>
    </p:spTree>
    <p:extLst>
      <p:ext uri="{BB962C8B-B14F-4D97-AF65-F5344CB8AC3E}">
        <p14:creationId xmlns:p14="http://schemas.microsoft.com/office/powerpoint/2010/main" val="88664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8" y="5512332"/>
            <a:ext cx="3456384" cy="861774"/>
          </a:xfrm>
          <a:prstGeom prst="rect">
            <a:avLst/>
          </a:prstGeom>
          <a:noFill/>
        </p:spPr>
        <p:txBody>
          <a:bodyPr wrap="square" rtlCol="0">
            <a:spAutoFit/>
          </a:bodyPr>
          <a:lstStyle/>
          <a:p>
            <a:r>
              <a:rPr lang="tr-TR" sz="2200" b="1" dirty="0" smtClean="0">
                <a:solidFill>
                  <a:schemeClr val="accent5">
                    <a:lumMod val="50000"/>
                  </a:schemeClr>
                </a:solidFill>
              </a:rPr>
              <a:t>  KIZ YURDU MÜDÜRLÜĞÜ</a:t>
            </a:r>
            <a:endParaRPr lang="tr-TR" sz="2200" b="1" dirty="0">
              <a:solidFill>
                <a:schemeClr val="accent5">
                  <a:lumMod val="50000"/>
                </a:schemeClr>
              </a:solidFill>
            </a:endParaRPr>
          </a:p>
          <a:p>
            <a:r>
              <a:rPr lang="tr-TR" sz="2800" b="1" dirty="0">
                <a:solidFill>
                  <a:schemeClr val="accent5">
                    <a:lumMod val="50000"/>
                  </a:schemeClr>
                </a:solidFill>
              </a:rPr>
              <a:t>         </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SUNUMU</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3870311479"/>
              </p:ext>
            </p:extLst>
          </p:nvPr>
        </p:nvGraphicFramePr>
        <p:xfrm>
          <a:off x="526473" y="1384250"/>
          <a:ext cx="7910945" cy="1823293"/>
        </p:xfrm>
        <a:graphic>
          <a:graphicData uri="http://schemas.openxmlformats.org/drawingml/2006/table">
            <a:tbl>
              <a:tblPr/>
              <a:tblGrid>
                <a:gridCol w="1505144">
                  <a:extLst>
                    <a:ext uri="{9D8B030D-6E8A-4147-A177-3AD203B41FA5}">
                      <a16:colId xmlns:a16="http://schemas.microsoft.com/office/drawing/2014/main" val="3918363564"/>
                    </a:ext>
                  </a:extLst>
                </a:gridCol>
                <a:gridCol w="1592058">
                  <a:extLst>
                    <a:ext uri="{9D8B030D-6E8A-4147-A177-3AD203B41FA5}">
                      <a16:colId xmlns:a16="http://schemas.microsoft.com/office/drawing/2014/main" val="1683979601"/>
                    </a:ext>
                  </a:extLst>
                </a:gridCol>
                <a:gridCol w="1604581">
                  <a:extLst>
                    <a:ext uri="{9D8B030D-6E8A-4147-A177-3AD203B41FA5}">
                      <a16:colId xmlns:a16="http://schemas.microsoft.com/office/drawing/2014/main" val="2592459544"/>
                    </a:ext>
                  </a:extLst>
                </a:gridCol>
                <a:gridCol w="1604581">
                  <a:extLst>
                    <a:ext uri="{9D8B030D-6E8A-4147-A177-3AD203B41FA5}">
                      <a16:colId xmlns:a16="http://schemas.microsoft.com/office/drawing/2014/main" val="3383282758"/>
                    </a:ext>
                  </a:extLst>
                </a:gridCol>
                <a:gridCol w="1604581">
                  <a:extLst>
                    <a:ext uri="{9D8B030D-6E8A-4147-A177-3AD203B41FA5}">
                      <a16:colId xmlns:a16="http://schemas.microsoft.com/office/drawing/2014/main" val="494559924"/>
                    </a:ext>
                  </a:extLst>
                </a:gridCol>
              </a:tblGrid>
              <a:tr h="538127">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13855">
                <a:tc>
                  <a:txBody>
                    <a:bodyPr/>
                    <a:lstStyle/>
                    <a:p>
                      <a:pPr algn="ctr" fontAlgn="ctr"/>
                      <a:r>
                        <a:rPr lang="tr-TR" sz="1400" b="0" i="0" u="none" strike="noStrike" dirty="0" smtClean="0">
                          <a:solidFill>
                            <a:srgbClr val="000000"/>
                          </a:solidFill>
                          <a:effectLst/>
                          <a:latin typeface="Calibri" panose="020F0502020204030204" pitchFamily="34" charset="0"/>
                        </a:rPr>
                        <a:t>Mutfak</a:t>
                      </a:r>
                      <a:r>
                        <a:rPr lang="tr-TR" sz="1400" b="0" i="0" u="none" strike="noStrike" baseline="0" dirty="0" smtClean="0">
                          <a:solidFill>
                            <a:srgbClr val="000000"/>
                          </a:solidFill>
                          <a:effectLst/>
                          <a:latin typeface="Calibri" panose="020F0502020204030204" pitchFamily="34" charset="0"/>
                        </a:rPr>
                        <a:t> Servis Elemanı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Kız</a:t>
                      </a:r>
                      <a:r>
                        <a:rPr lang="tr-TR" sz="1400" b="0" i="0" u="none" strike="noStrike" baseline="0" dirty="0" smtClean="0">
                          <a:solidFill>
                            <a:srgbClr val="000000"/>
                          </a:solidFill>
                          <a:effectLst/>
                          <a:latin typeface="Calibri" panose="020F0502020204030204" pitchFamily="34" charset="0"/>
                        </a:rPr>
                        <a:t> Yurdu Müdürlüğü</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4</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Personel izinlerini döndürebilmek için ihtiyaçtır.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18525">
                <a:tc>
                  <a:txBody>
                    <a:bodyPr/>
                    <a:lstStyle/>
                    <a:p>
                      <a:pPr algn="ctr" fontAlgn="ctr"/>
                      <a:r>
                        <a:rPr lang="tr-TR" sz="1400" b="0" i="0" u="none" strike="noStrike" dirty="0" smtClean="0">
                          <a:solidFill>
                            <a:srgbClr val="000000"/>
                          </a:solidFill>
                          <a:effectLst/>
                          <a:latin typeface="Calibri" panose="020F0502020204030204" pitchFamily="34" charset="0"/>
                        </a:rPr>
                        <a:t>Çamaşırhane Personeli</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Kız</a:t>
                      </a:r>
                      <a:r>
                        <a:rPr lang="tr-TR" sz="1400" b="0" i="0" u="none" strike="noStrike" baseline="0" dirty="0" smtClean="0">
                          <a:solidFill>
                            <a:srgbClr val="000000"/>
                          </a:solidFill>
                          <a:effectLst/>
                          <a:latin typeface="Calibri" panose="020F0502020204030204" pitchFamily="34" charset="0"/>
                        </a:rPr>
                        <a:t> Yurdu Müdürlüğü</a:t>
                      </a:r>
                      <a:endParaRPr lang="tr-TR" sz="1400" b="0" i="0" u="none" strike="noStrike" dirty="0" smtClean="0">
                        <a:solidFill>
                          <a:srgbClr val="000000"/>
                        </a:solidFill>
                        <a:effectLst/>
                        <a:latin typeface="Calibri" panose="020F0502020204030204" pitchFamily="34" charset="0"/>
                      </a:endParaRP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Kapasitenin</a:t>
                      </a:r>
                      <a:r>
                        <a:rPr lang="tr-TR" sz="1400" b="0" i="0" u="none" strike="noStrike" baseline="0" dirty="0" smtClean="0">
                          <a:solidFill>
                            <a:srgbClr val="000000"/>
                          </a:solidFill>
                          <a:effectLst/>
                          <a:latin typeface="Calibri" panose="020F0502020204030204" pitchFamily="34" charset="0"/>
                        </a:rPr>
                        <a:t> dolu olmasından dolayı ihtiyaçtır.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4493892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p:txBody>
          <a:bodyPr vert="horz" lIns="91440" tIns="45720" rIns="91440" bIns="45720" rtlCol="0" anchor="ctr">
            <a:normAutofit/>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780862307"/>
              </p:ext>
            </p:extLst>
          </p:nvPr>
        </p:nvGraphicFramePr>
        <p:xfrm>
          <a:off x="545122" y="1371668"/>
          <a:ext cx="8203223" cy="146304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t"/>
                      <a:r>
                        <a:rPr lang="tr-TR" sz="1400" b="1" i="0" u="none" strike="noStrike" dirty="0">
                          <a:solidFill>
                            <a:srgbClr val="000000"/>
                          </a:solidFill>
                          <a:effectLst/>
                          <a:latin typeface="Calibri" panose="020F0502020204030204" pitchFamily="34" charset="0"/>
                        </a:rPr>
                        <a:t>Z3-Odalarda buzdolabı bulunmaması</a:t>
                      </a:r>
                    </a:p>
                  </a:txBody>
                  <a:tcPr marL="9525" marR="9525" marT="9525"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1" dirty="0" smtClean="0">
                          <a:solidFill>
                            <a:srgbClr val="0C0D0D"/>
                          </a:solidFill>
                        </a:rPr>
                        <a:t>01.09.2024</a:t>
                      </a:r>
                      <a:endParaRPr lang="tr-TR" sz="1400" b="1"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Calibri Light" panose="020F0302020204030204" pitchFamily="34" charset="0"/>
                        </a:rPr>
                        <a:t>Kız Yurdu Müdürlüğü</a:t>
                      </a: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Calibri Light" panose="020F0302020204030204" pitchFamily="34" charset="0"/>
                        </a:rPr>
                        <a:t>2023-2024 yılı Kız Yurdu Bütçesinde yer verilerek onaya sunulacaktır.</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p:cNvGraphicFramePr>
            <a:graphicFrameLocks noGrp="1"/>
          </p:cNvGraphicFramePr>
          <p:nvPr>
            <p:extLst>
              <p:ext uri="{D42A27DB-BD31-4B8C-83A1-F6EECF244321}">
                <p14:modId xmlns:p14="http://schemas.microsoft.com/office/powerpoint/2010/main" val="2019337225"/>
              </p:ext>
            </p:extLst>
          </p:nvPr>
        </p:nvGraphicFramePr>
        <p:xfrm>
          <a:off x="545122" y="3130882"/>
          <a:ext cx="8203223" cy="160401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t"/>
                      <a:r>
                        <a:rPr lang="tr-TR" sz="1400" b="1" i="0" u="none" strike="noStrike" dirty="0">
                          <a:solidFill>
                            <a:srgbClr val="000000"/>
                          </a:solidFill>
                          <a:effectLst/>
                          <a:latin typeface="Calibri" panose="020F0502020204030204" pitchFamily="34" charset="0"/>
                        </a:rPr>
                        <a:t>T2-Aynı odada birkaç öğrencinin bir arada barınmasından dolayı oluşabilecek kişisel ve çevresel problemler</a:t>
                      </a:r>
                    </a:p>
                  </a:txBody>
                  <a:tcPr marL="9525" marR="9525" marT="9525"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1" dirty="0" smtClean="0">
                          <a:solidFill>
                            <a:srgbClr val="001626"/>
                          </a:solidFill>
                        </a:rPr>
                        <a:t>01.09.2024</a:t>
                      </a:r>
                      <a:endParaRPr lang="tr-TR" sz="1400" b="1" dirty="0">
                        <a:solidFill>
                          <a:srgbClr val="001626"/>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Calibri Light" panose="020F0302020204030204" pitchFamily="34" charset="0"/>
                        </a:rPr>
                        <a:t>Kız Yurdu Müdürlüğü</a:t>
                      </a: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Calibri Light" panose="020F0302020204030204" pitchFamily="34" charset="0"/>
                        </a:rPr>
                        <a:t>2024-2025 Eğitim-Öğretim yılında Kayıt </a:t>
                      </a:r>
                      <a:r>
                        <a:rPr lang="tr-TR" sz="1400" b="1" i="0" u="none" strike="noStrike" dirty="0" smtClean="0">
                          <a:solidFill>
                            <a:srgbClr val="000000"/>
                          </a:solidFill>
                          <a:effectLst/>
                          <a:latin typeface="Calibri Light" panose="020F0302020204030204" pitchFamily="34" charset="0"/>
                        </a:rPr>
                        <a:t>işlemleri</a:t>
                      </a:r>
                      <a:r>
                        <a:rPr lang="tr-TR" sz="1400" b="1" i="0" u="none" strike="noStrike" baseline="0" dirty="0" smtClean="0">
                          <a:solidFill>
                            <a:srgbClr val="000000"/>
                          </a:solidFill>
                          <a:effectLst/>
                          <a:latin typeface="Calibri Light" panose="020F0302020204030204" pitchFamily="34" charset="0"/>
                        </a:rPr>
                        <a:t> </a:t>
                      </a:r>
                      <a:r>
                        <a:rPr lang="tr-TR" sz="1400" b="1" i="0" u="none" strike="noStrike" dirty="0" smtClean="0">
                          <a:solidFill>
                            <a:srgbClr val="000000"/>
                          </a:solidFill>
                          <a:effectLst/>
                          <a:latin typeface="Calibri Light" panose="020F0302020204030204" pitchFamily="34" charset="0"/>
                        </a:rPr>
                        <a:t>esnasında </a:t>
                      </a:r>
                      <a:r>
                        <a:rPr lang="tr-TR" sz="1400" b="1" i="0" u="none" strike="noStrike" dirty="0">
                          <a:solidFill>
                            <a:srgbClr val="000000"/>
                          </a:solidFill>
                          <a:effectLst/>
                          <a:latin typeface="Calibri Light" panose="020F0302020204030204" pitchFamily="34" charset="0"/>
                        </a:rPr>
                        <a:t>mülakat ve detaylı sağlık raporları istenebilir.</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7" name="Tablo 16"/>
          <p:cNvGraphicFramePr>
            <a:graphicFrameLocks noGrp="1"/>
          </p:cNvGraphicFramePr>
          <p:nvPr>
            <p:extLst>
              <p:ext uri="{D42A27DB-BD31-4B8C-83A1-F6EECF244321}">
                <p14:modId xmlns:p14="http://schemas.microsoft.com/office/powerpoint/2010/main" val="1670645095"/>
              </p:ext>
            </p:extLst>
          </p:nvPr>
        </p:nvGraphicFramePr>
        <p:xfrm>
          <a:off x="545122" y="4918363"/>
          <a:ext cx="8203223" cy="146304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29074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t"/>
                      <a:r>
                        <a:rPr lang="tr-TR" sz="1400" b="1" i="0" u="none" strike="noStrike" dirty="0">
                          <a:solidFill>
                            <a:srgbClr val="001626"/>
                          </a:solidFill>
                          <a:effectLst/>
                          <a:latin typeface="Calibri" panose="020F0502020204030204" pitchFamily="34" charset="0"/>
                        </a:rPr>
                        <a:t>T1-Toplu yaşamdan kaynaklı bulaşıcı hastalık riski</a:t>
                      </a:r>
                    </a:p>
                  </a:txBody>
                  <a:tcPr marL="9525" marR="9525" marT="9525"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400" b="1" dirty="0" smtClean="0">
                          <a:solidFill>
                            <a:srgbClr val="001626"/>
                          </a:solidFill>
                        </a:rPr>
                        <a:t>01.09.2024</a:t>
                      </a:r>
                      <a:endParaRPr lang="tr-TR" sz="1400" b="1" dirty="0">
                        <a:solidFill>
                          <a:srgbClr val="001626"/>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l" fontAlgn="ctr"/>
                      <a:r>
                        <a:rPr lang="tr-TR" sz="1400" b="1" i="0" u="none" strike="noStrike" dirty="0">
                          <a:solidFill>
                            <a:srgbClr val="000000"/>
                          </a:solidFill>
                          <a:effectLst/>
                          <a:latin typeface="Calibri Light" panose="020F0302020204030204" pitchFamily="34" charset="0"/>
                        </a:rPr>
                        <a:t>Kız Yurdu Müdürlüğü</a:t>
                      </a:r>
                    </a:p>
                  </a:txBody>
                  <a:tcPr marL="9525" marR="9525" marT="9525" marB="0" anchor="ct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3598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100" b="1" i="0" u="none" strike="noStrike" dirty="0">
                          <a:solidFill>
                            <a:srgbClr val="000000"/>
                          </a:solidFill>
                          <a:effectLst/>
                          <a:latin typeface="Calibri Light" panose="020F0302020204030204" pitchFamily="34" charset="0"/>
                        </a:rPr>
                        <a:t> </a:t>
                      </a:r>
                      <a:r>
                        <a:rPr lang="tr-TR" sz="1400" b="1" i="0" u="none" strike="noStrike" dirty="0">
                          <a:solidFill>
                            <a:srgbClr val="000000"/>
                          </a:solidFill>
                          <a:effectLst/>
                          <a:latin typeface="Calibri Light" panose="020F0302020204030204" pitchFamily="34" charset="0"/>
                        </a:rPr>
                        <a:t>1 adet  öğrenci odası tedbir amaçlı ayrılacaktır.</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lstStyle/>
          <a:p>
            <a:endParaRPr lang="tr-TR" dirty="0" smtClean="0"/>
          </a:p>
          <a:p>
            <a:endParaRPr lang="tr-TR" dirty="0" smtClean="0">
              <a:solidFill>
                <a:srgbClr val="0C0D0D"/>
              </a:solidFill>
            </a:endParaRPr>
          </a:p>
          <a:p>
            <a:pPr marL="0" indent="0">
              <a:buNone/>
            </a:pPr>
            <a:endParaRPr lang="tr-TR" dirty="0" smtClean="0">
              <a:solidFill>
                <a:srgbClr val="0C0D0D"/>
              </a:solidFill>
            </a:endParaRPr>
          </a:p>
          <a:p>
            <a:pPr marL="0" indent="0">
              <a:buNone/>
            </a:pPr>
            <a:r>
              <a:rPr lang="tr-TR" dirty="0" smtClean="0">
                <a:solidFill>
                  <a:srgbClr val="0C0D0D"/>
                </a:solidFill>
              </a:rPr>
              <a:t> </a:t>
            </a:r>
            <a:r>
              <a:rPr lang="tr-TR" sz="1400" dirty="0" smtClean="0">
                <a:solidFill>
                  <a:srgbClr val="0C0D0D"/>
                </a:solidFill>
              </a:rPr>
              <a:t>2022-2023 Eğitim-Öğretim yılında Ülkemizde yaşanan deprem nedeni ile üniversitemizde  uzaktan eğitime geçilmiştir. Bu sebepten dolayı öğrenci memnuniyet anketi düzenlenememiştir.</a:t>
            </a:r>
          </a:p>
          <a:p>
            <a:pPr marL="0" indent="0">
              <a:buNone/>
            </a:pPr>
            <a:endParaRPr lang="tr-TR" sz="1400" dirty="0">
              <a:solidFill>
                <a:srgbClr val="0C0D0D"/>
              </a:solidFill>
            </a:endParaRPr>
          </a:p>
        </p:txBody>
      </p:sp>
    </p:spTree>
    <p:extLst>
      <p:ext uri="{BB962C8B-B14F-4D97-AF65-F5344CB8AC3E}">
        <p14:creationId xmlns:p14="http://schemas.microsoft.com/office/powerpoint/2010/main" val="1666700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2792151204"/>
              </p:ext>
            </p:extLst>
          </p:nvPr>
        </p:nvGraphicFramePr>
        <p:xfrm>
          <a:off x="1437065" y="2638392"/>
          <a:ext cx="6317036" cy="3057308"/>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r>
                        <a:rPr lang="tr-TR" sz="1100" b="0" i="0" u="none" strike="noStrike" dirty="0" smtClean="0">
                          <a:solidFill>
                            <a:srgbClr val="000000"/>
                          </a:solidFill>
                          <a:effectLst/>
                          <a:latin typeface="Calibri" panose="020F0502020204030204" pitchFamily="34" charset="0"/>
                        </a:rPr>
                        <a:t>Hafta</a:t>
                      </a:r>
                      <a:r>
                        <a:rPr lang="tr-TR" sz="1100" b="0" i="0" u="none" strike="noStrike" baseline="0" dirty="0" smtClean="0">
                          <a:solidFill>
                            <a:srgbClr val="000000"/>
                          </a:solidFill>
                          <a:effectLst/>
                          <a:latin typeface="Calibri" panose="020F0502020204030204" pitchFamily="34" charset="0"/>
                        </a:rPr>
                        <a:t> sonu Kahvaltı saatleri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100" b="0" i="0" u="none" strike="noStrike" dirty="0" smtClean="0">
                          <a:solidFill>
                            <a:srgbClr val="000000"/>
                          </a:solidFill>
                          <a:effectLst/>
                          <a:latin typeface="Calibri" panose="020F0502020204030204" pitchFamily="34" charset="0"/>
                        </a:rPr>
                        <a:t>Hafta</a:t>
                      </a:r>
                      <a:r>
                        <a:rPr lang="tr-TR" sz="1100" b="0" i="0" u="none" strike="noStrike" baseline="0" dirty="0" smtClean="0">
                          <a:solidFill>
                            <a:srgbClr val="000000"/>
                          </a:solidFill>
                          <a:effectLst/>
                          <a:latin typeface="Calibri" panose="020F0502020204030204" pitchFamily="34" charset="0"/>
                        </a:rPr>
                        <a:t> sonu </a:t>
                      </a:r>
                      <a:r>
                        <a:rPr lang="tr-TR" sz="1100" b="0" i="0" u="none" strike="noStrike" dirty="0" smtClean="0">
                          <a:solidFill>
                            <a:srgbClr val="000000"/>
                          </a:solidFill>
                          <a:effectLst/>
                          <a:latin typeface="Calibri" panose="020F0502020204030204" pitchFamily="34" charset="0"/>
                        </a:rPr>
                        <a:t> kahvaltı saatlerinin 30 dakika</a:t>
                      </a:r>
                      <a:r>
                        <a:rPr lang="tr-TR" sz="1100" b="0" i="0" u="none" strike="noStrike" baseline="0" dirty="0" smtClean="0">
                          <a:solidFill>
                            <a:srgbClr val="000000"/>
                          </a:solidFill>
                          <a:effectLst/>
                          <a:latin typeface="Calibri" panose="020F0502020204030204" pitchFamily="34" charset="0"/>
                        </a:rPr>
                        <a:t> ileriye alınması.</a:t>
                      </a:r>
                      <a:endParaRPr lang="tr-TR" sz="1100" b="0" i="0" u="none" strike="noStrike" dirty="0" smtClean="0">
                        <a:solidFill>
                          <a:srgbClr val="000000"/>
                        </a:solidFill>
                        <a:effectLst/>
                        <a:latin typeface="Calibri" panose="020F0502020204030204" pitchFamily="34" charset="0"/>
                      </a:endParaRPr>
                    </a:p>
                    <a:p>
                      <a:pPr algn="ctr"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Öğrencilerin  geri</a:t>
                      </a:r>
                      <a:r>
                        <a:rPr lang="tr-TR" sz="1100" b="0" i="0" u="none" strike="noStrike" baseline="0" dirty="0" smtClean="0">
                          <a:solidFill>
                            <a:srgbClr val="000000"/>
                          </a:solidFill>
                          <a:effectLst/>
                          <a:latin typeface="Calibri" panose="020F0502020204030204" pitchFamily="34" charset="0"/>
                        </a:rPr>
                        <a:t> dönüşlerindeki memnuniyeti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algn="ctr"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Et ve Tavuk Ürünlerinin çiğ Kalması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Yiyecek</a:t>
                      </a:r>
                      <a:r>
                        <a:rPr lang="tr-TR" sz="1100" b="0" i="0" u="none" strike="noStrike" baseline="0" dirty="0" smtClean="0">
                          <a:solidFill>
                            <a:srgbClr val="000000"/>
                          </a:solidFill>
                          <a:effectLst/>
                          <a:latin typeface="Calibri" panose="020F0502020204030204" pitchFamily="34" charset="0"/>
                        </a:rPr>
                        <a:t> içecek şefine </a:t>
                      </a:r>
                      <a:r>
                        <a:rPr lang="tr-TR" sz="1100" b="0" i="0" u="none" strike="noStrike" dirty="0" smtClean="0">
                          <a:solidFill>
                            <a:srgbClr val="000000"/>
                          </a:solidFill>
                          <a:effectLst/>
                          <a:latin typeface="Calibri" panose="020F0502020204030204" pitchFamily="34" charset="0"/>
                        </a:rPr>
                        <a:t> konunun iletilmesi </a:t>
                      </a: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Daha Özenli olup yemeklerin pişirilme süresinin arttırılması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r>
                        <a:rPr lang="tr-TR" sz="1100" b="0" i="0" u="none" strike="noStrike" dirty="0" smtClean="0">
                          <a:solidFill>
                            <a:srgbClr val="000000"/>
                          </a:solidFill>
                          <a:effectLst/>
                          <a:latin typeface="Calibri" panose="020F0502020204030204" pitchFamily="34" charset="0"/>
                        </a:rPr>
                        <a:t>Kat Temizliklerinin</a:t>
                      </a:r>
                      <a:r>
                        <a:rPr lang="tr-TR" sz="1100" b="0" i="0" u="none" strike="noStrike" baseline="0" dirty="0" smtClean="0">
                          <a:solidFill>
                            <a:srgbClr val="000000"/>
                          </a:solidFill>
                          <a:effectLst/>
                          <a:latin typeface="Calibri" panose="020F0502020204030204" pitchFamily="34" charset="0"/>
                        </a:rPr>
                        <a:t> eksik  yapılması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Kat personellerinde üniversite çalışan diğer 2 personel</a:t>
                      </a:r>
                      <a:r>
                        <a:rPr lang="tr-TR" sz="1100" b="0" i="0" u="none" strike="noStrike" baseline="0" dirty="0" smtClean="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ile değişikliğe gidilmesi</a:t>
                      </a: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Aynı sorunlarla karşılaşılmamıştır. Olumlu sonuçlanmıştır.</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805939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181063808"/>
              </p:ext>
            </p:extLst>
          </p:nvPr>
        </p:nvGraphicFramePr>
        <p:xfrm>
          <a:off x="470388" y="1885208"/>
          <a:ext cx="8203223" cy="1737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52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8.2.3. Öğrencilerin ortak mutfağında meyve bıçağı görülmüştür.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21442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01.09.2024</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21442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Konu ile alakalı gerekli önlemler ve tedbirler</a:t>
                      </a:r>
                      <a:r>
                        <a:rPr lang="tr-TR" baseline="0" dirty="0" smtClean="0">
                          <a:solidFill>
                            <a:srgbClr val="0C0D0D"/>
                          </a:solidFill>
                        </a:rPr>
                        <a:t> alınmıştır.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21442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Sık sık</a:t>
                      </a:r>
                      <a:r>
                        <a:rPr lang="tr-TR" baseline="0" dirty="0" smtClean="0">
                          <a:solidFill>
                            <a:srgbClr val="0C0D0D"/>
                          </a:solidFill>
                        </a:rPr>
                        <a:t> ortak mutfak denetimleri yapılmaktadır.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29924666"/>
              </p:ext>
            </p:extLst>
          </p:nvPr>
        </p:nvGraphicFramePr>
        <p:xfrm>
          <a:off x="470388" y="3809999"/>
          <a:ext cx="8203223" cy="1737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1890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7.2.Şikayet</a:t>
                      </a:r>
                      <a:r>
                        <a:rPr lang="tr-TR" baseline="0" dirty="0" smtClean="0">
                          <a:solidFill>
                            <a:srgbClr val="0C0D0D"/>
                          </a:solidFill>
                        </a:rPr>
                        <a:t> yönetim sistemine giriş yapılamamıştır ,ŞYS Eğitimi alınması gerekmektedir.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1890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01.09.2024</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1890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1890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dirty="0" smtClean="0">
                          <a:solidFill>
                            <a:srgbClr val="0C0D0D"/>
                          </a:solidFill>
                        </a:rPr>
                        <a:t>Kalite biriminden ŞYS şifre</a:t>
                      </a:r>
                      <a:r>
                        <a:rPr lang="tr-TR" baseline="0" dirty="0" smtClean="0">
                          <a:solidFill>
                            <a:srgbClr val="0C0D0D"/>
                          </a:solidFill>
                        </a:rPr>
                        <a:t> talebinde bulunulmuştur.</a:t>
                      </a:r>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a:extLst>
              <a:ext uri="{FF2B5EF4-FFF2-40B4-BE49-F238E27FC236}">
                <a16:creationId xmlns:a16="http://schemas.microsoft.com/office/drawing/2014/main" id="{86836AFB-9A07-49E9-9AEA-095FC62A66B5}"/>
              </a:ext>
            </a:extLst>
          </p:cNvPr>
          <p:cNvSpPr txBox="1"/>
          <p:nvPr/>
        </p:nvSpPr>
        <p:spPr>
          <a:xfrm>
            <a:off x="470387" y="5922787"/>
            <a:ext cx="6230560" cy="369332"/>
          </a:xfrm>
          <a:prstGeom prst="rect">
            <a:avLst/>
          </a:prstGeom>
          <a:noFill/>
        </p:spPr>
        <p:txBody>
          <a:bodyPr wrap="square" rtlCol="0">
            <a:spAutoFit/>
          </a:bodyPr>
          <a:lstStyle/>
          <a:p>
            <a:r>
              <a:rPr lang="tr-TR" dirty="0">
                <a:solidFill>
                  <a:srgbClr val="FF0000"/>
                </a:solidFill>
              </a:rPr>
              <a:t>NOT:DURUMA GÖRE ÇOĞALTILABİLİR!</a:t>
            </a:r>
          </a:p>
        </p:txBody>
      </p:sp>
    </p:spTree>
    <p:extLst>
      <p:ext uri="{BB962C8B-B14F-4D97-AF65-F5344CB8AC3E}">
        <p14:creationId xmlns:p14="http://schemas.microsoft.com/office/powerpoint/2010/main" val="1082165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623245917"/>
              </p:ext>
            </p:extLst>
          </p:nvPr>
        </p:nvGraphicFramePr>
        <p:xfrm>
          <a:off x="443347" y="1583009"/>
          <a:ext cx="8298871" cy="5184087"/>
        </p:xfrm>
        <a:graphic>
          <a:graphicData uri="http://schemas.openxmlformats.org/drawingml/2006/table">
            <a:tbl>
              <a:tblPr>
                <a:tableStyleId>{5C22544A-7EE6-4342-B048-85BDC9FD1C3A}</a:tableStyleId>
              </a:tblPr>
              <a:tblGrid>
                <a:gridCol w="2726597">
                  <a:extLst>
                    <a:ext uri="{9D8B030D-6E8A-4147-A177-3AD203B41FA5}">
                      <a16:colId xmlns:a16="http://schemas.microsoft.com/office/drawing/2014/main" val="3834118902"/>
                    </a:ext>
                  </a:extLst>
                </a:gridCol>
                <a:gridCol w="886965">
                  <a:extLst>
                    <a:ext uri="{9D8B030D-6E8A-4147-A177-3AD203B41FA5}">
                      <a16:colId xmlns:a16="http://schemas.microsoft.com/office/drawing/2014/main" val="3139978528"/>
                    </a:ext>
                  </a:extLst>
                </a:gridCol>
                <a:gridCol w="714499">
                  <a:extLst>
                    <a:ext uri="{9D8B030D-6E8A-4147-A177-3AD203B41FA5}">
                      <a16:colId xmlns:a16="http://schemas.microsoft.com/office/drawing/2014/main" val="3902902806"/>
                    </a:ext>
                  </a:extLst>
                </a:gridCol>
                <a:gridCol w="899284">
                  <a:extLst>
                    <a:ext uri="{9D8B030D-6E8A-4147-A177-3AD203B41FA5}">
                      <a16:colId xmlns:a16="http://schemas.microsoft.com/office/drawing/2014/main" val="2235441982"/>
                    </a:ext>
                  </a:extLst>
                </a:gridCol>
                <a:gridCol w="722712">
                  <a:extLst>
                    <a:ext uri="{9D8B030D-6E8A-4147-A177-3AD203B41FA5}">
                      <a16:colId xmlns:a16="http://schemas.microsoft.com/office/drawing/2014/main" val="3497517018"/>
                    </a:ext>
                  </a:extLst>
                </a:gridCol>
                <a:gridCol w="673437">
                  <a:extLst>
                    <a:ext uri="{9D8B030D-6E8A-4147-A177-3AD203B41FA5}">
                      <a16:colId xmlns:a16="http://schemas.microsoft.com/office/drawing/2014/main" val="3179007921"/>
                    </a:ext>
                  </a:extLst>
                </a:gridCol>
                <a:gridCol w="328505">
                  <a:extLst>
                    <a:ext uri="{9D8B030D-6E8A-4147-A177-3AD203B41FA5}">
                      <a16:colId xmlns:a16="http://schemas.microsoft.com/office/drawing/2014/main" val="624749632"/>
                    </a:ext>
                  </a:extLst>
                </a:gridCol>
                <a:gridCol w="722712">
                  <a:extLst>
                    <a:ext uri="{9D8B030D-6E8A-4147-A177-3AD203B41FA5}">
                      <a16:colId xmlns:a16="http://schemas.microsoft.com/office/drawing/2014/main" val="3191687572"/>
                    </a:ext>
                  </a:extLst>
                </a:gridCol>
                <a:gridCol w="624160">
                  <a:extLst>
                    <a:ext uri="{9D8B030D-6E8A-4147-A177-3AD203B41FA5}">
                      <a16:colId xmlns:a16="http://schemas.microsoft.com/office/drawing/2014/main" val="4180108897"/>
                    </a:ext>
                  </a:extLst>
                </a:gridCol>
              </a:tblGrid>
              <a:tr h="188413">
                <a:tc gridSpan="9">
                  <a:txBody>
                    <a:bodyPr/>
                    <a:lstStyle/>
                    <a:p>
                      <a:pPr algn="l" fontAlgn="b"/>
                      <a:r>
                        <a:rPr lang="tr-TR" sz="1200" u="none" strike="noStrike" dirty="0">
                          <a:solidFill>
                            <a:schemeClr val="tx2"/>
                          </a:solidFill>
                          <a:effectLst/>
                        </a:rPr>
                        <a:t>           İÇ DENETİM RAPORU</a:t>
                      </a:r>
                      <a:endParaRPr lang="tr-TR" sz="1200" b="0" i="0" u="none" strike="noStrike" dirty="0">
                        <a:solidFill>
                          <a:schemeClr val="tx2"/>
                        </a:solidFill>
                        <a:effectLst/>
                        <a:latin typeface="Calibri" panose="020F0502020204030204" pitchFamily="34"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15382826"/>
                  </a:ext>
                </a:extLst>
              </a:tr>
              <a:tr h="188413">
                <a:tc>
                  <a:txBody>
                    <a:bodyPr/>
                    <a:lstStyle/>
                    <a:p>
                      <a:pPr algn="ctr" fontAlgn="ctr"/>
                      <a:r>
                        <a:rPr lang="tr-TR" sz="1200" u="none" strike="noStrike" dirty="0">
                          <a:solidFill>
                            <a:schemeClr val="tx2"/>
                          </a:solidFill>
                          <a:effectLst/>
                        </a:rPr>
                        <a:t>TARİH</a:t>
                      </a:r>
                      <a:endParaRPr lang="tr-TR" sz="1200" b="1" i="0" u="none" strike="noStrike" dirty="0">
                        <a:solidFill>
                          <a:schemeClr val="tx2"/>
                        </a:solidFill>
                        <a:effectLst/>
                        <a:latin typeface="Tahoma" panose="020B0604030504040204" pitchFamily="34" charset="0"/>
                      </a:endParaRPr>
                    </a:p>
                  </a:txBody>
                  <a:tcPr marL="0" marR="0" marT="0" marB="0" anchor="ctr"/>
                </a:tc>
                <a:tc gridSpan="8">
                  <a:txBody>
                    <a:bodyPr/>
                    <a:lstStyle/>
                    <a:p>
                      <a:pPr algn="ctr" fontAlgn="ctr"/>
                      <a:r>
                        <a:rPr lang="tr-TR" sz="1200" u="none" strike="noStrike">
                          <a:solidFill>
                            <a:schemeClr val="tx2"/>
                          </a:solidFill>
                          <a:effectLst/>
                        </a:rPr>
                        <a:t>DENETİMDE KARŞILAŞILAN KİŞİLER VE GÖREVLERİ</a:t>
                      </a:r>
                      <a:endParaRPr lang="tr-TR" sz="1200" b="1" i="0" u="none" strike="noStrike">
                        <a:solidFill>
                          <a:schemeClr val="tx2"/>
                        </a:solidFill>
                        <a:effectLst/>
                        <a:latin typeface="Tahoma" panose="020B0604030504040204" pitchFamily="34"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0510299"/>
                  </a:ext>
                </a:extLst>
              </a:tr>
              <a:tr h="798378">
                <a:tc>
                  <a:txBody>
                    <a:bodyPr/>
                    <a:lstStyle/>
                    <a:p>
                      <a:pPr algn="ctr" fontAlgn="ctr"/>
                      <a:r>
                        <a:rPr lang="tr-TR" sz="1200" u="none" strike="noStrike" dirty="0">
                          <a:solidFill>
                            <a:schemeClr val="tx2"/>
                          </a:solidFill>
                          <a:effectLst/>
                        </a:rPr>
                        <a:t>14.03.2024</a:t>
                      </a:r>
                      <a:endParaRPr lang="tr-TR" sz="1200" b="1" i="0" u="none" strike="noStrike" dirty="0">
                        <a:solidFill>
                          <a:schemeClr val="tx2"/>
                        </a:solidFill>
                        <a:effectLst/>
                        <a:latin typeface="Tahoma" panose="020B0604030504040204" pitchFamily="34" charset="0"/>
                      </a:endParaRPr>
                    </a:p>
                  </a:txBody>
                  <a:tcPr marL="0" marR="0" marT="0" marB="0" anchor="ctr"/>
                </a:tc>
                <a:tc gridSpan="8">
                  <a:txBody>
                    <a:bodyPr/>
                    <a:lstStyle/>
                    <a:p>
                      <a:pPr algn="l" fontAlgn="ctr"/>
                      <a:r>
                        <a:rPr lang="tr-TR" sz="1200" u="none" strike="noStrike">
                          <a:solidFill>
                            <a:schemeClr val="tx2"/>
                          </a:solidFill>
                          <a:effectLst/>
                        </a:rPr>
                        <a:t>RUKİYE ERŞAN - AYŞE KIVRAK</a:t>
                      </a:r>
                      <a:endParaRPr lang="tr-TR" sz="1200" b="0" i="0" u="none" strike="noStrike">
                        <a:solidFill>
                          <a:schemeClr val="tx2"/>
                        </a:solidFill>
                        <a:effectLst/>
                        <a:latin typeface="Tahoma" panose="020B0604030504040204" pitchFamily="34"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658161308"/>
                  </a:ext>
                </a:extLst>
              </a:tr>
              <a:tr h="188413">
                <a:tc>
                  <a:txBody>
                    <a:bodyPr/>
                    <a:lstStyle/>
                    <a:p>
                      <a:pPr algn="l" fontAlgn="ctr"/>
                      <a:endParaRPr lang="tr-TR" sz="1200" b="1" i="0" u="none" strike="noStrike" dirty="0">
                        <a:solidFill>
                          <a:schemeClr val="tx2"/>
                        </a:solidFill>
                        <a:effectLst/>
                        <a:latin typeface="Tahoma" panose="020B0604030504040204" pitchFamily="34" charset="0"/>
                      </a:endParaRPr>
                    </a:p>
                  </a:txBody>
                  <a:tcPr marL="0" marR="0" marT="0" marB="0" anchor="ctr"/>
                </a:tc>
                <a:tc>
                  <a:txBody>
                    <a:bodyPr/>
                    <a:lstStyle/>
                    <a:p>
                      <a:pPr algn="ctr" fontAlgn="ctr"/>
                      <a:r>
                        <a:rPr lang="tr-TR" sz="1200" u="none" strike="noStrike">
                          <a:solidFill>
                            <a:schemeClr val="tx2"/>
                          </a:solidFill>
                          <a:effectLst/>
                        </a:rPr>
                        <a:t> </a:t>
                      </a:r>
                      <a:endParaRPr lang="tr-TR" sz="1200" b="0" i="0" u="none" strike="noStrike">
                        <a:solidFill>
                          <a:schemeClr val="tx2"/>
                        </a:solidFill>
                        <a:effectLst/>
                        <a:latin typeface="Tahoma" panose="020B0604030504040204" pitchFamily="34" charset="0"/>
                      </a:endParaRPr>
                    </a:p>
                  </a:txBody>
                  <a:tcPr marL="0" marR="0" marT="0" marB="0" anchor="ctr"/>
                </a:tc>
                <a:tc>
                  <a:txBody>
                    <a:bodyPr/>
                    <a:lstStyle/>
                    <a:p>
                      <a:pPr algn="l" fontAlgn="ctr"/>
                      <a:endParaRPr lang="tr-TR" sz="1200" b="1" i="0" u="none" strike="noStrike">
                        <a:solidFill>
                          <a:schemeClr val="tx2"/>
                        </a:solidFill>
                        <a:effectLst/>
                        <a:latin typeface="Tahoma" panose="020B0604030504040204" pitchFamily="34" charset="0"/>
                      </a:endParaRPr>
                    </a:p>
                  </a:txBody>
                  <a:tcPr marL="0" marR="0" marT="0" marB="0" anchor="ctr"/>
                </a:tc>
                <a:tc>
                  <a:txBody>
                    <a:bodyPr/>
                    <a:lstStyle/>
                    <a:p>
                      <a:pPr algn="l" fontAlgn="ctr"/>
                      <a:endParaRPr lang="tr-TR" sz="1200" b="1" i="0" u="none" strike="noStrike">
                        <a:solidFill>
                          <a:schemeClr val="tx2"/>
                        </a:solidFill>
                        <a:effectLst/>
                        <a:latin typeface="Tahoma" panose="020B0604030504040204" pitchFamily="34" charset="0"/>
                      </a:endParaRPr>
                    </a:p>
                  </a:txBody>
                  <a:tcPr marL="0" marR="0" marT="0" marB="0" anchor="ctr"/>
                </a:tc>
                <a:tc>
                  <a:txBody>
                    <a:bodyPr/>
                    <a:lstStyle/>
                    <a:p>
                      <a:pPr algn="l" fontAlgn="ctr"/>
                      <a:endParaRPr lang="tr-TR" sz="1200" b="1" i="0" u="none" strike="noStrike">
                        <a:solidFill>
                          <a:schemeClr val="tx2"/>
                        </a:solidFill>
                        <a:effectLst/>
                        <a:latin typeface="Tahoma" panose="020B0604030504040204" pitchFamily="34" charset="0"/>
                      </a:endParaRPr>
                    </a:p>
                  </a:txBody>
                  <a:tcPr marL="0" marR="0" marT="0" marB="0" anchor="ctr"/>
                </a:tc>
                <a:tc>
                  <a:txBody>
                    <a:bodyPr/>
                    <a:lstStyle/>
                    <a:p>
                      <a:pPr algn="l" fontAlgn="ctr"/>
                      <a:endParaRPr lang="tr-TR" sz="1200" b="1" i="0" u="none" strike="noStrike">
                        <a:solidFill>
                          <a:schemeClr val="tx2"/>
                        </a:solidFill>
                        <a:effectLst/>
                        <a:latin typeface="Tahoma" panose="020B0604030504040204" pitchFamily="34" charset="0"/>
                      </a:endParaRPr>
                    </a:p>
                  </a:txBody>
                  <a:tcPr marL="0" marR="0" marT="0" marB="0" anchor="ctr"/>
                </a:tc>
                <a:tc>
                  <a:txBody>
                    <a:bodyPr/>
                    <a:lstStyle/>
                    <a:p>
                      <a:pPr algn="l" fontAlgn="ctr"/>
                      <a:endParaRPr lang="tr-TR" sz="1200" b="1" i="0" u="none" strike="noStrike">
                        <a:solidFill>
                          <a:schemeClr val="tx2"/>
                        </a:solidFill>
                        <a:effectLst/>
                        <a:latin typeface="Tahoma" panose="020B0604030504040204" pitchFamily="34" charset="0"/>
                      </a:endParaRPr>
                    </a:p>
                  </a:txBody>
                  <a:tcPr marL="0" marR="0" marT="0" marB="0" anchor="ctr"/>
                </a:tc>
                <a:tc>
                  <a:txBody>
                    <a:bodyPr/>
                    <a:lstStyle/>
                    <a:p>
                      <a:pPr algn="l" fontAlgn="ctr"/>
                      <a:endParaRPr lang="tr-TR" sz="1200" b="1" i="0" u="none" strike="noStrike">
                        <a:solidFill>
                          <a:schemeClr val="tx2"/>
                        </a:solidFill>
                        <a:effectLst/>
                        <a:latin typeface="Tahoma" panose="020B0604030504040204" pitchFamily="34" charset="0"/>
                      </a:endParaRPr>
                    </a:p>
                  </a:txBody>
                  <a:tcPr marL="0" marR="0" marT="0" marB="0" anchor="ctr"/>
                </a:tc>
                <a:tc>
                  <a:txBody>
                    <a:bodyPr/>
                    <a:lstStyle/>
                    <a:p>
                      <a:pPr algn="l" fontAlgn="ctr"/>
                      <a:endParaRPr lang="tr-TR" sz="1200" b="1" i="0" u="none" strike="noStrike">
                        <a:solidFill>
                          <a:srgbClr val="000000"/>
                        </a:solidFill>
                        <a:effectLst/>
                        <a:latin typeface="Tahoma" panose="020B0604030504040204" pitchFamily="34" charset="0"/>
                      </a:endParaRPr>
                    </a:p>
                  </a:txBody>
                  <a:tcPr marL="0" marR="0" marT="0" marB="0" anchor="ctr"/>
                </a:tc>
                <a:extLst>
                  <a:ext uri="{0D108BD9-81ED-4DB2-BD59-A6C34878D82A}">
                    <a16:rowId xmlns:a16="http://schemas.microsoft.com/office/drawing/2014/main" val="456570642"/>
                  </a:ext>
                </a:extLst>
              </a:tr>
              <a:tr h="188413">
                <a:tc gridSpan="9">
                  <a:txBody>
                    <a:bodyPr/>
                    <a:lstStyle/>
                    <a:p>
                      <a:pPr algn="ctr" fontAlgn="ctr"/>
                      <a:r>
                        <a:rPr lang="tr-TR" sz="1200" u="none" strike="noStrike" dirty="0">
                          <a:solidFill>
                            <a:schemeClr val="tx2"/>
                          </a:solidFill>
                          <a:effectLst/>
                        </a:rPr>
                        <a:t>TESPİT EDİLEN UYGUNSUZLUKLAR LLLL</a:t>
                      </a:r>
                      <a:endParaRPr lang="tr-TR" sz="1200" b="1" i="0" u="none" strike="noStrike" dirty="0">
                        <a:solidFill>
                          <a:schemeClr val="tx2"/>
                        </a:solidFill>
                        <a:effectLst/>
                        <a:latin typeface="Tahoma" panose="020B0604030504040204" pitchFamily="34"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88871239"/>
                  </a:ext>
                </a:extLst>
              </a:tr>
              <a:tr h="753399">
                <a:tc>
                  <a:txBody>
                    <a:bodyPr/>
                    <a:lstStyle/>
                    <a:p>
                      <a:pPr algn="l" fontAlgn="ctr"/>
                      <a:r>
                        <a:rPr lang="tr-TR" sz="1200" u="none" strike="noStrike" dirty="0">
                          <a:solidFill>
                            <a:schemeClr val="tx2"/>
                          </a:solidFill>
                          <a:effectLst/>
                        </a:rPr>
                        <a:t>MAJOR BULGU SAYISI</a:t>
                      </a:r>
                      <a:endParaRPr lang="tr-TR" sz="1200" b="1" i="0" u="none" strike="noStrike" dirty="0">
                        <a:solidFill>
                          <a:schemeClr val="tx2"/>
                        </a:solidFill>
                        <a:effectLst/>
                        <a:latin typeface="Tahoma" panose="020B0604030504040204" pitchFamily="34" charset="0"/>
                      </a:endParaRPr>
                    </a:p>
                  </a:txBody>
                  <a:tcPr marL="0" marR="0" marT="0" marB="0" anchor="ctr"/>
                </a:tc>
                <a:tc gridSpan="8">
                  <a:txBody>
                    <a:bodyPr/>
                    <a:lstStyle/>
                    <a:p>
                      <a:pPr algn="l" fontAlgn="ctr"/>
                      <a:r>
                        <a:rPr lang="tr-TR" sz="1200" u="none" strike="noStrike" dirty="0">
                          <a:solidFill>
                            <a:schemeClr val="tx2"/>
                          </a:solidFill>
                          <a:effectLst/>
                        </a:rPr>
                        <a:t>6.2.1. Performans Göstergeleri KYS de mevcut fakat ilgili yılda hedef ve gerçekleşenler girilmemiştir.</a:t>
                      </a:r>
                      <a:endParaRPr lang="tr-TR" sz="1200" b="1" i="0" u="none" strike="noStrike" dirty="0">
                        <a:solidFill>
                          <a:schemeClr val="tx2"/>
                        </a:solidFill>
                        <a:effectLst/>
                        <a:latin typeface="Tahoma" panose="020B0604030504040204" pitchFamily="34"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498435622"/>
                  </a:ext>
                </a:extLst>
              </a:tr>
              <a:tr h="2878658">
                <a:tc>
                  <a:txBody>
                    <a:bodyPr/>
                    <a:lstStyle/>
                    <a:p>
                      <a:pPr algn="l" fontAlgn="ctr"/>
                      <a:r>
                        <a:rPr lang="tr-TR" sz="1200" u="none" strike="noStrike" dirty="0">
                          <a:solidFill>
                            <a:schemeClr val="tx2"/>
                          </a:solidFill>
                          <a:effectLst/>
                        </a:rPr>
                        <a:t>MİNÖR  BULGU SAYISI</a:t>
                      </a:r>
                      <a:endParaRPr lang="tr-TR" sz="1200" b="1" i="0" u="none" strike="noStrike" dirty="0">
                        <a:solidFill>
                          <a:schemeClr val="tx2"/>
                        </a:solidFill>
                        <a:effectLst/>
                        <a:latin typeface="Tahoma" panose="020B0604030504040204" pitchFamily="34" charset="0"/>
                      </a:endParaRPr>
                    </a:p>
                  </a:txBody>
                  <a:tcPr marL="0" marR="0" marT="0" marB="0" anchor="ctr"/>
                </a:tc>
                <a:tc gridSpan="8">
                  <a:txBody>
                    <a:bodyPr/>
                    <a:lstStyle/>
                    <a:p>
                      <a:pPr algn="l" fontAlgn="ctr"/>
                      <a:r>
                        <a:rPr lang="tr-TR" sz="1200" u="none" strike="noStrike" dirty="0">
                          <a:solidFill>
                            <a:schemeClr val="tx2"/>
                          </a:solidFill>
                          <a:effectLst/>
                        </a:rPr>
                        <a:t>4.1. SWOT Analizi gözden geçirilmeli, bazı konularda gerçekleşen faaliyetler var </a:t>
                      </a:r>
                      <a:r>
                        <a:rPr lang="tr-TR" sz="1200" u="none" strike="noStrike" dirty="0" smtClean="0">
                          <a:solidFill>
                            <a:schemeClr val="tx2"/>
                          </a:solidFill>
                          <a:effectLst/>
                        </a:rPr>
                        <a:t> </a:t>
                      </a:r>
                      <a:r>
                        <a:rPr lang="tr-TR" sz="1200" u="none" strike="noStrike" dirty="0" err="1" smtClean="0">
                          <a:solidFill>
                            <a:schemeClr val="tx2"/>
                          </a:solidFill>
                          <a:effectLst/>
                        </a:rPr>
                        <a:t>dokümante</a:t>
                      </a:r>
                      <a:r>
                        <a:rPr lang="tr-TR" sz="1200" u="none" strike="noStrike" dirty="0" smtClean="0">
                          <a:solidFill>
                            <a:schemeClr val="tx2"/>
                          </a:solidFill>
                          <a:effectLst/>
                        </a:rPr>
                        <a:t> </a:t>
                      </a:r>
                      <a:r>
                        <a:rPr lang="tr-TR" sz="1200" u="none" strike="noStrike" dirty="0">
                          <a:solidFill>
                            <a:schemeClr val="tx2"/>
                          </a:solidFill>
                          <a:effectLst/>
                        </a:rPr>
                        <a:t>edilmemiş,</a:t>
                      </a:r>
                      <a:br>
                        <a:rPr lang="tr-TR" sz="1200" u="none" strike="noStrike" dirty="0">
                          <a:solidFill>
                            <a:schemeClr val="tx2"/>
                          </a:solidFill>
                          <a:effectLst/>
                        </a:rPr>
                      </a:br>
                      <a:r>
                        <a:rPr lang="tr-TR" sz="1200" u="none" strike="noStrike" dirty="0">
                          <a:solidFill>
                            <a:schemeClr val="tx2"/>
                          </a:solidFill>
                          <a:effectLst/>
                        </a:rPr>
                        <a:t>4.2. Yapılan etkinlikler ve öğrencilerim memnuniyetinin ölçümlenmemiş olduğu görülmüştür.</a:t>
                      </a:r>
                      <a:br>
                        <a:rPr lang="tr-TR" sz="1200" u="none" strike="noStrike" dirty="0">
                          <a:solidFill>
                            <a:schemeClr val="tx2"/>
                          </a:solidFill>
                          <a:effectLst/>
                        </a:rPr>
                      </a:br>
                      <a:r>
                        <a:rPr lang="tr-TR" sz="1200" u="none" strike="noStrike" dirty="0">
                          <a:solidFill>
                            <a:schemeClr val="tx2"/>
                          </a:solidFill>
                          <a:effectLst/>
                        </a:rPr>
                        <a:t>8.2.3. Öğrencilerin ortak mutfağında meyve bıçağı </a:t>
                      </a:r>
                      <a:r>
                        <a:rPr lang="tr-TR" sz="1200" u="none" strike="noStrike" dirty="0" smtClean="0">
                          <a:solidFill>
                            <a:schemeClr val="tx2"/>
                          </a:solidFill>
                          <a:effectLst/>
                        </a:rPr>
                        <a:t>görülmüştür</a:t>
                      </a:r>
                      <a:r>
                        <a:rPr lang="tr-TR" sz="1200" u="none" strike="noStrike" dirty="0">
                          <a:solidFill>
                            <a:schemeClr val="tx2"/>
                          </a:solidFill>
                          <a:effectLst/>
                        </a:rPr>
                        <a:t>.</a:t>
                      </a:r>
                      <a:br>
                        <a:rPr lang="tr-TR" sz="1200" u="none" strike="noStrike" dirty="0">
                          <a:solidFill>
                            <a:schemeClr val="tx2"/>
                          </a:solidFill>
                          <a:effectLst/>
                        </a:rPr>
                      </a:br>
                      <a:r>
                        <a:rPr lang="tr-TR" sz="1200" u="none" strike="noStrike" dirty="0">
                          <a:solidFill>
                            <a:schemeClr val="tx2"/>
                          </a:solidFill>
                          <a:effectLst/>
                        </a:rPr>
                        <a:t>5.1.2. Etkinliklerin ve konaklayan öğrencilerin anketlerine rastlanmamıştır.</a:t>
                      </a:r>
                      <a:br>
                        <a:rPr lang="tr-TR" sz="1200" u="none" strike="noStrike" dirty="0">
                          <a:solidFill>
                            <a:schemeClr val="tx2"/>
                          </a:solidFill>
                          <a:effectLst/>
                        </a:rPr>
                      </a:br>
                      <a:r>
                        <a:rPr lang="tr-TR" sz="1200" u="none" strike="noStrike" dirty="0">
                          <a:solidFill>
                            <a:schemeClr val="tx2"/>
                          </a:solidFill>
                          <a:effectLst/>
                        </a:rPr>
                        <a:t>7.2. Şikayet Yönetim Sistemine Giriş Yapılamamıştır, ŞYS Eğitimi Alınması Gereklidir.</a:t>
                      </a:r>
                      <a:br>
                        <a:rPr lang="tr-TR" sz="1200" u="none" strike="noStrike" dirty="0">
                          <a:solidFill>
                            <a:schemeClr val="tx2"/>
                          </a:solidFill>
                          <a:effectLst/>
                        </a:rPr>
                      </a:br>
                      <a:r>
                        <a:rPr lang="tr-TR" sz="1200" u="none" strike="noStrike" dirty="0">
                          <a:solidFill>
                            <a:schemeClr val="tx2"/>
                          </a:solidFill>
                          <a:effectLst/>
                        </a:rPr>
                        <a:t>6.1.2.  Risk Analizinde Faaliyetlerin sorumluları görülemedi, </a:t>
                      </a:r>
                      <a:r>
                        <a:rPr lang="tr-TR" sz="1200" u="none" strike="noStrike" dirty="0" smtClean="0">
                          <a:solidFill>
                            <a:schemeClr val="tx2"/>
                          </a:solidFill>
                          <a:effectLst/>
                        </a:rPr>
                        <a:t> </a:t>
                      </a:r>
                      <a:r>
                        <a:rPr lang="tr-TR" sz="1200" u="none" strike="noStrike" dirty="0" err="1" smtClean="0">
                          <a:solidFill>
                            <a:schemeClr val="tx2"/>
                          </a:solidFill>
                          <a:effectLst/>
                        </a:rPr>
                        <a:t>terminlerin</a:t>
                      </a:r>
                      <a:r>
                        <a:rPr lang="tr-TR" sz="1200" u="none" strike="noStrike" dirty="0" smtClean="0">
                          <a:solidFill>
                            <a:schemeClr val="tx2"/>
                          </a:solidFill>
                          <a:effectLst/>
                        </a:rPr>
                        <a:t>  tarihlerinin </a:t>
                      </a:r>
                      <a:r>
                        <a:rPr lang="tr-TR" sz="1200" u="none" strike="noStrike" dirty="0">
                          <a:solidFill>
                            <a:schemeClr val="tx2"/>
                          </a:solidFill>
                          <a:effectLst/>
                        </a:rPr>
                        <a:t>geçtiği ve faaliyetlerin azaltıcı yönde olmadığı </a:t>
                      </a:r>
                      <a:r>
                        <a:rPr lang="tr-TR" sz="1200" u="none" strike="noStrike" dirty="0" smtClean="0">
                          <a:solidFill>
                            <a:schemeClr val="tx2"/>
                          </a:solidFill>
                          <a:effectLst/>
                        </a:rPr>
                        <a:t>görülmüştür</a:t>
                      </a:r>
                      <a:r>
                        <a:rPr lang="tr-TR" sz="1200" u="none" strike="noStrike" dirty="0">
                          <a:solidFill>
                            <a:schemeClr val="tx2"/>
                          </a:solidFill>
                          <a:effectLst/>
                        </a:rPr>
                        <a:t/>
                      </a:r>
                      <a:br>
                        <a:rPr lang="tr-TR" sz="1200" u="none" strike="noStrike" dirty="0">
                          <a:solidFill>
                            <a:schemeClr val="tx2"/>
                          </a:solidFill>
                          <a:effectLst/>
                        </a:rPr>
                      </a:br>
                      <a:endParaRPr lang="tr-TR" sz="1200" b="1" i="0" u="none" strike="noStrike" dirty="0">
                        <a:solidFill>
                          <a:schemeClr val="tx2"/>
                        </a:solidFill>
                        <a:effectLst/>
                        <a:latin typeface="Tahoma" panose="020B0604030504040204" pitchFamily="34"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54060404"/>
                  </a:ext>
                </a:extLst>
              </a:tr>
            </a:tbl>
          </a:graphicData>
        </a:graphic>
      </p:graphicFrame>
    </p:spTree>
    <p:extLst>
      <p:ext uri="{BB962C8B-B14F-4D97-AF65-F5344CB8AC3E}">
        <p14:creationId xmlns:p14="http://schemas.microsoft.com/office/powerpoint/2010/main" val="1346354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4143296343"/>
              </p:ext>
            </p:extLst>
          </p:nvPr>
        </p:nvGraphicFramePr>
        <p:xfrm>
          <a:off x="934553" y="1561858"/>
          <a:ext cx="7347832" cy="5198064"/>
        </p:xfrm>
        <a:graphic>
          <a:graphicData uri="http://schemas.openxmlformats.org/drawingml/2006/table">
            <a:tbl>
              <a:tblPr>
                <a:tableStyleId>{5C22544A-7EE6-4342-B048-85BDC9FD1C3A}</a:tableStyleId>
              </a:tblPr>
              <a:tblGrid>
                <a:gridCol w="2426137">
                  <a:extLst>
                    <a:ext uri="{9D8B030D-6E8A-4147-A177-3AD203B41FA5}">
                      <a16:colId xmlns:a16="http://schemas.microsoft.com/office/drawing/2014/main" val="3161077205"/>
                    </a:ext>
                  </a:extLst>
                </a:gridCol>
                <a:gridCol w="4921695">
                  <a:extLst>
                    <a:ext uri="{9D8B030D-6E8A-4147-A177-3AD203B41FA5}">
                      <a16:colId xmlns:a16="http://schemas.microsoft.com/office/drawing/2014/main" val="1450910211"/>
                    </a:ext>
                  </a:extLst>
                </a:gridCol>
              </a:tblGrid>
              <a:tr h="185011">
                <a:tc gridSpan="2">
                  <a:txBody>
                    <a:bodyPr/>
                    <a:lstStyle/>
                    <a:p>
                      <a:pPr algn="ctr" fontAlgn="ctr"/>
                      <a:r>
                        <a:rPr lang="tr-TR" sz="1200" u="none" strike="noStrike" dirty="0">
                          <a:solidFill>
                            <a:schemeClr val="tx2"/>
                          </a:solidFill>
                          <a:effectLst/>
                        </a:rPr>
                        <a:t>İYİLEŞTİRİLMESİ GEREKEN YÖNLER-GÖZLEMLER KKKK</a:t>
                      </a:r>
                      <a:endParaRPr lang="tr-TR" sz="1200" b="1" i="0" u="none" strike="noStrike" dirty="0">
                        <a:solidFill>
                          <a:schemeClr val="tx2"/>
                        </a:solidFill>
                        <a:effectLst/>
                        <a:latin typeface="Tahoma" panose="020B0604030504040204" pitchFamily="34" charset="0"/>
                      </a:endParaRPr>
                    </a:p>
                  </a:txBody>
                  <a:tcPr marL="6592" marR="6592" marT="6592" marB="0" anchor="ctr"/>
                </a:tc>
                <a:tc hMerge="1">
                  <a:txBody>
                    <a:bodyPr/>
                    <a:lstStyle/>
                    <a:p>
                      <a:endParaRPr lang="tr-TR"/>
                    </a:p>
                  </a:txBody>
                  <a:tcPr/>
                </a:tc>
                <a:extLst>
                  <a:ext uri="{0D108BD9-81ED-4DB2-BD59-A6C34878D82A}">
                    <a16:rowId xmlns:a16="http://schemas.microsoft.com/office/drawing/2014/main" val="2153959818"/>
                  </a:ext>
                </a:extLst>
              </a:tr>
              <a:tr h="209939">
                <a:tc>
                  <a:txBody>
                    <a:bodyPr/>
                    <a:lstStyle/>
                    <a:p>
                      <a:pPr algn="ctr" fontAlgn="ctr"/>
                      <a:r>
                        <a:rPr lang="tr-TR" sz="1200" u="none" strike="noStrike" dirty="0">
                          <a:solidFill>
                            <a:schemeClr val="tx2"/>
                          </a:solidFill>
                          <a:effectLst/>
                        </a:rPr>
                        <a:t>ISO 9001 Madde No</a:t>
                      </a:r>
                      <a:endParaRPr lang="tr-TR" sz="1200" b="1" i="0" u="none" strike="noStrike" dirty="0">
                        <a:solidFill>
                          <a:schemeClr val="tx2"/>
                        </a:solidFill>
                        <a:effectLst/>
                        <a:latin typeface="Tahoma" panose="020B0604030504040204" pitchFamily="34" charset="0"/>
                      </a:endParaRPr>
                    </a:p>
                  </a:txBody>
                  <a:tcPr marL="6592" marR="6592" marT="6592" marB="0" anchor="ctr"/>
                </a:tc>
                <a:tc>
                  <a:txBody>
                    <a:bodyPr/>
                    <a:lstStyle/>
                    <a:p>
                      <a:pPr algn="ctr" fontAlgn="ctr"/>
                      <a:r>
                        <a:rPr lang="tr-TR" sz="1200" u="none" strike="noStrike" dirty="0">
                          <a:solidFill>
                            <a:schemeClr val="tx2"/>
                          </a:solidFill>
                          <a:effectLst/>
                        </a:rPr>
                        <a:t>Gözlem Tanımı</a:t>
                      </a:r>
                      <a:endParaRPr lang="tr-TR" sz="1200" b="1"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4005755349"/>
                  </a:ext>
                </a:extLst>
              </a:tr>
              <a:tr h="569835">
                <a:tc>
                  <a:txBody>
                    <a:bodyPr/>
                    <a:lstStyle/>
                    <a:p>
                      <a:pPr algn="ctr" fontAlgn="ctr"/>
                      <a:r>
                        <a:rPr lang="tr-TR" sz="1200" u="none" strike="noStrike" dirty="0">
                          <a:solidFill>
                            <a:schemeClr val="tx2"/>
                          </a:solidFill>
                          <a:effectLst/>
                        </a:rPr>
                        <a:t>4.1.</a:t>
                      </a:r>
                      <a:endParaRPr lang="tr-TR" sz="1200" b="1" i="0" u="none" strike="noStrike" dirty="0">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Fırsat Analizi Yapılmalı</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2796954026"/>
                  </a:ext>
                </a:extLst>
              </a:tr>
              <a:tr h="269922">
                <a:tc>
                  <a:txBody>
                    <a:bodyPr/>
                    <a:lstStyle/>
                    <a:p>
                      <a:pPr algn="ctr" fontAlgn="ctr"/>
                      <a:r>
                        <a:rPr lang="tr-TR" sz="1200" u="none" strike="noStrike" dirty="0">
                          <a:solidFill>
                            <a:schemeClr val="tx2"/>
                          </a:solidFill>
                          <a:effectLst/>
                        </a:rPr>
                        <a:t>4.2.</a:t>
                      </a:r>
                      <a:endParaRPr lang="tr-TR" sz="1200" b="1" i="0" u="none" strike="noStrike" dirty="0">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Paydaşlar Belirlenmiş hazırlayan kısmı eksik</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2361490521"/>
                  </a:ext>
                </a:extLst>
              </a:tr>
              <a:tr h="269922">
                <a:tc>
                  <a:txBody>
                    <a:bodyPr/>
                    <a:lstStyle/>
                    <a:p>
                      <a:pPr algn="ctr" fontAlgn="ctr"/>
                      <a:r>
                        <a:rPr lang="tr-TR" sz="1200" u="none" strike="noStrike" dirty="0">
                          <a:solidFill>
                            <a:schemeClr val="tx2"/>
                          </a:solidFill>
                          <a:effectLst/>
                        </a:rPr>
                        <a:t>4.4.</a:t>
                      </a:r>
                      <a:endParaRPr lang="tr-TR" sz="1200" b="1" i="0" u="none" strike="noStrike" dirty="0">
                        <a:solidFill>
                          <a:schemeClr val="tx2"/>
                        </a:solidFill>
                        <a:effectLst/>
                        <a:latin typeface="Tahoma" panose="020B0604030504040204" pitchFamily="34" charset="0"/>
                      </a:endParaRPr>
                    </a:p>
                  </a:txBody>
                  <a:tcPr marL="6592" marR="6592" marT="6592" marB="0" anchor="ctr"/>
                </a:tc>
                <a:tc>
                  <a:txBody>
                    <a:bodyPr/>
                    <a:lstStyle/>
                    <a:p>
                      <a:pPr algn="l" fontAlgn="ctr"/>
                      <a:r>
                        <a:rPr lang="tr-TR" sz="1200" u="none" strike="noStrike" dirty="0">
                          <a:solidFill>
                            <a:schemeClr val="tx2"/>
                          </a:solidFill>
                          <a:effectLst/>
                        </a:rPr>
                        <a:t>Kaynaklara EBYS Eklenmeli</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666521584"/>
                  </a:ext>
                </a:extLst>
              </a:tr>
              <a:tr h="269922">
                <a:tc>
                  <a:txBody>
                    <a:bodyPr/>
                    <a:lstStyle/>
                    <a:p>
                      <a:pPr algn="ctr" fontAlgn="ctr"/>
                      <a:r>
                        <a:rPr lang="tr-TR" sz="1200" u="none" strike="noStrike">
                          <a:solidFill>
                            <a:schemeClr val="tx2"/>
                          </a:solidFill>
                          <a:effectLst/>
                        </a:rPr>
                        <a:t>4.4.</a:t>
                      </a:r>
                      <a:endParaRPr lang="tr-TR" sz="1200" b="1" i="0" u="none" strike="noStrike">
                        <a:solidFill>
                          <a:schemeClr val="tx2"/>
                        </a:solidFill>
                        <a:effectLst/>
                        <a:latin typeface="Tahoma" panose="020B0604030504040204" pitchFamily="34" charset="0"/>
                      </a:endParaRPr>
                    </a:p>
                  </a:txBody>
                  <a:tcPr marL="6592" marR="6592" marT="6592" marB="0" anchor="ctr"/>
                </a:tc>
                <a:tc>
                  <a:txBody>
                    <a:bodyPr/>
                    <a:lstStyle/>
                    <a:p>
                      <a:pPr algn="l" fontAlgn="ctr"/>
                      <a:r>
                        <a:rPr lang="tr-TR" sz="1200" u="none" strike="noStrike" dirty="0">
                          <a:solidFill>
                            <a:schemeClr val="tx2"/>
                          </a:solidFill>
                          <a:effectLst/>
                        </a:rPr>
                        <a:t>Kaplumbağa Şeması girdi ve </a:t>
                      </a:r>
                      <a:r>
                        <a:rPr lang="tr-TR" sz="1200" u="none" strike="noStrike" dirty="0" smtClean="0">
                          <a:solidFill>
                            <a:schemeClr val="tx2"/>
                          </a:solidFill>
                          <a:effectLst/>
                        </a:rPr>
                        <a:t>çıktılar kontrol </a:t>
                      </a:r>
                      <a:r>
                        <a:rPr lang="tr-TR" sz="1200" u="none" strike="noStrike" dirty="0">
                          <a:solidFill>
                            <a:schemeClr val="tx2"/>
                          </a:solidFill>
                          <a:effectLst/>
                        </a:rPr>
                        <a:t>Edilmeli ve eşitlenmeli</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1105935166"/>
                  </a:ext>
                </a:extLst>
              </a:tr>
              <a:tr h="269922">
                <a:tc>
                  <a:txBody>
                    <a:bodyPr/>
                    <a:lstStyle/>
                    <a:p>
                      <a:pPr algn="ctr" fontAlgn="ctr"/>
                      <a:r>
                        <a:rPr lang="tr-TR" sz="1200" u="none" strike="noStrike">
                          <a:solidFill>
                            <a:schemeClr val="tx2"/>
                          </a:solidFill>
                          <a:effectLst/>
                        </a:rPr>
                        <a:t>5.3. </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Görev Tanımlarında Yayın Tarihi Görülememiştir.</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2622665983"/>
                  </a:ext>
                </a:extLst>
              </a:tr>
              <a:tr h="269922">
                <a:tc>
                  <a:txBody>
                    <a:bodyPr/>
                    <a:lstStyle/>
                    <a:p>
                      <a:pPr algn="ctr" fontAlgn="ctr"/>
                      <a:r>
                        <a:rPr lang="tr-TR" sz="1200" u="none" strike="noStrike">
                          <a:solidFill>
                            <a:schemeClr val="tx2"/>
                          </a:solidFill>
                          <a:effectLst/>
                        </a:rPr>
                        <a:t>6.1.</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Kalite Faaliyet Planı Yoktur</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3109390323"/>
                  </a:ext>
                </a:extLst>
              </a:tr>
              <a:tr h="363585">
                <a:tc>
                  <a:txBody>
                    <a:bodyPr/>
                    <a:lstStyle/>
                    <a:p>
                      <a:pPr algn="ctr" fontAlgn="ctr"/>
                      <a:r>
                        <a:rPr lang="tr-TR" sz="1200" u="none" strike="noStrike">
                          <a:solidFill>
                            <a:schemeClr val="tx2"/>
                          </a:solidFill>
                          <a:effectLst/>
                        </a:rPr>
                        <a:t>6.3.</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Kaplumbağa Şeması Gözden Geçirilmeli ve GSB ve EBYS gibi güncellemeler yapılmalı</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3855253589"/>
                  </a:ext>
                </a:extLst>
              </a:tr>
              <a:tr h="269922">
                <a:tc>
                  <a:txBody>
                    <a:bodyPr/>
                    <a:lstStyle/>
                    <a:p>
                      <a:pPr algn="ctr" fontAlgn="ctr"/>
                      <a:r>
                        <a:rPr lang="tr-TR" sz="1200" u="none" strike="noStrike" dirty="0">
                          <a:solidFill>
                            <a:schemeClr val="tx2"/>
                          </a:solidFill>
                          <a:effectLst/>
                        </a:rPr>
                        <a:t>7.1.4.</a:t>
                      </a:r>
                      <a:endParaRPr lang="tr-TR" sz="1200" b="1" i="0" u="none" strike="noStrike" dirty="0">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Giriş Sağ Taraftaki </a:t>
                      </a:r>
                      <a:r>
                        <a:rPr lang="tr-TR" sz="1200" u="none" strike="noStrike" dirty="0" smtClean="0">
                          <a:solidFill>
                            <a:schemeClr val="tx2"/>
                          </a:solidFill>
                          <a:effectLst/>
                        </a:rPr>
                        <a:t>Asansörün </a:t>
                      </a:r>
                      <a:r>
                        <a:rPr lang="tr-TR" sz="1200" u="none" strike="noStrike" dirty="0">
                          <a:solidFill>
                            <a:schemeClr val="tx2"/>
                          </a:solidFill>
                          <a:effectLst/>
                        </a:rPr>
                        <a:t>telefonunun bozuk olduğu fark edilmiştir.</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2950491157"/>
                  </a:ext>
                </a:extLst>
              </a:tr>
              <a:tr h="269922">
                <a:tc>
                  <a:txBody>
                    <a:bodyPr/>
                    <a:lstStyle/>
                    <a:p>
                      <a:pPr algn="ctr" fontAlgn="ctr"/>
                      <a:r>
                        <a:rPr lang="tr-TR" sz="1200" u="none" strike="noStrike">
                          <a:solidFill>
                            <a:schemeClr val="tx2"/>
                          </a:solidFill>
                          <a:effectLst/>
                        </a:rPr>
                        <a:t>7.3.</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smtClean="0">
                          <a:solidFill>
                            <a:schemeClr val="tx2"/>
                          </a:solidFill>
                          <a:effectLst/>
                        </a:rPr>
                        <a:t>Kalite </a:t>
                      </a:r>
                      <a:r>
                        <a:rPr lang="tr-TR" sz="1200" u="none" strike="noStrike" dirty="0">
                          <a:solidFill>
                            <a:schemeClr val="tx2"/>
                          </a:solidFill>
                          <a:effectLst/>
                        </a:rPr>
                        <a:t>Hedeflerinin farkındalığı personel tarafından bilinmemektedir.</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4125098686"/>
                  </a:ext>
                </a:extLst>
              </a:tr>
              <a:tr h="269922">
                <a:tc>
                  <a:txBody>
                    <a:bodyPr/>
                    <a:lstStyle/>
                    <a:p>
                      <a:pPr algn="ctr" fontAlgn="ctr"/>
                      <a:r>
                        <a:rPr lang="tr-TR" sz="1200" u="none" strike="noStrike">
                          <a:solidFill>
                            <a:schemeClr val="tx2"/>
                          </a:solidFill>
                          <a:effectLst/>
                        </a:rPr>
                        <a:t>7.5.3.1.</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Başvuru Formunun web sayfasına yüklenmediği görülmüştür</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2319132163"/>
                  </a:ext>
                </a:extLst>
              </a:tr>
              <a:tr h="269922">
                <a:tc>
                  <a:txBody>
                    <a:bodyPr/>
                    <a:lstStyle/>
                    <a:p>
                      <a:pPr algn="ctr" fontAlgn="ctr"/>
                      <a:r>
                        <a:rPr lang="tr-TR" sz="1200" u="none" strike="noStrike">
                          <a:solidFill>
                            <a:schemeClr val="tx2"/>
                          </a:solidFill>
                          <a:effectLst/>
                        </a:rPr>
                        <a:t>7.5.3.2.</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GSB Yönetmeliği Dış Kaynaklı Doküman Listesine Eklenmelidir.</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2242292973"/>
                  </a:ext>
                </a:extLst>
              </a:tr>
              <a:tr h="269922">
                <a:tc>
                  <a:txBody>
                    <a:bodyPr/>
                    <a:lstStyle/>
                    <a:p>
                      <a:pPr algn="ctr" fontAlgn="ctr"/>
                      <a:r>
                        <a:rPr lang="tr-TR" sz="1200" u="none" strike="noStrike">
                          <a:solidFill>
                            <a:schemeClr val="tx2"/>
                          </a:solidFill>
                          <a:effectLst/>
                        </a:rPr>
                        <a:t>8.1.</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Herhangi bir planlama görülmemiştir.</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3895017432"/>
                  </a:ext>
                </a:extLst>
              </a:tr>
              <a:tr h="288917">
                <a:tc>
                  <a:txBody>
                    <a:bodyPr/>
                    <a:lstStyle/>
                    <a:p>
                      <a:pPr algn="ctr" fontAlgn="ctr"/>
                      <a:r>
                        <a:rPr lang="tr-TR" sz="1200" u="none" strike="noStrike">
                          <a:solidFill>
                            <a:schemeClr val="tx2"/>
                          </a:solidFill>
                          <a:effectLst/>
                        </a:rPr>
                        <a:t> </a:t>
                      </a:r>
                      <a:endParaRPr lang="tr-TR" sz="1200" b="1" i="0" u="none" strike="noStrike">
                        <a:solidFill>
                          <a:schemeClr val="tx2"/>
                        </a:solidFill>
                        <a:effectLst/>
                        <a:latin typeface="Tahoma" panose="020B0604030504040204" pitchFamily="34" charset="0"/>
                      </a:endParaRPr>
                    </a:p>
                  </a:txBody>
                  <a:tcPr marL="6592" marR="6592" marT="6592" marB="0" anchor="ctr"/>
                </a:tc>
                <a:tc>
                  <a:txBody>
                    <a:bodyPr/>
                    <a:lstStyle/>
                    <a:p>
                      <a:pPr algn="l" fontAlgn="ctr"/>
                      <a:r>
                        <a:rPr lang="tr-TR" sz="1200" u="none" strike="noStrike" dirty="0">
                          <a:solidFill>
                            <a:schemeClr val="tx2"/>
                          </a:solidFill>
                          <a:effectLst/>
                        </a:rPr>
                        <a:t> </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1679706506"/>
                  </a:ext>
                </a:extLst>
              </a:tr>
              <a:tr h="185011">
                <a:tc gridSpan="2">
                  <a:txBody>
                    <a:bodyPr/>
                    <a:lstStyle/>
                    <a:p>
                      <a:pPr algn="ctr" fontAlgn="ctr"/>
                      <a:r>
                        <a:rPr lang="tr-TR" sz="1200" u="none" strike="noStrike" dirty="0">
                          <a:solidFill>
                            <a:schemeClr val="tx2"/>
                          </a:solidFill>
                          <a:effectLst/>
                        </a:rPr>
                        <a:t>KUVVETLİ YÖNLER JJJJ</a:t>
                      </a:r>
                      <a:endParaRPr lang="tr-TR" sz="1200" b="1" i="0" u="none" strike="noStrike" dirty="0">
                        <a:solidFill>
                          <a:schemeClr val="tx2"/>
                        </a:solidFill>
                        <a:effectLst/>
                        <a:latin typeface="Tahoma" panose="020B0604030504040204" pitchFamily="34" charset="0"/>
                      </a:endParaRPr>
                    </a:p>
                  </a:txBody>
                  <a:tcPr marL="6592" marR="6592" marT="6592" marB="0" anchor="ctr"/>
                </a:tc>
                <a:tc hMerge="1">
                  <a:txBody>
                    <a:bodyPr/>
                    <a:lstStyle/>
                    <a:p>
                      <a:endParaRPr lang="tr-TR"/>
                    </a:p>
                  </a:txBody>
                  <a:tcPr/>
                </a:tc>
                <a:extLst>
                  <a:ext uri="{0D108BD9-81ED-4DB2-BD59-A6C34878D82A}">
                    <a16:rowId xmlns:a16="http://schemas.microsoft.com/office/drawing/2014/main" val="357372358"/>
                  </a:ext>
                </a:extLst>
              </a:tr>
              <a:tr h="185011">
                <a:tc>
                  <a:txBody>
                    <a:bodyPr/>
                    <a:lstStyle/>
                    <a:p>
                      <a:pPr algn="ctr" fontAlgn="ctr"/>
                      <a:r>
                        <a:rPr lang="tr-TR" sz="1200" u="none" strike="noStrike">
                          <a:solidFill>
                            <a:schemeClr val="tx2"/>
                          </a:solidFill>
                          <a:effectLst/>
                        </a:rPr>
                        <a:t>Madde No</a:t>
                      </a:r>
                      <a:endParaRPr lang="tr-TR" sz="1200" b="1" i="0" u="none" strike="noStrike">
                        <a:solidFill>
                          <a:schemeClr val="tx2"/>
                        </a:solidFill>
                        <a:effectLst/>
                        <a:latin typeface="Tahoma" panose="020B0604030504040204" pitchFamily="34" charset="0"/>
                      </a:endParaRPr>
                    </a:p>
                  </a:txBody>
                  <a:tcPr marL="6592" marR="6592" marT="6592" marB="0" anchor="ctr"/>
                </a:tc>
                <a:tc>
                  <a:txBody>
                    <a:bodyPr/>
                    <a:lstStyle/>
                    <a:p>
                      <a:pPr algn="ctr" fontAlgn="ctr"/>
                      <a:r>
                        <a:rPr lang="tr-TR" sz="1200" u="none" strike="noStrike" dirty="0">
                          <a:solidFill>
                            <a:schemeClr val="tx2"/>
                          </a:solidFill>
                          <a:effectLst/>
                        </a:rPr>
                        <a:t>Gözlem Tanımı</a:t>
                      </a:r>
                      <a:endParaRPr lang="tr-TR" sz="1200" b="1"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3841519170"/>
                  </a:ext>
                </a:extLst>
              </a:tr>
              <a:tr h="185011">
                <a:tc>
                  <a:txBody>
                    <a:bodyPr/>
                    <a:lstStyle/>
                    <a:p>
                      <a:pPr algn="ctr" fontAlgn="ctr"/>
                      <a:r>
                        <a:rPr lang="tr-TR" sz="1200" u="none" strike="noStrike">
                          <a:solidFill>
                            <a:schemeClr val="tx2"/>
                          </a:solidFill>
                          <a:effectLst/>
                        </a:rPr>
                        <a:t> </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smtClean="0">
                          <a:solidFill>
                            <a:schemeClr val="tx2"/>
                          </a:solidFill>
                          <a:effectLst/>
                        </a:rPr>
                        <a:t>Paydaşlara </a:t>
                      </a:r>
                      <a:r>
                        <a:rPr lang="tr-TR" sz="1200" u="none" strike="noStrike" dirty="0">
                          <a:solidFill>
                            <a:schemeClr val="tx2"/>
                          </a:solidFill>
                          <a:effectLst/>
                        </a:rPr>
                        <a:t>önem veren bir birim olması</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1690980935"/>
                  </a:ext>
                </a:extLst>
              </a:tr>
              <a:tr h="299913">
                <a:tc>
                  <a:txBody>
                    <a:bodyPr/>
                    <a:lstStyle/>
                    <a:p>
                      <a:pPr algn="ctr" fontAlgn="ctr"/>
                      <a:r>
                        <a:rPr lang="tr-TR" sz="1200" u="none" strike="noStrike">
                          <a:solidFill>
                            <a:schemeClr val="tx2"/>
                          </a:solidFill>
                          <a:effectLst/>
                        </a:rPr>
                        <a:t> </a:t>
                      </a:r>
                      <a:endParaRPr lang="tr-TR" sz="1200" b="1" i="0" u="none" strike="noStrike">
                        <a:solidFill>
                          <a:schemeClr val="tx2"/>
                        </a:solidFill>
                        <a:effectLst/>
                        <a:latin typeface="Arial" panose="020B0604020202020204" pitchFamily="34" charset="0"/>
                      </a:endParaRPr>
                    </a:p>
                  </a:txBody>
                  <a:tcPr marL="6592" marR="6592" marT="6592" marB="0" anchor="ctr"/>
                </a:tc>
                <a:tc>
                  <a:txBody>
                    <a:bodyPr/>
                    <a:lstStyle/>
                    <a:p>
                      <a:pPr algn="l" fontAlgn="ctr"/>
                      <a:r>
                        <a:rPr lang="tr-TR" sz="1200" u="none" strike="noStrike" dirty="0">
                          <a:solidFill>
                            <a:schemeClr val="tx2"/>
                          </a:solidFill>
                          <a:effectLst/>
                        </a:rPr>
                        <a:t> </a:t>
                      </a:r>
                      <a:endParaRPr lang="tr-TR" sz="1200" b="0" i="0" u="none" strike="noStrike" dirty="0">
                        <a:solidFill>
                          <a:schemeClr val="tx2"/>
                        </a:solidFill>
                        <a:effectLst/>
                        <a:latin typeface="Tahoma" panose="020B0604030504040204" pitchFamily="34" charset="0"/>
                      </a:endParaRPr>
                    </a:p>
                  </a:txBody>
                  <a:tcPr marL="6592" marR="6592" marT="6592" marB="0" anchor="ctr"/>
                </a:tc>
                <a:extLst>
                  <a:ext uri="{0D108BD9-81ED-4DB2-BD59-A6C34878D82A}">
                    <a16:rowId xmlns:a16="http://schemas.microsoft.com/office/drawing/2014/main" val="3452192607"/>
                  </a:ext>
                </a:extLst>
              </a:tr>
            </a:tbl>
          </a:graphicData>
        </a:graphic>
      </p:graphicFrame>
    </p:spTree>
    <p:extLst>
      <p:ext uri="{BB962C8B-B14F-4D97-AF65-F5344CB8AC3E}">
        <p14:creationId xmlns:p14="http://schemas.microsoft.com/office/powerpoint/2010/main" val="3046784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3451"/>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3"/>
          <p:cNvSpPr>
            <a:spLocks noGrp="1"/>
          </p:cNvSpPr>
          <p:nvPr>
            <p:ph idx="1"/>
          </p:nvPr>
        </p:nvSpPr>
        <p:spPr/>
        <p:txBody>
          <a:bodyPr/>
          <a:lstStyle/>
          <a:p>
            <a:endParaRPr lang="tr-TR" dirty="0" smtClean="0"/>
          </a:p>
          <a:p>
            <a:endParaRPr lang="tr-TR" sz="1800" dirty="0" smtClean="0">
              <a:solidFill>
                <a:srgbClr val="0F2303"/>
              </a:solidFill>
            </a:endParaRPr>
          </a:p>
          <a:p>
            <a:r>
              <a:rPr lang="tr-TR" sz="1800" dirty="0" smtClean="0">
                <a:solidFill>
                  <a:srgbClr val="0F2303"/>
                </a:solidFill>
              </a:rPr>
              <a:t> </a:t>
            </a:r>
            <a:r>
              <a:rPr lang="tr-TR" sz="1400" dirty="0" smtClean="0">
                <a:solidFill>
                  <a:srgbClr val="0F2303"/>
                </a:solidFill>
              </a:rPr>
              <a:t>2022-2023 Eğitim-Öğretim yılında ülkemizde yaşanan 6 Şubat Kahramanmaraş depreminden dolayı  Üniversite yönetimi alınan karar doğrultusunda eğitime bir dönem ara  vermiştir. Depremzedeler için kampüsümüzde bulunan kız yurdu 10.02.2023 tarihinde 300 kişilik misafir için  </a:t>
            </a:r>
            <a:r>
              <a:rPr lang="tr-TR" sz="1400" dirty="0" smtClean="0">
                <a:solidFill>
                  <a:srgbClr val="0F2303"/>
                </a:solidFill>
              </a:rPr>
              <a:t>ivedilikle  </a:t>
            </a:r>
            <a:r>
              <a:rPr lang="tr-TR" sz="1400" dirty="0" smtClean="0">
                <a:solidFill>
                  <a:srgbClr val="0F2303"/>
                </a:solidFill>
              </a:rPr>
              <a:t>konaklamaya hazır hale getirilmiştir. Konakladıkları 5 aylık süreçte  depremzedelere barınma , beslenme,  giyim, kişisel  bakım ,sağlık , eğitim, özel kurslar ve iş imkanları alanında birçok konuda destek sağlanmıştır.</a:t>
            </a:r>
            <a:endParaRPr lang="tr-TR" sz="1400" dirty="0">
              <a:solidFill>
                <a:srgbClr val="0F2303"/>
              </a:solidFill>
            </a:endParaRPr>
          </a:p>
        </p:txBody>
      </p:sp>
    </p:spTree>
    <p:extLst>
      <p:ext uri="{BB962C8B-B14F-4D97-AF65-F5344CB8AC3E}">
        <p14:creationId xmlns:p14="http://schemas.microsoft.com/office/powerpoint/2010/main" val="2544252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normAutofit/>
          </a:bodyPr>
          <a:lstStyle/>
          <a:p>
            <a:endParaRPr lang="tr-TR" dirty="0" smtClean="0"/>
          </a:p>
          <a:p>
            <a:pPr marL="0" indent="0">
              <a:buNone/>
            </a:pPr>
            <a:r>
              <a:rPr lang="tr-TR" sz="1400" dirty="0">
                <a:solidFill>
                  <a:srgbClr val="0F2303"/>
                </a:solidFill>
              </a:rPr>
              <a:t> </a:t>
            </a:r>
            <a:r>
              <a:rPr lang="tr-TR" sz="1400" dirty="0" smtClean="0">
                <a:solidFill>
                  <a:srgbClr val="0F2303"/>
                </a:solidFill>
              </a:rPr>
              <a:t>      </a:t>
            </a:r>
            <a:r>
              <a:rPr lang="tr-TR" sz="1400" dirty="0" smtClean="0">
                <a:solidFill>
                  <a:srgbClr val="0F2303"/>
                </a:solidFill>
              </a:rPr>
              <a:t>  *</a:t>
            </a:r>
            <a:r>
              <a:rPr lang="tr-TR" sz="1400" dirty="0" smtClean="0">
                <a:solidFill>
                  <a:srgbClr val="0F2303"/>
                </a:solidFill>
              </a:rPr>
              <a:t>Üniversite web sayfasına kız yurdu başvuru formu yüklenmiştir.</a:t>
            </a:r>
          </a:p>
          <a:p>
            <a:r>
              <a:rPr lang="tr-TR" sz="1400" dirty="0" smtClean="0">
                <a:solidFill>
                  <a:srgbClr val="0F2303"/>
                </a:solidFill>
              </a:rPr>
              <a:t>*Yurt binası içerisine yönlendirme ve bilgilendirme tabelaları asılmıştır.</a:t>
            </a:r>
          </a:p>
          <a:p>
            <a:r>
              <a:rPr lang="tr-TR" sz="1400" dirty="0" smtClean="0">
                <a:solidFill>
                  <a:srgbClr val="0F2303"/>
                </a:solidFill>
              </a:rPr>
              <a:t>*Özel barınma yurdu olarak çalışmalarımızı Gençlik Spor İl Müdürlüğü ile yürütmekteyiz.</a:t>
            </a:r>
          </a:p>
          <a:p>
            <a:r>
              <a:rPr lang="tr-TR" sz="1400" dirty="0" smtClean="0">
                <a:solidFill>
                  <a:srgbClr val="0F2303"/>
                </a:solidFill>
              </a:rPr>
              <a:t>*İl emniyet Müdürlüğü ile EGM sistemi üzerinden öğrencilerin güvenlik girdi-çıktıları eş zamanlı yapılmaktadır.</a:t>
            </a:r>
            <a:endParaRPr lang="tr-TR" sz="1400" dirty="0">
              <a:solidFill>
                <a:srgbClr val="0F2303"/>
              </a:solidFill>
            </a:endParaRPr>
          </a:p>
          <a:p>
            <a:pPr marL="0" indent="0">
              <a:buNone/>
            </a:pPr>
            <a:endParaRPr lang="tr-TR" sz="1400" dirty="0" smtClean="0"/>
          </a:p>
          <a:p>
            <a:pPr marL="0" indent="0">
              <a:buNone/>
            </a:pPr>
            <a:endParaRPr lang="tr-TR" dirty="0"/>
          </a:p>
        </p:txBody>
      </p:sp>
    </p:spTree>
    <p:extLst>
      <p:ext uri="{BB962C8B-B14F-4D97-AF65-F5344CB8AC3E}">
        <p14:creationId xmlns:p14="http://schemas.microsoft.com/office/powerpoint/2010/main" val="1784154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lstStyle/>
          <a:p>
            <a:endParaRPr lang="tr-TR" dirty="0" smtClean="0"/>
          </a:p>
          <a:p>
            <a:pPr marL="0" indent="0" algn="just">
              <a:buNone/>
            </a:pPr>
            <a:r>
              <a:rPr lang="tr-TR" sz="1600" dirty="0" smtClean="0">
                <a:solidFill>
                  <a:srgbClr val="0F2303"/>
                </a:solidFill>
              </a:rPr>
              <a:t>      </a:t>
            </a:r>
          </a:p>
          <a:p>
            <a:pPr marL="0" indent="0" algn="just">
              <a:buNone/>
            </a:pPr>
            <a:r>
              <a:rPr lang="tr-TR" sz="1600" dirty="0" smtClean="0">
                <a:solidFill>
                  <a:srgbClr val="0F2303"/>
                </a:solidFill>
              </a:rPr>
              <a:t>       </a:t>
            </a:r>
            <a:r>
              <a:rPr lang="tr-TR" sz="1400" dirty="0" smtClean="0">
                <a:solidFill>
                  <a:srgbClr val="0F2303"/>
                </a:solidFill>
              </a:rPr>
              <a:t>*Öğrenci Bilgi Sistemi için yazılım kurulması.</a:t>
            </a:r>
          </a:p>
          <a:p>
            <a:pPr algn="just"/>
            <a:r>
              <a:rPr lang="tr-TR" sz="1400" dirty="0" smtClean="0">
                <a:solidFill>
                  <a:srgbClr val="0F2303"/>
                </a:solidFill>
              </a:rPr>
              <a:t>*Öğrenci odalarındaki buzdolabı ihtiyacının giderilmesi.</a:t>
            </a:r>
          </a:p>
          <a:p>
            <a:pPr algn="just"/>
            <a:r>
              <a:rPr lang="tr-TR" sz="1400" dirty="0" smtClean="0">
                <a:solidFill>
                  <a:srgbClr val="0F2303"/>
                </a:solidFill>
              </a:rPr>
              <a:t>*Mutfak ve çamaşırhane alanında personel yetersizliğinin giderilmesi.</a:t>
            </a:r>
          </a:p>
          <a:p>
            <a:pPr algn="just"/>
            <a:r>
              <a:rPr lang="tr-TR" sz="1400" dirty="0" smtClean="0">
                <a:solidFill>
                  <a:srgbClr val="0F2303"/>
                </a:solidFill>
              </a:rPr>
              <a:t>*Öğrenci giriş-çıkış kontrolünü gidermek adına parmak okuma </a:t>
            </a:r>
            <a:r>
              <a:rPr lang="tr-TR" sz="1400" dirty="0" smtClean="0">
                <a:solidFill>
                  <a:srgbClr val="0F2303"/>
                </a:solidFill>
              </a:rPr>
              <a:t>sisteminin kurulması</a:t>
            </a:r>
            <a:r>
              <a:rPr lang="tr-TR" sz="1400" dirty="0" smtClean="0">
                <a:solidFill>
                  <a:srgbClr val="0F2303"/>
                </a:solidFill>
              </a:rPr>
              <a:t> </a:t>
            </a:r>
            <a:r>
              <a:rPr lang="tr-TR" sz="1400" dirty="0" smtClean="0">
                <a:solidFill>
                  <a:srgbClr val="0F2303"/>
                </a:solidFill>
              </a:rPr>
              <a:t>gerekmektedir.</a:t>
            </a: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490637" y="4208984"/>
            <a:ext cx="8352928" cy="1738938"/>
          </a:xfrm>
          <a:prstGeom prst="rect">
            <a:avLst/>
          </a:prstGeom>
        </p:spPr>
        <p:txBody>
          <a:bodyPr wrap="square">
            <a:spAutoFit/>
          </a:bodyPr>
          <a:lstStyle/>
          <a:p>
            <a:pPr fontAlgn="base">
              <a:lnSpc>
                <a:spcPct val="150000"/>
              </a:lnSpc>
              <a:spcAft>
                <a:spcPts val="0"/>
              </a:spcAft>
            </a:pPr>
            <a:r>
              <a:rPr lang="tr-TR" b="1" dirty="0">
                <a:solidFill>
                  <a:srgbClr val="001626"/>
                </a:solidFill>
                <a:latin typeface="Calibri" panose="020F0502020204030204" pitchFamily="34" charset="0"/>
                <a:ea typeface="Times New Roman" panose="02020603050405020304" pitchFamily="18" charset="0"/>
              </a:rPr>
              <a:t>BİRİMİN </a:t>
            </a:r>
            <a:r>
              <a:rPr lang="tr-TR" b="1" dirty="0" smtClean="0">
                <a:solidFill>
                  <a:srgbClr val="001626"/>
                </a:solidFill>
                <a:latin typeface="Calibri" panose="020F0502020204030204" pitchFamily="34" charset="0"/>
                <a:ea typeface="Times New Roman" panose="02020603050405020304" pitchFamily="18" charset="0"/>
              </a:rPr>
              <a:t>VİZYONU</a:t>
            </a:r>
          </a:p>
          <a:p>
            <a:r>
              <a:rPr lang="tr-TR" sz="1600" spc="10" dirty="0" smtClean="0">
                <a:solidFill>
                  <a:srgbClr val="0F2303"/>
                </a:solidFill>
              </a:rPr>
              <a:t>Öğrencilerimizi bir müşteriden ziyade bir misafir olarak ağırlamak ve onların tüm ihtiyaçlarını </a:t>
            </a:r>
          </a:p>
          <a:p>
            <a:r>
              <a:rPr lang="tr-TR" sz="1600" spc="10" dirty="0" smtClean="0">
                <a:solidFill>
                  <a:srgbClr val="0F2303"/>
                </a:solidFill>
              </a:rPr>
              <a:t>karşılayarak yüksek kaliteli ve kendini geliştirebilen hizmet sunmakla birlikte özgüveni yüksek, geleceğe güvenle bakan, sosyal sorumluluk bilinci ile yarınlarımızı inşa edecek olan gençlerimize hayatlarının bu en önemli kesitinde ev sahipliği yapmak  ve saygınlığı olan örnek bir öğrenci yurdu olmaktır.</a:t>
            </a:r>
            <a:endParaRPr lang="tr-TR" sz="1600" spc="10" dirty="0">
              <a:solidFill>
                <a:srgbClr val="0F2303"/>
              </a:solidFill>
            </a:endParaRPr>
          </a:p>
        </p:txBody>
      </p:sp>
      <p:sp>
        <p:nvSpPr>
          <p:cNvPr id="8" name="Dikdörtgen 7"/>
          <p:cNvSpPr/>
          <p:nvPr/>
        </p:nvSpPr>
        <p:spPr>
          <a:xfrm>
            <a:off x="503655" y="1882922"/>
            <a:ext cx="8352928" cy="1107996"/>
          </a:xfrm>
          <a:prstGeom prst="rect">
            <a:avLst/>
          </a:prstGeom>
        </p:spPr>
        <p:txBody>
          <a:bodyPr wrap="square">
            <a:spAutoFit/>
          </a:bodyPr>
          <a:lstStyle/>
          <a:p>
            <a:pPr fontAlgn="base">
              <a:spcAft>
                <a:spcPts val="0"/>
              </a:spcAft>
            </a:pPr>
            <a:r>
              <a:rPr lang="tr-TR" b="1" dirty="0">
                <a:solidFill>
                  <a:srgbClr val="0F2303"/>
                </a:solidFill>
                <a:latin typeface="Calibri" panose="020F0502020204030204" pitchFamily="34" charset="0"/>
                <a:ea typeface="Times New Roman" panose="02020603050405020304" pitchFamily="18" charset="0"/>
              </a:rPr>
              <a:t>BİRİMİN MİSYONU</a:t>
            </a:r>
          </a:p>
          <a:p>
            <a:pPr fontAlgn="base"/>
            <a:r>
              <a:rPr lang="tr-TR" sz="1600" dirty="0" smtClean="0">
                <a:solidFill>
                  <a:srgbClr val="0F2303"/>
                </a:solidFill>
                <a:cs typeface="Times New Roman" panose="02020603050405020304" pitchFamily="18" charset="0"/>
              </a:rPr>
              <a:t>Özel </a:t>
            </a:r>
            <a:r>
              <a:rPr lang="tr-TR" sz="1600" dirty="0">
                <a:solidFill>
                  <a:srgbClr val="0F2303"/>
                </a:solidFill>
                <a:cs typeface="Times New Roman" panose="02020603050405020304" pitchFamily="18" charset="0"/>
              </a:rPr>
              <a:t>Antalya Bilim Üniversitesi Yükseköğrenim Kız Öğrenci Yurdu olarak; Öğrencilerimize </a:t>
            </a:r>
            <a:r>
              <a:rPr lang="tr-TR" sz="1600" dirty="0" smtClean="0">
                <a:solidFill>
                  <a:srgbClr val="0F2303"/>
                </a:solidFill>
                <a:cs typeface="Times New Roman" panose="02020603050405020304" pitchFamily="18" charset="0"/>
              </a:rPr>
              <a:t>vermiş olduğumuz </a:t>
            </a:r>
            <a:r>
              <a:rPr lang="tr-TR" sz="1600" dirty="0">
                <a:solidFill>
                  <a:srgbClr val="0F2303"/>
                </a:solidFill>
                <a:cs typeface="Times New Roman" panose="02020603050405020304" pitchFamily="18" charset="0"/>
              </a:rPr>
              <a:t>hizmetleri taahhüt edildiği şekilde eksiksiz 7/24 karşılayarak, güvenli ve huzurlu ortam temin etmek günümüz yaşamına uygun, çağdaş ve kaliteli bir yaşam alanları sunmak</a:t>
            </a:r>
            <a:r>
              <a:rPr lang="tr-TR" sz="1600" dirty="0" smtClean="0">
                <a:solidFill>
                  <a:srgbClr val="0F2303"/>
                </a:solidFill>
                <a:cs typeface="Times New Roman" panose="02020603050405020304" pitchFamily="18" charset="0"/>
              </a:rPr>
              <a:t>.</a:t>
            </a:r>
            <a:endParaRPr lang="tr-TR" sz="1600" dirty="0">
              <a:solidFill>
                <a:srgbClr val="0F2303"/>
              </a:solidFill>
              <a:cs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smtClean="0">
              <a:solidFill>
                <a:srgbClr val="0F2303"/>
              </a:solidFill>
            </a:endParaRPr>
          </a:p>
          <a:p>
            <a:pPr marL="0" indent="0">
              <a:buNone/>
            </a:pPr>
            <a:r>
              <a:rPr lang="tr-TR" dirty="0" smtClean="0">
                <a:solidFill>
                  <a:srgbClr val="0F2303"/>
                </a:solidFill>
              </a:rPr>
              <a:t>         </a:t>
            </a:r>
            <a:r>
              <a:rPr lang="tr-TR" sz="2800" dirty="0" smtClean="0">
                <a:solidFill>
                  <a:srgbClr val="0F2303"/>
                </a:solidFill>
              </a:rPr>
              <a:t> BİZİ DİNLEDİĞİNİZ İÇİN TEŞEKKÜR EDERİZ.</a:t>
            </a:r>
            <a:endParaRPr lang="tr-TR" sz="2800" dirty="0">
              <a:solidFill>
                <a:srgbClr val="0F2303"/>
              </a:solidFill>
            </a:endParaRPr>
          </a:p>
        </p:txBody>
      </p:sp>
      <p:sp>
        <p:nvSpPr>
          <p:cNvPr id="4" name="Slayt Numarası Yer Tutucusu 3"/>
          <p:cNvSpPr>
            <a:spLocks noGrp="1"/>
          </p:cNvSpPr>
          <p:nvPr>
            <p:ph type="sldNum" sz="quarter" idx="12"/>
          </p:nvPr>
        </p:nvSpPr>
        <p:spPr/>
        <p:txBody>
          <a:bodyPr/>
          <a:lstStyle/>
          <a:p>
            <a:fld id="{439F893C-C32F-4835-A1E5-850973405C58}" type="slidenum">
              <a:rPr lang="tr-TR" smtClean="0"/>
              <a:t>20</a:t>
            </a:fld>
            <a:endParaRPr lang="tr-TR"/>
          </a:p>
        </p:txBody>
      </p:sp>
    </p:spTree>
    <p:extLst>
      <p:ext uri="{BB962C8B-B14F-4D97-AF65-F5344CB8AC3E}">
        <p14:creationId xmlns:p14="http://schemas.microsoft.com/office/powerpoint/2010/main" val="4246833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3</a:t>
            </a:fld>
            <a:endParaRPr lang="tr-TR"/>
          </a:p>
        </p:txBody>
      </p:sp>
      <p:graphicFrame>
        <p:nvGraphicFramePr>
          <p:cNvPr id="5" name="İçerik Yer Tutucusu 4"/>
          <p:cNvGraphicFramePr>
            <a:graphicFrameLocks noGrp="1" noChangeAspect="1"/>
          </p:cNvGraphicFramePr>
          <p:nvPr>
            <p:ph idx="1"/>
            <p:extLst>
              <p:ext uri="{D42A27DB-BD31-4B8C-83A1-F6EECF244321}">
                <p14:modId xmlns:p14="http://schemas.microsoft.com/office/powerpoint/2010/main" val="3092901656"/>
              </p:ext>
            </p:extLst>
          </p:nvPr>
        </p:nvGraphicFramePr>
        <p:xfrm>
          <a:off x="1149728" y="1960851"/>
          <a:ext cx="7055380" cy="4342967"/>
        </p:xfrm>
        <a:graphic>
          <a:graphicData uri="http://schemas.openxmlformats.org/presentationml/2006/ole">
            <mc:AlternateContent xmlns:mc="http://schemas.openxmlformats.org/markup-compatibility/2006">
              <mc:Choice xmlns:v="urn:schemas-microsoft-com:vml" Requires="v">
                <p:oleObj spid="_x0000_s2054" name="Çalışma Sayfası" r:id="rId3" imgW="9153544" imgH="6629623" progId="Excel.Sheet.12">
                  <p:embed/>
                </p:oleObj>
              </mc:Choice>
              <mc:Fallback>
                <p:oleObj name="Çalışma Sayfası" r:id="rId3" imgW="9153544" imgH="6629623" progId="Excel.Sheet.12">
                  <p:embed/>
                  <p:pic>
                    <p:nvPicPr>
                      <p:cNvPr id="2" name="Nesne 1"/>
                      <p:cNvPicPr/>
                      <p:nvPr/>
                    </p:nvPicPr>
                    <p:blipFill>
                      <a:blip r:embed="rId4"/>
                      <a:stretch>
                        <a:fillRect/>
                      </a:stretch>
                    </p:blipFill>
                    <p:spPr>
                      <a:xfrm>
                        <a:off x="1149728" y="1960851"/>
                        <a:ext cx="7055380" cy="4342967"/>
                      </a:xfrm>
                      <a:prstGeom prst="rect">
                        <a:avLst/>
                      </a:prstGeom>
                    </p:spPr>
                  </p:pic>
                </p:oleObj>
              </mc:Fallback>
            </mc:AlternateContent>
          </a:graphicData>
        </a:graphic>
      </p:graphicFrame>
      <p:pic>
        <p:nvPicPr>
          <p:cNvPr id="6" name="Picture 2" descr="https://admin.antalya.edu.tr/files/139/abu-logo-tr-yata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6364" y="295736"/>
            <a:ext cx="1925781" cy="605625"/>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2475536" y="801813"/>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spTree>
    <p:extLst>
      <p:ext uri="{BB962C8B-B14F-4D97-AF65-F5344CB8AC3E}">
        <p14:creationId xmlns:p14="http://schemas.microsoft.com/office/powerpoint/2010/main" val="722883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Nesne 1"/>
          <p:cNvGraphicFramePr>
            <a:graphicFrameLocks noChangeAspect="1"/>
          </p:cNvGraphicFramePr>
          <p:nvPr>
            <p:extLst>
              <p:ext uri="{D42A27DB-BD31-4B8C-83A1-F6EECF244321}">
                <p14:modId xmlns:p14="http://schemas.microsoft.com/office/powerpoint/2010/main" val="1512884432"/>
              </p:ext>
            </p:extLst>
          </p:nvPr>
        </p:nvGraphicFramePr>
        <p:xfrm>
          <a:off x="387350" y="1336675"/>
          <a:ext cx="8313738" cy="2536825"/>
        </p:xfrm>
        <a:graphic>
          <a:graphicData uri="http://schemas.openxmlformats.org/presentationml/2006/ole">
            <mc:AlternateContent xmlns:mc="http://schemas.openxmlformats.org/markup-compatibility/2006">
              <mc:Choice xmlns:v="urn:schemas-microsoft-com:vml" Requires="v">
                <p:oleObj spid="_x0000_s1062" name="Çalışma Sayfası" r:id="rId4" imgW="9153544" imgH="3419410" progId="Excel.Sheet.12">
                  <p:embed/>
                </p:oleObj>
              </mc:Choice>
              <mc:Fallback>
                <p:oleObj name="Çalışma Sayfası" r:id="rId4" imgW="9153544" imgH="3419410" progId="Excel.Sheet.12">
                  <p:embed/>
                  <p:pic>
                    <p:nvPicPr>
                      <p:cNvPr id="0" name=""/>
                      <p:cNvPicPr/>
                      <p:nvPr/>
                    </p:nvPicPr>
                    <p:blipFill>
                      <a:blip r:embed="rId5"/>
                      <a:stretch>
                        <a:fillRect/>
                      </a:stretch>
                    </p:blipFill>
                    <p:spPr>
                      <a:xfrm>
                        <a:off x="387350" y="1336675"/>
                        <a:ext cx="8313738" cy="2536825"/>
                      </a:xfrm>
                      <a:prstGeom prst="rect">
                        <a:avLst/>
                      </a:prstGeom>
                    </p:spPr>
                  </p:pic>
                </p:oleObj>
              </mc:Fallback>
            </mc:AlternateContent>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3957024996"/>
              </p:ext>
            </p:extLst>
          </p:nvPr>
        </p:nvGraphicFramePr>
        <p:xfrm>
          <a:off x="1205345" y="1149928"/>
          <a:ext cx="6677891" cy="5527903"/>
        </p:xfrm>
        <a:graphic>
          <a:graphicData uri="http://schemas.openxmlformats.org/drawingml/2006/table">
            <a:tbl>
              <a:tblPr/>
              <a:tblGrid>
                <a:gridCol w="2134172">
                  <a:extLst>
                    <a:ext uri="{9D8B030D-6E8A-4147-A177-3AD203B41FA5}">
                      <a16:colId xmlns:a16="http://schemas.microsoft.com/office/drawing/2014/main" val="2792012327"/>
                    </a:ext>
                  </a:extLst>
                </a:gridCol>
                <a:gridCol w="2180067">
                  <a:extLst>
                    <a:ext uri="{9D8B030D-6E8A-4147-A177-3AD203B41FA5}">
                      <a16:colId xmlns:a16="http://schemas.microsoft.com/office/drawing/2014/main" val="34894842"/>
                    </a:ext>
                  </a:extLst>
                </a:gridCol>
                <a:gridCol w="2363652">
                  <a:extLst>
                    <a:ext uri="{9D8B030D-6E8A-4147-A177-3AD203B41FA5}">
                      <a16:colId xmlns:a16="http://schemas.microsoft.com/office/drawing/2014/main" val="3348933819"/>
                    </a:ext>
                  </a:extLst>
                </a:gridCol>
              </a:tblGrid>
              <a:tr h="116857">
                <a:tc>
                  <a:txBody>
                    <a:bodyPr/>
                    <a:lstStyle/>
                    <a:p>
                      <a:pPr algn="ctr" fontAlgn="ctr"/>
                      <a:r>
                        <a:rPr lang="tr-TR" sz="1100" b="1" i="0" u="none" strike="noStrike">
                          <a:solidFill>
                            <a:srgbClr val="000000"/>
                          </a:solidFill>
                          <a:effectLst/>
                          <a:latin typeface="Calibri" panose="020F0502020204030204" pitchFamily="34" charset="0"/>
                        </a:rPr>
                        <a:t>PAYDAŞ ADI</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100" b="1" i="0" u="none" strike="noStrike">
                          <a:solidFill>
                            <a:srgbClr val="000000"/>
                          </a:solidFill>
                          <a:effectLst/>
                          <a:latin typeface="Calibri" panose="020F0502020204030204" pitchFamily="34" charset="0"/>
                        </a:rPr>
                        <a:t>PAYDAŞ NEDENİ</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100" b="1" i="0" u="none" strike="noStrike">
                          <a:solidFill>
                            <a:srgbClr val="000000"/>
                          </a:solidFill>
                          <a:effectLst/>
                          <a:latin typeface="Calibri" panose="020F0502020204030204" pitchFamily="34" charset="0"/>
                        </a:rPr>
                        <a:t>PAYDAŞ BEKLENTİSİ</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0319633"/>
                  </a:ext>
                </a:extLst>
              </a:tr>
              <a:tr h="425504">
                <a:tc>
                  <a:txBody>
                    <a:bodyPr/>
                    <a:lstStyle/>
                    <a:p>
                      <a:pPr algn="ctr" fontAlgn="ctr"/>
                      <a:r>
                        <a:rPr lang="tr-TR" sz="1100" b="0" i="0" u="none" strike="noStrike" dirty="0">
                          <a:solidFill>
                            <a:srgbClr val="000000"/>
                          </a:solidFill>
                          <a:effectLst/>
                          <a:latin typeface="Calibri" panose="020F0502020204030204" pitchFamily="34" charset="0"/>
                        </a:rPr>
                        <a:t>GSB</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Bağlı Olunan Bakanlık-Denetim</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Yurt Mevzuat İşleyiş Hususunda Destek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62625236"/>
                  </a:ext>
                </a:extLst>
              </a:tr>
              <a:tr h="425504">
                <a:tc>
                  <a:txBody>
                    <a:bodyPr/>
                    <a:lstStyle/>
                    <a:p>
                      <a:pPr algn="ctr" fontAlgn="ctr"/>
                      <a:r>
                        <a:rPr lang="tr-TR" sz="1100" b="0" i="0" u="none" strike="noStrike" dirty="0">
                          <a:solidFill>
                            <a:srgbClr val="000000"/>
                          </a:solidFill>
                          <a:effectLst/>
                          <a:latin typeface="Calibri" panose="020F0502020204030204" pitchFamily="34" charset="0"/>
                        </a:rPr>
                        <a:t>Antalya İl Emniyet Müdürlüğü</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KBS - Öğrenci Kimlik Girişi</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Güvenlik Destek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8107022"/>
                  </a:ext>
                </a:extLst>
              </a:tr>
              <a:tr h="425504">
                <a:tc>
                  <a:txBody>
                    <a:bodyPr/>
                    <a:lstStyle/>
                    <a:p>
                      <a:pPr algn="ctr" fontAlgn="ctr"/>
                      <a:r>
                        <a:rPr lang="tr-TR" sz="1100" b="0" i="0" u="none" strike="noStrike" dirty="0">
                          <a:solidFill>
                            <a:srgbClr val="000000"/>
                          </a:solidFill>
                          <a:effectLst/>
                          <a:latin typeface="Calibri" panose="020F0502020204030204" pitchFamily="34" charset="0"/>
                        </a:rPr>
                        <a:t>Rektörlük</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Üst Amir</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Yurt İşleyiş-Destek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6539181"/>
                  </a:ext>
                </a:extLst>
              </a:tr>
              <a:tr h="425504">
                <a:tc>
                  <a:txBody>
                    <a:bodyPr/>
                    <a:lstStyle/>
                    <a:p>
                      <a:pPr algn="ctr" fontAlgn="ctr"/>
                      <a:r>
                        <a:rPr lang="tr-TR" sz="1100" b="0" i="0" u="none" strike="noStrike" dirty="0">
                          <a:solidFill>
                            <a:srgbClr val="000000"/>
                          </a:solidFill>
                          <a:effectLst/>
                          <a:latin typeface="Calibri" panose="020F0502020204030204" pitchFamily="34" charset="0"/>
                        </a:rPr>
                        <a:t>Genel Sekreterlik</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Üst Amir ve Kurucu Temsilci</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Yurt İşleyiş-Destek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54248323"/>
                  </a:ext>
                </a:extLst>
              </a:tr>
              <a:tr h="512194">
                <a:tc>
                  <a:txBody>
                    <a:bodyPr/>
                    <a:lstStyle/>
                    <a:p>
                      <a:pPr algn="ctr" fontAlgn="ctr"/>
                      <a:r>
                        <a:rPr lang="tr-TR" sz="1100" b="0" i="0" u="none" strike="noStrike">
                          <a:solidFill>
                            <a:srgbClr val="000000"/>
                          </a:solidFill>
                          <a:effectLst/>
                          <a:latin typeface="Calibri" panose="020F0502020204030204" pitchFamily="34" charset="0"/>
                        </a:rPr>
                        <a:t>İdari ve Destek Hizmetleri Birimi</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Yurdun İşleyişi Ve İhtiyaçları-Tedarik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Yemek-İkram-Güvenlik-Peyzaj-Kargo-Taşıma-Temizlik-Teknik Hizmet Alımı-Etkili İletişim-Uyumlu Çalışma</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68534700"/>
                  </a:ext>
                </a:extLst>
              </a:tr>
              <a:tr h="481128">
                <a:tc>
                  <a:txBody>
                    <a:bodyPr/>
                    <a:lstStyle/>
                    <a:p>
                      <a:pPr algn="ctr" fontAlgn="ctr"/>
                      <a:r>
                        <a:rPr lang="tr-TR" sz="1100" b="0" i="0" u="none" strike="noStrike">
                          <a:solidFill>
                            <a:srgbClr val="000000"/>
                          </a:solidFill>
                          <a:effectLst/>
                          <a:latin typeface="Calibri" panose="020F0502020204030204" pitchFamily="34" charset="0"/>
                        </a:rPr>
                        <a:t>Öğrenciler</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Yurtta Kalan Öğrenci-Yurt Kayıt Ve Ücret</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Yemek-İkram-Güvenlik-Peyzaj-Ulaşım-Temizlik-Kargo-Taşıma-Teknik Hizmet Alımı-Sıcak Su-TV-İnternet-Kantin</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61983916"/>
                  </a:ext>
                </a:extLst>
              </a:tr>
              <a:tr h="425504">
                <a:tc>
                  <a:txBody>
                    <a:bodyPr/>
                    <a:lstStyle/>
                    <a:p>
                      <a:pPr algn="ctr" fontAlgn="ctr"/>
                      <a:r>
                        <a:rPr lang="tr-TR" sz="1100" b="0" i="0" u="none" strike="noStrike">
                          <a:solidFill>
                            <a:srgbClr val="000000"/>
                          </a:solidFill>
                          <a:effectLst/>
                          <a:latin typeface="Calibri" panose="020F0502020204030204" pitchFamily="34" charset="0"/>
                        </a:rPr>
                        <a:t>YÖK</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Mevzuat - Sorumluluk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Hatasız Denetim Süreci- Kurum İçi İyileştirme</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2078151"/>
                  </a:ext>
                </a:extLst>
              </a:tr>
              <a:tr h="425504">
                <a:tc>
                  <a:txBody>
                    <a:bodyPr/>
                    <a:lstStyle/>
                    <a:p>
                      <a:pPr algn="ctr" fontAlgn="ctr"/>
                      <a:r>
                        <a:rPr lang="tr-TR" sz="1100" b="0" i="0" u="none" strike="noStrike">
                          <a:solidFill>
                            <a:srgbClr val="000000"/>
                          </a:solidFill>
                          <a:effectLst/>
                          <a:latin typeface="Calibri" panose="020F0502020204030204" pitchFamily="34" charset="0"/>
                        </a:rPr>
                        <a:t>SKS</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Bağlı Olunan Birim</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Yurt Mevzuat İşleyiş Hususunda Destek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4299409"/>
                  </a:ext>
                </a:extLst>
              </a:tr>
              <a:tr h="425504">
                <a:tc>
                  <a:txBody>
                    <a:bodyPr/>
                    <a:lstStyle/>
                    <a:p>
                      <a:pPr algn="ctr" fontAlgn="ctr"/>
                      <a:r>
                        <a:rPr lang="tr-TR" sz="1100" b="0" i="0" u="none" strike="noStrike">
                          <a:solidFill>
                            <a:srgbClr val="000000"/>
                          </a:solidFill>
                          <a:effectLst/>
                          <a:latin typeface="Calibri" panose="020F0502020204030204" pitchFamily="34" charset="0"/>
                        </a:rPr>
                        <a:t>YÖKAK</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Mevzuat-İşleyiş-Denetim</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Kalite Sürecine Uygun Beklentilerin Karşılanması</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3338144"/>
                  </a:ext>
                </a:extLst>
              </a:tr>
              <a:tr h="425504">
                <a:tc>
                  <a:txBody>
                    <a:bodyPr/>
                    <a:lstStyle/>
                    <a:p>
                      <a:pPr algn="ctr" fontAlgn="ctr"/>
                      <a:r>
                        <a:rPr lang="tr-TR" sz="1100" b="0" i="0" u="none" strike="noStrike">
                          <a:solidFill>
                            <a:srgbClr val="000000"/>
                          </a:solidFill>
                          <a:effectLst/>
                          <a:latin typeface="Calibri" panose="020F0502020204030204" pitchFamily="34" charset="0"/>
                        </a:rPr>
                        <a:t>İSO-9001 Kalite</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Mevzuat-İşleyiş-Denetim</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Kalite Sürecine Uygun Beklentilerin Karşılanması</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05307714"/>
                  </a:ext>
                </a:extLst>
              </a:tr>
              <a:tr h="449704">
                <a:tc>
                  <a:txBody>
                    <a:bodyPr/>
                    <a:lstStyle/>
                    <a:p>
                      <a:pPr algn="ctr" fontAlgn="ctr"/>
                      <a:r>
                        <a:rPr lang="tr-TR" sz="1100" b="0" i="0" u="none" strike="noStrike">
                          <a:solidFill>
                            <a:srgbClr val="000000"/>
                          </a:solidFill>
                          <a:effectLst/>
                          <a:latin typeface="Calibri" panose="020F0502020204030204" pitchFamily="34" charset="0"/>
                        </a:rPr>
                        <a:t>Gençlik ve Spor İl Müdürlüğü Antalya Gençlik Merkezi</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Yurt Etkinlik Planlaması</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Etkinliklerde </a:t>
                      </a:r>
                      <a:r>
                        <a:rPr lang="tr-TR" sz="1100" b="0" i="0" u="none" strike="noStrike" dirty="0">
                          <a:solidFill>
                            <a:srgbClr val="000000"/>
                          </a:solidFill>
                          <a:effectLst/>
                          <a:latin typeface="Calibri" panose="020F0502020204030204" pitchFamily="34" charset="0"/>
                        </a:rPr>
                        <a:t>Araç </a:t>
                      </a:r>
                      <a:r>
                        <a:rPr lang="tr-TR" sz="1100" b="0" i="0" u="none" strike="noStrike" dirty="0" smtClean="0">
                          <a:solidFill>
                            <a:srgbClr val="000000"/>
                          </a:solidFill>
                          <a:effectLst/>
                          <a:latin typeface="Calibri" panose="020F0502020204030204" pitchFamily="34" charset="0"/>
                        </a:rPr>
                        <a:t> talebi, Organizasyon </a:t>
                      </a:r>
                      <a:r>
                        <a:rPr lang="tr-TR" sz="1100" b="0" i="0" u="none" strike="noStrike" dirty="0">
                          <a:solidFill>
                            <a:srgbClr val="000000"/>
                          </a:solidFill>
                          <a:effectLst/>
                          <a:latin typeface="Calibri" panose="020F0502020204030204" pitchFamily="34" charset="0"/>
                        </a:rPr>
                        <a:t>Desteği</a:t>
                      </a:r>
                      <a:r>
                        <a:rPr lang="tr-TR" sz="1100" b="0" i="0" u="none" strike="noStrike" dirty="0" smtClean="0">
                          <a:solidFill>
                            <a:srgbClr val="000000"/>
                          </a:solidFill>
                          <a:effectLst/>
                          <a:latin typeface="Calibri" panose="020F0502020204030204" pitchFamily="34" charset="0"/>
                        </a:rPr>
                        <a:t>, Müzikli </a:t>
                      </a:r>
                      <a:r>
                        <a:rPr lang="tr-TR" sz="1100" b="0" i="0" u="none" strike="noStrike" dirty="0">
                          <a:solidFill>
                            <a:srgbClr val="000000"/>
                          </a:solidFill>
                          <a:effectLst/>
                          <a:latin typeface="Calibri" panose="020F0502020204030204" pitchFamily="34" charset="0"/>
                        </a:rPr>
                        <a:t>etkinliklerde araç ve gereç temini</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7667081"/>
                  </a:ext>
                </a:extLst>
              </a:tr>
              <a:tr h="425504">
                <a:tc>
                  <a:txBody>
                    <a:bodyPr/>
                    <a:lstStyle/>
                    <a:p>
                      <a:pPr algn="ctr" fontAlgn="ctr"/>
                      <a:r>
                        <a:rPr lang="tr-TR" sz="1100" b="0" i="0" u="none" strike="noStrike">
                          <a:solidFill>
                            <a:srgbClr val="000000"/>
                          </a:solidFill>
                          <a:effectLst/>
                          <a:latin typeface="Calibri" panose="020F0502020204030204" pitchFamily="34" charset="0"/>
                        </a:rPr>
                        <a:t>Üniversite İdari Birimleri</a:t>
                      </a:r>
                    </a:p>
                  </a:txBody>
                  <a:tcPr marL="4231" marR="4231" marT="4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İşleyiş- İhtiyaçları-Tedarik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Yurt İşleyiş-Destek</a:t>
                      </a:r>
                    </a:p>
                  </a:txBody>
                  <a:tcPr marL="4231" marR="4231" marT="4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41294583"/>
                  </a:ext>
                </a:extLst>
              </a:tr>
            </a:tbl>
          </a:graphicData>
        </a:graphic>
      </p:graphicFrame>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1819"/>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4101581808"/>
              </p:ext>
            </p:extLst>
          </p:nvPr>
        </p:nvGraphicFramePr>
        <p:xfrm>
          <a:off x="484909" y="1385161"/>
          <a:ext cx="8188035" cy="5195747"/>
        </p:xfrm>
        <a:graphic>
          <a:graphicData uri="http://schemas.openxmlformats.org/drawingml/2006/table">
            <a:tbl>
              <a:tblPr/>
              <a:tblGrid>
                <a:gridCol w="1546815">
                  <a:extLst>
                    <a:ext uri="{9D8B030D-6E8A-4147-A177-3AD203B41FA5}">
                      <a16:colId xmlns:a16="http://schemas.microsoft.com/office/drawing/2014/main" val="3918363564"/>
                    </a:ext>
                  </a:extLst>
                </a:gridCol>
                <a:gridCol w="1418058">
                  <a:extLst>
                    <a:ext uri="{9D8B030D-6E8A-4147-A177-3AD203B41FA5}">
                      <a16:colId xmlns:a16="http://schemas.microsoft.com/office/drawing/2014/main" val="1683979601"/>
                    </a:ext>
                  </a:extLst>
                </a:gridCol>
                <a:gridCol w="1896060">
                  <a:extLst>
                    <a:ext uri="{9D8B030D-6E8A-4147-A177-3AD203B41FA5}">
                      <a16:colId xmlns:a16="http://schemas.microsoft.com/office/drawing/2014/main" val="2592459544"/>
                    </a:ext>
                  </a:extLst>
                </a:gridCol>
                <a:gridCol w="1663551">
                  <a:extLst>
                    <a:ext uri="{9D8B030D-6E8A-4147-A177-3AD203B41FA5}">
                      <a16:colId xmlns:a16="http://schemas.microsoft.com/office/drawing/2014/main" val="3383282758"/>
                    </a:ext>
                  </a:extLst>
                </a:gridCol>
                <a:gridCol w="1663551">
                  <a:extLst>
                    <a:ext uri="{9D8B030D-6E8A-4147-A177-3AD203B41FA5}">
                      <a16:colId xmlns:a16="http://schemas.microsoft.com/office/drawing/2014/main" val="494559924"/>
                    </a:ext>
                  </a:extLst>
                </a:gridCol>
              </a:tblGrid>
              <a:tr h="54495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106045">
                <a:tc>
                  <a:txBody>
                    <a:bodyPr/>
                    <a:lstStyle/>
                    <a:p>
                      <a:pPr algn="ctr" fontAlgn="ctr"/>
                      <a:r>
                        <a:rPr lang="tr-TR" sz="1400" b="0" i="0" u="none" strike="noStrike" dirty="0" smtClean="0">
                          <a:solidFill>
                            <a:srgbClr val="000000"/>
                          </a:solidFill>
                          <a:effectLst/>
                          <a:latin typeface="Calibri" panose="020F0502020204030204" pitchFamily="34" charset="0"/>
                        </a:rPr>
                        <a:t>Endüstriyel</a:t>
                      </a:r>
                      <a:r>
                        <a:rPr lang="tr-TR" sz="1400" b="0" i="0" u="none" strike="noStrike" baseline="0" dirty="0" smtClean="0">
                          <a:solidFill>
                            <a:srgbClr val="000000"/>
                          </a:solidFill>
                          <a:effectLst/>
                          <a:latin typeface="Calibri" panose="020F0502020204030204" pitchFamily="34" charset="0"/>
                        </a:rPr>
                        <a:t> Fırın</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Kız Yurdu Müdürlüğü</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 Adet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Kahvaltı menülerinin yurtta hazırlanmasından dolayı ihtiyaç duyulmaktadır.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326737">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Endüstriyel Tost Makinası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Kız Yurdu Müdürlüğü</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 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Kahvaltı menülerinin yurtta hazırlanmasından dolayı ihtiyaç duyulmaktadır.</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885354">
                <a:tc>
                  <a:txBody>
                    <a:bodyPr/>
                    <a:lstStyle/>
                    <a:p>
                      <a:pPr algn="ctr" fontAlgn="ctr"/>
                      <a:r>
                        <a:rPr lang="tr-TR" sz="1400" b="0" i="0" u="none" strike="noStrike" dirty="0" smtClean="0">
                          <a:solidFill>
                            <a:srgbClr val="000000"/>
                          </a:solidFill>
                          <a:effectLst/>
                          <a:latin typeface="Calibri" panose="020F0502020204030204" pitchFamily="34" charset="0"/>
                        </a:rPr>
                        <a:t>Yatakhane</a:t>
                      </a:r>
                      <a:r>
                        <a:rPr lang="tr-TR" sz="1400" b="0" i="0" u="none" strike="noStrike" baseline="0" dirty="0" smtClean="0">
                          <a:solidFill>
                            <a:srgbClr val="000000"/>
                          </a:solidFill>
                          <a:effectLst/>
                          <a:latin typeface="Calibri" panose="020F0502020204030204" pitchFamily="34" charset="0"/>
                        </a:rPr>
                        <a:t> Ranzası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Kız Yurdu Müdürlüğü</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229</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4</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 adet öğrenci odasında 3 adet baza bulunduğu için odayı Ranzalı</a:t>
                      </a:r>
                      <a:r>
                        <a:rPr lang="tr-TR" sz="1400" b="0" i="0" u="none" strike="noStrike" baseline="0" dirty="0" smtClean="0">
                          <a:solidFill>
                            <a:srgbClr val="000000"/>
                          </a:solidFill>
                          <a:effectLst/>
                          <a:latin typeface="Calibri" panose="020F0502020204030204" pitchFamily="34" charset="0"/>
                        </a:rPr>
                        <a:t> hale getirmek.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67998">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Mutfak</a:t>
                      </a:r>
                      <a:r>
                        <a:rPr lang="tr-TR" sz="1400" b="0" i="0" u="none" strike="noStrike" baseline="0" dirty="0" smtClean="0">
                          <a:solidFill>
                            <a:srgbClr val="000000"/>
                          </a:solidFill>
                          <a:effectLst/>
                          <a:latin typeface="Calibri" panose="020F0502020204030204" pitchFamily="34" charset="0"/>
                        </a:rPr>
                        <a:t> Soğuk Hava Rafları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Kız Yurdu Müdürlüğü</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Gıdaların muhafazası için</a:t>
                      </a:r>
                      <a:r>
                        <a:rPr lang="tr-TR" sz="1400" b="0" i="0" u="none" strike="noStrike" baseline="0" dirty="0" smtClean="0">
                          <a:solidFill>
                            <a:srgbClr val="000000"/>
                          </a:solidFill>
                          <a:effectLst/>
                          <a:latin typeface="Calibri" panose="020F0502020204030204" pitchFamily="34" charset="0"/>
                        </a:rPr>
                        <a:t> ihtiyaç duyulmaktadır.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664663">
                <a:tc>
                  <a:txBody>
                    <a:bodyPr/>
                    <a:lstStyle/>
                    <a:p>
                      <a:pPr algn="ctr" fontAlgn="ctr"/>
                      <a:r>
                        <a:rPr lang="tr-TR" sz="1400" b="0" i="0" u="none" strike="noStrike" dirty="0" smtClean="0">
                          <a:solidFill>
                            <a:srgbClr val="000000"/>
                          </a:solidFill>
                          <a:effectLst/>
                          <a:latin typeface="Calibri" panose="020F0502020204030204" pitchFamily="34" charset="0"/>
                        </a:rPr>
                        <a:t>Mini</a:t>
                      </a:r>
                      <a:r>
                        <a:rPr lang="tr-TR" sz="1400" b="0" i="0" u="none" strike="noStrike" baseline="0" dirty="0" smtClean="0">
                          <a:solidFill>
                            <a:srgbClr val="000000"/>
                          </a:solidFill>
                          <a:effectLst/>
                          <a:latin typeface="Calibri" panose="020F0502020204030204" pitchFamily="34" charset="0"/>
                        </a:rPr>
                        <a:t> Buzdolabı</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Kız Yurdu Müdürlüğü</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87</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Öğrencilerin alternatif</a:t>
                      </a:r>
                      <a:r>
                        <a:rPr lang="tr-TR" sz="1400" b="0" i="0" u="none" strike="noStrike" baseline="0" dirty="0" smtClean="0">
                          <a:solidFill>
                            <a:srgbClr val="000000"/>
                          </a:solidFill>
                          <a:effectLst/>
                          <a:latin typeface="Calibri" panose="020F0502020204030204" pitchFamily="34" charset="0"/>
                        </a:rPr>
                        <a:t> yemek ihtiyaçlarının muhafazası.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323894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1819"/>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4245811535"/>
              </p:ext>
            </p:extLst>
          </p:nvPr>
        </p:nvGraphicFramePr>
        <p:xfrm>
          <a:off x="471160" y="1793148"/>
          <a:ext cx="8201783" cy="3928780"/>
        </p:xfrm>
        <a:graphic>
          <a:graphicData uri="http://schemas.openxmlformats.org/drawingml/2006/table">
            <a:tbl>
              <a:tblPr/>
              <a:tblGrid>
                <a:gridCol w="1560479">
                  <a:extLst>
                    <a:ext uri="{9D8B030D-6E8A-4147-A177-3AD203B41FA5}">
                      <a16:colId xmlns:a16="http://schemas.microsoft.com/office/drawing/2014/main" val="3918363564"/>
                    </a:ext>
                  </a:extLst>
                </a:gridCol>
                <a:gridCol w="1418076">
                  <a:extLst>
                    <a:ext uri="{9D8B030D-6E8A-4147-A177-3AD203B41FA5}">
                      <a16:colId xmlns:a16="http://schemas.microsoft.com/office/drawing/2014/main" val="1683979601"/>
                    </a:ext>
                  </a:extLst>
                </a:gridCol>
                <a:gridCol w="1896084">
                  <a:extLst>
                    <a:ext uri="{9D8B030D-6E8A-4147-A177-3AD203B41FA5}">
                      <a16:colId xmlns:a16="http://schemas.microsoft.com/office/drawing/2014/main" val="2592459544"/>
                    </a:ext>
                  </a:extLst>
                </a:gridCol>
                <a:gridCol w="1663572">
                  <a:extLst>
                    <a:ext uri="{9D8B030D-6E8A-4147-A177-3AD203B41FA5}">
                      <a16:colId xmlns:a16="http://schemas.microsoft.com/office/drawing/2014/main" val="3383282758"/>
                    </a:ext>
                  </a:extLst>
                </a:gridCol>
                <a:gridCol w="1663572">
                  <a:extLst>
                    <a:ext uri="{9D8B030D-6E8A-4147-A177-3AD203B41FA5}">
                      <a16:colId xmlns:a16="http://schemas.microsoft.com/office/drawing/2014/main" val="494559924"/>
                    </a:ext>
                  </a:extLst>
                </a:gridCol>
              </a:tblGrid>
              <a:tr h="190537">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879738">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Nevresim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Kız Yurdu Müdürlüğü</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120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150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Mevcut kalacak</a:t>
                      </a:r>
                      <a:r>
                        <a:rPr lang="tr-TR" sz="1400" b="0" i="0" u="none" strike="noStrike" baseline="0" dirty="0" smtClean="0">
                          <a:solidFill>
                            <a:srgbClr val="000000"/>
                          </a:solidFill>
                          <a:effectLst/>
                          <a:latin typeface="Calibri" panose="020F0502020204030204" pitchFamily="34" charset="0"/>
                        </a:rPr>
                        <a:t> öğrenci sayısına eşitlemek amacı ile ihtiyaçtır.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099029">
                <a:tc>
                  <a:txBody>
                    <a:bodyPr/>
                    <a:lstStyle/>
                    <a:p>
                      <a:pPr algn="ctr" fontAlgn="ctr"/>
                      <a:r>
                        <a:rPr lang="tr-TR" sz="1400" b="0" i="0" u="none" strike="noStrike" dirty="0" smtClean="0">
                          <a:solidFill>
                            <a:srgbClr val="000000"/>
                          </a:solidFill>
                          <a:effectLst/>
                          <a:latin typeface="Calibri" panose="020F0502020204030204" pitchFamily="34" charset="0"/>
                        </a:rPr>
                        <a:t>Yastık</a:t>
                      </a: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Kılıfı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Kız Yurdu Müdürlüğü</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120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150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Mevcut kalacak</a:t>
                      </a:r>
                      <a:r>
                        <a:rPr lang="tr-TR" sz="1400" b="0" i="0" u="none" strike="noStrike" baseline="0" dirty="0" smtClean="0">
                          <a:solidFill>
                            <a:srgbClr val="000000"/>
                          </a:solidFill>
                          <a:effectLst/>
                          <a:latin typeface="Calibri" panose="020F0502020204030204" pitchFamily="34" charset="0"/>
                        </a:rPr>
                        <a:t> öğrenci sayısına eşitlemek amacı ile ihtiyaçtır.</a:t>
                      </a:r>
                      <a:endParaRPr lang="tr-TR" sz="1400" b="0" i="0" u="none" strike="noStrike" dirty="0" smtClean="0">
                        <a:solidFill>
                          <a:srgbClr val="000000"/>
                        </a:solidFill>
                        <a:effectLst/>
                        <a:latin typeface="Calibri" panose="020F0502020204030204" pitchFamily="34" charset="0"/>
                      </a:endParaRP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879738">
                <a:tc>
                  <a:txBody>
                    <a:bodyPr/>
                    <a:lstStyle/>
                    <a:p>
                      <a:pPr algn="ctr" fontAlgn="ctr"/>
                      <a:r>
                        <a:rPr lang="tr-TR" sz="1400" b="0" i="0" u="none" strike="noStrike" dirty="0" smtClean="0">
                          <a:solidFill>
                            <a:srgbClr val="000000"/>
                          </a:solidFill>
                          <a:effectLst/>
                          <a:latin typeface="Calibri" panose="020F0502020204030204" pitchFamily="34" charset="0"/>
                        </a:rPr>
                        <a:t>Sanayi</a:t>
                      </a:r>
                      <a:r>
                        <a:rPr lang="tr-TR" sz="1400" b="0" i="0" u="none" strike="noStrike" baseline="0" dirty="0" smtClean="0">
                          <a:solidFill>
                            <a:srgbClr val="000000"/>
                          </a:solidFill>
                          <a:effectLst/>
                          <a:latin typeface="Calibri" panose="020F0502020204030204" pitchFamily="34" charset="0"/>
                        </a:rPr>
                        <a:t> Tipi Kurutma makinası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Kız Yurdu Müdürlüğü</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Kapasitenin</a:t>
                      </a:r>
                      <a:r>
                        <a:rPr lang="tr-TR" sz="1400" b="0" i="0" u="none" strike="noStrike" baseline="0" dirty="0" smtClean="0">
                          <a:solidFill>
                            <a:srgbClr val="000000"/>
                          </a:solidFill>
                          <a:effectLst/>
                          <a:latin typeface="Calibri" panose="020F0502020204030204" pitchFamily="34" charset="0"/>
                        </a:rPr>
                        <a:t> dolu olmasından dolayı mevcut makinaların yetersizliği.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879738">
                <a:tc>
                  <a:txBody>
                    <a:bodyPr/>
                    <a:lstStyle/>
                    <a:p>
                      <a:pPr algn="ctr" fontAlgn="ctr"/>
                      <a:r>
                        <a:rPr lang="tr-TR" sz="1400" b="0" i="0" u="none" strike="noStrike" dirty="0" smtClean="0">
                          <a:solidFill>
                            <a:srgbClr val="000000"/>
                          </a:solidFill>
                          <a:effectLst/>
                          <a:latin typeface="Calibri" panose="020F0502020204030204" pitchFamily="34" charset="0"/>
                        </a:rPr>
                        <a:t>Sanayi Tipi Çamaşır Makinası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Kız Yurdu Müdürlüğü</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Kapasitenin</a:t>
                      </a:r>
                      <a:r>
                        <a:rPr lang="tr-TR" sz="1400" b="0" i="0" u="none" strike="noStrike" baseline="0" dirty="0" smtClean="0">
                          <a:solidFill>
                            <a:srgbClr val="000000"/>
                          </a:solidFill>
                          <a:effectLst/>
                          <a:latin typeface="Calibri" panose="020F0502020204030204" pitchFamily="34" charset="0"/>
                        </a:rPr>
                        <a:t> dolu olmasından dolayı mevcut makinaların yetersizliği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10820217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1819"/>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3176960745"/>
              </p:ext>
            </p:extLst>
          </p:nvPr>
        </p:nvGraphicFramePr>
        <p:xfrm>
          <a:off x="471160" y="1417520"/>
          <a:ext cx="8201783" cy="3040069"/>
        </p:xfrm>
        <a:graphic>
          <a:graphicData uri="http://schemas.openxmlformats.org/drawingml/2006/table">
            <a:tbl>
              <a:tblPr/>
              <a:tblGrid>
                <a:gridCol w="1560479">
                  <a:extLst>
                    <a:ext uri="{9D8B030D-6E8A-4147-A177-3AD203B41FA5}">
                      <a16:colId xmlns:a16="http://schemas.microsoft.com/office/drawing/2014/main" val="3918363564"/>
                    </a:ext>
                  </a:extLst>
                </a:gridCol>
                <a:gridCol w="1418076">
                  <a:extLst>
                    <a:ext uri="{9D8B030D-6E8A-4147-A177-3AD203B41FA5}">
                      <a16:colId xmlns:a16="http://schemas.microsoft.com/office/drawing/2014/main" val="1683979601"/>
                    </a:ext>
                  </a:extLst>
                </a:gridCol>
                <a:gridCol w="1896084">
                  <a:extLst>
                    <a:ext uri="{9D8B030D-6E8A-4147-A177-3AD203B41FA5}">
                      <a16:colId xmlns:a16="http://schemas.microsoft.com/office/drawing/2014/main" val="2592459544"/>
                    </a:ext>
                  </a:extLst>
                </a:gridCol>
                <a:gridCol w="1663572">
                  <a:extLst>
                    <a:ext uri="{9D8B030D-6E8A-4147-A177-3AD203B41FA5}">
                      <a16:colId xmlns:a16="http://schemas.microsoft.com/office/drawing/2014/main" val="3383282758"/>
                    </a:ext>
                  </a:extLst>
                </a:gridCol>
                <a:gridCol w="1663572">
                  <a:extLst>
                    <a:ext uri="{9D8B030D-6E8A-4147-A177-3AD203B41FA5}">
                      <a16:colId xmlns:a16="http://schemas.microsoft.com/office/drawing/2014/main" val="494559924"/>
                    </a:ext>
                  </a:extLst>
                </a:gridCol>
              </a:tblGrid>
              <a:tr h="25888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93933">
                <a:tc>
                  <a:txBody>
                    <a:bodyPr/>
                    <a:lstStyle/>
                    <a:p>
                      <a:pPr algn="ctr" fontAlgn="ctr"/>
                      <a:r>
                        <a:rPr lang="tr-TR" sz="1400" b="0" i="0" u="none" strike="noStrike" dirty="0" smtClean="0">
                          <a:solidFill>
                            <a:srgbClr val="000000"/>
                          </a:solidFill>
                          <a:effectLst/>
                          <a:latin typeface="Calibri" panose="020F0502020204030204" pitchFamily="34" charset="0"/>
                        </a:rPr>
                        <a:t>Kaşık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Kız Yurdu Müdürlüğü</a:t>
                      </a:r>
                    </a:p>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Kız Yurdu Müdürlüğü</a:t>
                      </a:r>
                    </a:p>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158</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50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Mevcut öğrenci sayısından az miktarda olduğu için.</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48882">
                <a:tc>
                  <a:txBody>
                    <a:bodyPr/>
                    <a:lstStyle/>
                    <a:p>
                      <a:pPr algn="ctr" fontAlgn="ctr"/>
                      <a:r>
                        <a:rPr lang="tr-TR" sz="1400" b="0" i="0" u="none" strike="noStrike" dirty="0" smtClean="0">
                          <a:solidFill>
                            <a:srgbClr val="000000"/>
                          </a:solidFill>
                          <a:effectLst/>
                          <a:latin typeface="Calibri" panose="020F0502020204030204" pitchFamily="34" charset="0"/>
                        </a:rPr>
                        <a:t>Bıçak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Kız Yurdu Müdürlüğü</a:t>
                      </a:r>
                    </a:p>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57</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200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Mevcut öğrenci sayısından az miktarda olduğu için.</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19409">
                <a:tc>
                  <a:txBody>
                    <a:bodyPr/>
                    <a:lstStyle/>
                    <a:p>
                      <a:pPr algn="ctr" fontAlgn="ctr"/>
                      <a:r>
                        <a:rPr lang="tr-TR" sz="1400" b="0" i="0" u="none" strike="noStrike" dirty="0" smtClean="0">
                          <a:solidFill>
                            <a:srgbClr val="000000"/>
                          </a:solidFill>
                          <a:effectLst/>
                          <a:latin typeface="Calibri" panose="020F0502020204030204" pitchFamily="34" charset="0"/>
                        </a:rPr>
                        <a:t>Çatal</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Kız Yurdu Müdürlüğü</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147</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133</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Mevcut öğrenci sayısından az miktarda olduğu için.</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spTree>
    <p:extLst>
      <p:ext uri="{BB962C8B-B14F-4D97-AF65-F5344CB8AC3E}">
        <p14:creationId xmlns:p14="http://schemas.microsoft.com/office/powerpoint/2010/main" val="27934397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630338827"/>
              </p:ext>
            </p:extLst>
          </p:nvPr>
        </p:nvGraphicFramePr>
        <p:xfrm>
          <a:off x="484909" y="1266357"/>
          <a:ext cx="7800111" cy="2164991"/>
        </p:xfrm>
        <a:graphic>
          <a:graphicData uri="http://schemas.openxmlformats.org/drawingml/2006/table">
            <a:tbl>
              <a:tblPr/>
              <a:tblGrid>
                <a:gridCol w="1484056">
                  <a:extLst>
                    <a:ext uri="{9D8B030D-6E8A-4147-A177-3AD203B41FA5}">
                      <a16:colId xmlns:a16="http://schemas.microsoft.com/office/drawing/2014/main" val="3918363564"/>
                    </a:ext>
                  </a:extLst>
                </a:gridCol>
                <a:gridCol w="1569752">
                  <a:extLst>
                    <a:ext uri="{9D8B030D-6E8A-4147-A177-3AD203B41FA5}">
                      <a16:colId xmlns:a16="http://schemas.microsoft.com/office/drawing/2014/main" val="1683979601"/>
                    </a:ext>
                  </a:extLst>
                </a:gridCol>
                <a:gridCol w="1582101">
                  <a:extLst>
                    <a:ext uri="{9D8B030D-6E8A-4147-A177-3AD203B41FA5}">
                      <a16:colId xmlns:a16="http://schemas.microsoft.com/office/drawing/2014/main" val="2592459544"/>
                    </a:ext>
                  </a:extLst>
                </a:gridCol>
                <a:gridCol w="1582101">
                  <a:extLst>
                    <a:ext uri="{9D8B030D-6E8A-4147-A177-3AD203B41FA5}">
                      <a16:colId xmlns:a16="http://schemas.microsoft.com/office/drawing/2014/main" val="3383282758"/>
                    </a:ext>
                  </a:extLst>
                </a:gridCol>
                <a:gridCol w="1582101">
                  <a:extLst>
                    <a:ext uri="{9D8B030D-6E8A-4147-A177-3AD203B41FA5}">
                      <a16:colId xmlns:a16="http://schemas.microsoft.com/office/drawing/2014/main" val="494559924"/>
                    </a:ext>
                  </a:extLst>
                </a:gridCol>
              </a:tblGrid>
              <a:tr h="489988">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32420">
                <a:tc>
                  <a:txBody>
                    <a:bodyPr/>
                    <a:lstStyle/>
                    <a:p>
                      <a:pPr algn="ctr" fontAlgn="ctr"/>
                      <a:r>
                        <a:rPr lang="tr-TR" sz="1400" b="0" i="0" u="none" strike="noStrike" dirty="0" smtClean="0">
                          <a:solidFill>
                            <a:srgbClr val="000000"/>
                          </a:solidFill>
                          <a:effectLst/>
                          <a:latin typeface="Calibri" panose="020F0502020204030204" pitchFamily="34" charset="0"/>
                        </a:rPr>
                        <a:t>Bilgisayar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Kız Yurdu Müdürlüğü</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Kullanımda olan 1 adet bilgisayarın sık</a:t>
                      </a:r>
                      <a:r>
                        <a:rPr lang="tr-TR" sz="1400" b="0" i="0" u="none" strike="noStrike" baseline="0" dirty="0" smtClean="0">
                          <a:solidFill>
                            <a:srgbClr val="000000"/>
                          </a:solidFill>
                          <a:effectLst/>
                          <a:latin typeface="Calibri" panose="020F0502020204030204" pitchFamily="34" charset="0"/>
                        </a:rPr>
                        <a:t> sık arızalanması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90031">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Yazılım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Kız Yurdu Müdürlüğü</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Yurtta</a:t>
                      </a:r>
                      <a:r>
                        <a:rPr lang="tr-TR" sz="1400" b="0" i="0" u="none" strike="noStrike" baseline="0" dirty="0" smtClean="0">
                          <a:solidFill>
                            <a:srgbClr val="000000"/>
                          </a:solidFill>
                          <a:effectLst/>
                          <a:latin typeface="Calibri" panose="020F0502020204030204" pitchFamily="34" charset="0"/>
                        </a:rPr>
                        <a:t> kalan öğrencilerin bilgi sisteminden takibi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15901657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1054</TotalTime>
  <Words>1219</Words>
  <Application>Microsoft Office PowerPoint</Application>
  <PresentationFormat>Ekran Gösterisi (4:3)</PresentationFormat>
  <Paragraphs>309</Paragraphs>
  <Slides>20</Slides>
  <Notes>2</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28" baseType="lpstr">
      <vt:lpstr>Arial</vt:lpstr>
      <vt:lpstr>Calibri</vt:lpstr>
      <vt:lpstr>Calibri Light</vt:lpstr>
      <vt:lpstr>Tahoma</vt:lpstr>
      <vt:lpstr>Times New Roman</vt:lpstr>
      <vt:lpstr>Wingdings 3</vt:lpstr>
      <vt:lpstr>İyon</vt:lpstr>
      <vt:lpstr>Microsoft Excel Çalışma Sayfası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Ayşe KIVRAK</cp:lastModifiedBy>
  <cp:revision>105</cp:revision>
  <dcterms:created xsi:type="dcterms:W3CDTF">2020-01-20T10:44:30Z</dcterms:created>
  <dcterms:modified xsi:type="dcterms:W3CDTF">2024-05-27T12:43:30Z</dcterms:modified>
</cp:coreProperties>
</file>