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3"/>
  </p:notesMasterIdLst>
  <p:sldIdLst>
    <p:sldId id="256" r:id="rId2"/>
    <p:sldId id="288" r:id="rId3"/>
    <p:sldId id="365" r:id="rId4"/>
    <p:sldId id="366" r:id="rId5"/>
    <p:sldId id="367" r:id="rId6"/>
    <p:sldId id="346" r:id="rId7"/>
    <p:sldId id="369" r:id="rId8"/>
    <p:sldId id="320" r:id="rId9"/>
    <p:sldId id="363" r:id="rId10"/>
    <p:sldId id="364" r:id="rId11"/>
    <p:sldId id="386" r:id="rId12"/>
    <p:sldId id="387" r:id="rId13"/>
    <p:sldId id="379" r:id="rId14"/>
    <p:sldId id="285" r:id="rId15"/>
    <p:sldId id="380" r:id="rId16"/>
    <p:sldId id="381" r:id="rId17"/>
    <p:sldId id="382" r:id="rId18"/>
    <p:sldId id="383" r:id="rId19"/>
    <p:sldId id="371" r:id="rId20"/>
    <p:sldId id="372" r:id="rId21"/>
    <p:sldId id="374" r:id="rId22"/>
    <p:sldId id="384" r:id="rId23"/>
    <p:sldId id="375" r:id="rId24"/>
    <p:sldId id="376" r:id="rId25"/>
    <p:sldId id="377" r:id="rId26"/>
    <p:sldId id="378" r:id="rId27"/>
    <p:sldId id="388" r:id="rId28"/>
    <p:sldId id="357" r:id="rId29"/>
    <p:sldId id="362" r:id="rId30"/>
    <p:sldId id="361" r:id="rId31"/>
    <p:sldId id="385" r:id="rId3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BEA70EB5-37B4-4FD2-923D-5284A583AEE6}">
          <p14:sldIdLst>
            <p14:sldId id="256"/>
          </p14:sldIdLst>
        </p14:section>
        <p14:section name="Başlıksız Bölüm" id="{29ED5E7A-0C58-4AF1-A401-2AB9E7D510F4}">
          <p14:sldIdLst>
            <p14:sldId id="288"/>
            <p14:sldId id="365"/>
            <p14:sldId id="366"/>
            <p14:sldId id="367"/>
            <p14:sldId id="346"/>
            <p14:sldId id="369"/>
            <p14:sldId id="320"/>
            <p14:sldId id="363"/>
            <p14:sldId id="364"/>
            <p14:sldId id="386"/>
            <p14:sldId id="387"/>
            <p14:sldId id="379"/>
            <p14:sldId id="285"/>
            <p14:sldId id="380"/>
            <p14:sldId id="381"/>
            <p14:sldId id="382"/>
            <p14:sldId id="383"/>
            <p14:sldId id="371"/>
            <p14:sldId id="372"/>
            <p14:sldId id="374"/>
            <p14:sldId id="384"/>
            <p14:sldId id="375"/>
            <p14:sldId id="376"/>
            <p14:sldId id="377"/>
            <p14:sldId id="378"/>
            <p14:sldId id="388"/>
            <p14:sldId id="357"/>
            <p14:sldId id="362"/>
            <p14:sldId id="361"/>
            <p14:sldId id="38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i Engin DORUM" initials="AED" lastIdx="1" clrIdx="0">
    <p:extLst>
      <p:ext uri="{19B8F6BF-5375-455C-9EA6-DF929625EA0E}">
        <p15:presenceInfo xmlns:p15="http://schemas.microsoft.com/office/powerpoint/2012/main" userId="d7838842375f6d7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2303"/>
    <a:srgbClr val="0C0D0D"/>
    <a:srgbClr val="001626"/>
    <a:srgbClr val="7AEE32"/>
    <a:srgbClr val="E626AF"/>
    <a:srgbClr val="1F0620"/>
    <a:srgbClr val="020424"/>
    <a:srgbClr val="D9D9D9"/>
    <a:srgbClr val="122204"/>
    <a:srgbClr val="1224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C4A0E0-5728-3060-DBC6-73089B61B9EC}" v="19" dt="2021-12-30T11:12:01.669"/>
    <p1510:client id="{5DACE587-96EF-BCC8-9D45-661E4D919997}" v="25" dt="2021-12-30T11:23:17.420"/>
    <p1510:client id="{FBBD671A-7482-21DB-78BB-48D5101602C6}" v="422" dt="2021-12-30T11:09:03.6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Koyu Stil 2 - Vurgu 5/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B4B98B0-60AC-42C2-AFA5-B58CD77FA1E5}" styleName="Açık Stil 1 - Vurgu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7AC3CCA-C797-4891-BE02-D94E43425B78}" styleName="Orta Stil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FD0F851-EC5A-4D38-B0AD-8093EC10F338}" styleName="Açık Stil 1 - Vurgu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D7B26C5-4107-4FEC-AEDC-1716B250A1EF}" styleName="Açık Sti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8FB837D-C827-4EFA-A057-4D05807E0F7C}" styleName="Tema Uygulanmış Stil 1 - Vurgu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43" autoAdjust="0"/>
    <p:restoredTop sz="94660"/>
  </p:normalViewPr>
  <p:slideViewPr>
    <p:cSldViewPr snapToGrid="0">
      <p:cViewPr varScale="1">
        <p:scale>
          <a:sx n="83" d="100"/>
          <a:sy n="83" d="100"/>
        </p:scale>
        <p:origin x="144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_al__ma_Sayfas_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_al__ma_Sayfas_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_al__ma_Sayfas_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_al__ma_Sayfas_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_al__ma_Sayfas_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_al__ma_Sayfas_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_al__ma_Sayfas_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_al__ma_Sayfas_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percentStack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İDARİ!$A$97:$A$100</c:f>
              <c:strCache>
                <c:ptCount val="4"/>
                <c:pt idx="0">
                  <c:v>İDARİ</c:v>
                </c:pt>
                <c:pt idx="1">
                  <c:v>AKADEMİ</c:v>
                </c:pt>
                <c:pt idx="2">
                  <c:v>ÖĞRENCİ</c:v>
                </c:pt>
                <c:pt idx="3">
                  <c:v>ORTALAMA</c:v>
                </c:pt>
              </c:strCache>
            </c:strRef>
          </c:cat>
          <c:val>
            <c:numRef>
              <c:f>İDARİ!$B$97:$B$100</c:f>
              <c:numCache>
                <c:formatCode>0.00%</c:formatCode>
                <c:ptCount val="4"/>
                <c:pt idx="0">
                  <c:v>0.85650000000000004</c:v>
                </c:pt>
                <c:pt idx="1">
                  <c:v>0.85699999999999998</c:v>
                </c:pt>
                <c:pt idx="2">
                  <c:v>0.72199999999999998</c:v>
                </c:pt>
                <c:pt idx="3">
                  <c:v>0.81183333333333341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24-438C-91E5-380D3EC1B10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074015215"/>
        <c:axId val="2074011055"/>
        <c:axId val="0"/>
      </c:bar3DChart>
      <c:catAx>
        <c:axId val="20740152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074011055"/>
        <c:crosses val="autoZero"/>
        <c:auto val="1"/>
        <c:lblAlgn val="ctr"/>
        <c:lblOffset val="100"/>
        <c:noMultiLvlLbl val="0"/>
      </c:catAx>
      <c:valAx>
        <c:axId val="20740110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0740152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percentStack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İDARİ!$A$97:$A$100</c:f>
              <c:strCache>
                <c:ptCount val="4"/>
                <c:pt idx="0">
                  <c:v>İDARİ</c:v>
                </c:pt>
                <c:pt idx="1">
                  <c:v>AKADEMİ</c:v>
                </c:pt>
                <c:pt idx="2">
                  <c:v>ÖĞRENCİ</c:v>
                </c:pt>
                <c:pt idx="3">
                  <c:v>ORTALAMA</c:v>
                </c:pt>
              </c:strCache>
            </c:strRef>
          </c:cat>
          <c:val>
            <c:numRef>
              <c:f>İDARİ!$B$97:$B$100</c:f>
              <c:numCache>
                <c:formatCode>0.00%</c:formatCode>
                <c:ptCount val="4"/>
                <c:pt idx="0">
                  <c:v>0.86029999999999995</c:v>
                </c:pt>
                <c:pt idx="1">
                  <c:v>0.9204</c:v>
                </c:pt>
                <c:pt idx="2">
                  <c:v>0.78239999999999998</c:v>
                </c:pt>
                <c:pt idx="3">
                  <c:v>0.85436666666666661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42-4953-9523-F6E48136731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074015215"/>
        <c:axId val="2074011055"/>
        <c:axId val="0"/>
      </c:bar3DChart>
      <c:catAx>
        <c:axId val="20740152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074011055"/>
        <c:crosses val="autoZero"/>
        <c:auto val="1"/>
        <c:lblAlgn val="ctr"/>
        <c:lblOffset val="100"/>
        <c:noMultiLvlLbl val="0"/>
      </c:catAx>
      <c:valAx>
        <c:axId val="20740110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0740152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percentStack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İDARİ!$A$97:$A$100</c:f>
              <c:strCache>
                <c:ptCount val="4"/>
                <c:pt idx="0">
                  <c:v>İDARİ</c:v>
                </c:pt>
                <c:pt idx="1">
                  <c:v>AKADEMİ</c:v>
                </c:pt>
                <c:pt idx="2">
                  <c:v>ÖĞRENCİ</c:v>
                </c:pt>
                <c:pt idx="3">
                  <c:v>ORTALAMA</c:v>
                </c:pt>
              </c:strCache>
            </c:strRef>
          </c:cat>
          <c:val>
            <c:numRef>
              <c:f>İDARİ!$B$97:$B$100</c:f>
              <c:numCache>
                <c:formatCode>0.00%</c:formatCode>
                <c:ptCount val="4"/>
                <c:pt idx="0">
                  <c:v>0.88290000000000002</c:v>
                </c:pt>
                <c:pt idx="1">
                  <c:v>0.94899999999999995</c:v>
                </c:pt>
                <c:pt idx="2">
                  <c:v>0.90010000000000001</c:v>
                </c:pt>
                <c:pt idx="3">
                  <c:v>0.91066666666666674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04-4B30-9679-4FE3DCF6486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074015215"/>
        <c:axId val="2074011055"/>
        <c:axId val="0"/>
      </c:bar3DChart>
      <c:catAx>
        <c:axId val="20740152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074011055"/>
        <c:crosses val="autoZero"/>
        <c:auto val="1"/>
        <c:lblAlgn val="ctr"/>
        <c:lblOffset val="100"/>
        <c:noMultiLvlLbl val="0"/>
      </c:catAx>
      <c:valAx>
        <c:axId val="20740110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0740152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percentStack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İDARİ!$A$97:$A$100</c:f>
              <c:strCache>
                <c:ptCount val="4"/>
                <c:pt idx="0">
                  <c:v>İDARİ</c:v>
                </c:pt>
                <c:pt idx="1">
                  <c:v>AKADEMİ</c:v>
                </c:pt>
                <c:pt idx="2">
                  <c:v>ÖĞRENCİ</c:v>
                </c:pt>
                <c:pt idx="3">
                  <c:v>ORTALAMA</c:v>
                </c:pt>
              </c:strCache>
            </c:strRef>
          </c:cat>
          <c:val>
            <c:numRef>
              <c:f>İDARİ!$B$97:$B$100</c:f>
              <c:numCache>
                <c:formatCode>0.00%</c:formatCode>
                <c:ptCount val="4"/>
                <c:pt idx="0">
                  <c:v>0.84870000000000001</c:v>
                </c:pt>
                <c:pt idx="1">
                  <c:v>0.86580000000000001</c:v>
                </c:pt>
                <c:pt idx="2">
                  <c:v>0.81399999999999995</c:v>
                </c:pt>
                <c:pt idx="3">
                  <c:v>0.84283333333333343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B9-4744-A800-1EEACC53A31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074015215"/>
        <c:axId val="2074011055"/>
        <c:axId val="0"/>
      </c:bar3DChart>
      <c:catAx>
        <c:axId val="20740152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074011055"/>
        <c:crosses val="autoZero"/>
        <c:auto val="1"/>
        <c:lblAlgn val="ctr"/>
        <c:lblOffset val="100"/>
        <c:noMultiLvlLbl val="0"/>
      </c:catAx>
      <c:valAx>
        <c:axId val="20740110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0740152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percentStack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İDARİ!$A$97:$A$100</c:f>
              <c:strCache>
                <c:ptCount val="4"/>
                <c:pt idx="0">
                  <c:v>İDARİ</c:v>
                </c:pt>
                <c:pt idx="1">
                  <c:v>AKADEMİ</c:v>
                </c:pt>
                <c:pt idx="2">
                  <c:v>ÖĞRENCİ</c:v>
                </c:pt>
                <c:pt idx="3">
                  <c:v>ORTALAMA</c:v>
                </c:pt>
              </c:strCache>
            </c:strRef>
          </c:cat>
          <c:val>
            <c:numRef>
              <c:f>İDARİ!$B$97:$B$100</c:f>
              <c:numCache>
                <c:formatCode>0.00%</c:formatCode>
                <c:ptCount val="4"/>
                <c:pt idx="0">
                  <c:v>0.87339999999999995</c:v>
                </c:pt>
                <c:pt idx="1">
                  <c:v>0.93379999999999996</c:v>
                </c:pt>
                <c:pt idx="2">
                  <c:v>0.88300000000000001</c:v>
                </c:pt>
                <c:pt idx="3">
                  <c:v>0.89673333333333327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AA-4AD1-94C0-C020FA282F4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074015215"/>
        <c:axId val="2074011055"/>
        <c:axId val="0"/>
      </c:bar3DChart>
      <c:catAx>
        <c:axId val="20740152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074011055"/>
        <c:crosses val="autoZero"/>
        <c:auto val="1"/>
        <c:lblAlgn val="ctr"/>
        <c:lblOffset val="100"/>
        <c:noMultiLvlLbl val="0"/>
      </c:catAx>
      <c:valAx>
        <c:axId val="20740110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0740152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percentStack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İDARİ!$A$97:$A$100</c:f>
              <c:strCache>
                <c:ptCount val="4"/>
                <c:pt idx="0">
                  <c:v>İDARİ</c:v>
                </c:pt>
                <c:pt idx="1">
                  <c:v>AKADEMİ</c:v>
                </c:pt>
                <c:pt idx="2">
                  <c:v>ÖĞRENCİ</c:v>
                </c:pt>
                <c:pt idx="3">
                  <c:v>ORTALAMA</c:v>
                </c:pt>
              </c:strCache>
            </c:strRef>
          </c:cat>
          <c:val>
            <c:numRef>
              <c:f>İDARİ!$B$97:$B$100</c:f>
              <c:numCache>
                <c:formatCode>0.00%</c:formatCode>
                <c:ptCount val="4"/>
                <c:pt idx="0">
                  <c:v>0.82750000000000001</c:v>
                </c:pt>
                <c:pt idx="1">
                  <c:v>0.90690000000000004</c:v>
                </c:pt>
                <c:pt idx="2">
                  <c:v>0.77500000000000002</c:v>
                </c:pt>
                <c:pt idx="3">
                  <c:v>0.83646666666666658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CF-4D66-89E3-EAC51CE55BD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074015215"/>
        <c:axId val="2074011055"/>
        <c:axId val="0"/>
      </c:bar3DChart>
      <c:catAx>
        <c:axId val="20740152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074011055"/>
        <c:crosses val="autoZero"/>
        <c:auto val="1"/>
        <c:lblAlgn val="ctr"/>
        <c:lblOffset val="100"/>
        <c:noMultiLvlLbl val="0"/>
      </c:catAx>
      <c:valAx>
        <c:axId val="20740110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0740152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percentStack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İDARİ!$A$97:$A$100</c:f>
              <c:strCache>
                <c:ptCount val="4"/>
                <c:pt idx="0">
                  <c:v>İDARİ</c:v>
                </c:pt>
                <c:pt idx="1">
                  <c:v>AKADEMİ</c:v>
                </c:pt>
                <c:pt idx="2">
                  <c:v>ÖĞRENCİ</c:v>
                </c:pt>
                <c:pt idx="3">
                  <c:v>ORTALAMA</c:v>
                </c:pt>
              </c:strCache>
            </c:strRef>
          </c:cat>
          <c:val>
            <c:numRef>
              <c:f>İDARİ!$B$97:$B$100</c:f>
              <c:numCache>
                <c:formatCode>0.00%</c:formatCode>
                <c:ptCount val="4"/>
                <c:pt idx="0">
                  <c:v>0.84199999999999997</c:v>
                </c:pt>
                <c:pt idx="1">
                  <c:v>0.90090000000000003</c:v>
                </c:pt>
                <c:pt idx="2">
                  <c:v>0.82399999999999995</c:v>
                </c:pt>
                <c:pt idx="3">
                  <c:v>0.85563333333333336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9E-4A76-BF7F-2939C518120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074015215"/>
        <c:axId val="2074011055"/>
        <c:axId val="0"/>
      </c:bar3DChart>
      <c:catAx>
        <c:axId val="20740152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074011055"/>
        <c:crosses val="autoZero"/>
        <c:auto val="1"/>
        <c:lblAlgn val="ctr"/>
        <c:lblOffset val="100"/>
        <c:noMultiLvlLbl val="0"/>
      </c:catAx>
      <c:valAx>
        <c:axId val="20740110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0740152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percentStack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İDARİ!$A$97:$A$99</c:f>
              <c:strCache>
                <c:ptCount val="3"/>
                <c:pt idx="0">
                  <c:v>İDARİ</c:v>
                </c:pt>
                <c:pt idx="1">
                  <c:v>AKADEMİ</c:v>
                </c:pt>
                <c:pt idx="2">
                  <c:v>ORTALAMA</c:v>
                </c:pt>
              </c:strCache>
            </c:strRef>
          </c:cat>
          <c:val>
            <c:numRef>
              <c:f>İDARİ!$B$97:$B$99</c:f>
              <c:numCache>
                <c:formatCode>0.00%</c:formatCode>
                <c:ptCount val="3"/>
                <c:pt idx="0">
                  <c:v>0.70830000000000004</c:v>
                </c:pt>
                <c:pt idx="1">
                  <c:v>0.89580000000000004</c:v>
                </c:pt>
                <c:pt idx="2">
                  <c:v>0.80205000000000004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D9-4322-B1A6-99C15F2E947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074015215"/>
        <c:axId val="2074011055"/>
        <c:axId val="0"/>
      </c:bar3DChart>
      <c:catAx>
        <c:axId val="20740152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074011055"/>
        <c:crosses val="autoZero"/>
        <c:auto val="1"/>
        <c:lblAlgn val="ctr"/>
        <c:lblOffset val="100"/>
        <c:noMultiLvlLbl val="0"/>
      </c:catAx>
      <c:valAx>
        <c:axId val="20740110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0740152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FC953-42AA-4EE9-BF6A-0E981C5F3E5C}" type="datetimeFigureOut">
              <a:rPr lang="tr-TR" smtClean="0"/>
              <a:t>27.05.2024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8F1CBD-092F-46C9-A4DE-6EE6E628FC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7612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2CFF-777B-4533-A440-4C456B6A9FEA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9844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346277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1092804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2191077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5784116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3034078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420382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9533345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059A-8985-41A3-9F35-8DC13894A4E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5482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74D3F-D744-42F9-A266-110B14BD4158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146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1C8BA-DCDD-4E80-B44D-BB4BDA6BC718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8505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27ED0-D0FE-4A09-AE62-4103EA8D2926}" type="datetime1">
              <a:rPr lang="tr-TR" smtClean="0"/>
              <a:t>27.05.2024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8338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82A1D-A539-4378-A6BA-1AA9F3084D39}" type="datetime1">
              <a:rPr lang="tr-TR" smtClean="0"/>
              <a:t>27.05.2024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439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92C6F-6FA5-45C8-ACE4-E5B3D13F24FA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6826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0823A-34F6-4D9A-B72C-4420CCCD8E18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7242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673C7-9167-4403-8666-44BE3976514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1157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A8A1-43D8-4974-AA28-F99EFBEC3B2D}" type="datetime1">
              <a:rPr lang="tr-TR" smtClean="0"/>
              <a:t>27.05.2024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2238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2700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hf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845128" y="5530993"/>
            <a:ext cx="552575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200" b="1" dirty="0" smtClean="0">
                <a:solidFill>
                  <a:schemeClr val="accent5">
                    <a:lumMod val="50000"/>
                  </a:schemeClr>
                </a:solidFill>
              </a:rPr>
              <a:t>İDARİ VE DESTEK HİZMETLERİ MÜDÜRLÜĞÜ</a:t>
            </a:r>
            <a:endParaRPr lang="tr-TR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02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836712"/>
            <a:ext cx="2376264" cy="504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Metin kutusu 44"/>
          <p:cNvSpPr txBox="1"/>
          <p:nvPr/>
        </p:nvSpPr>
        <p:spPr>
          <a:xfrm>
            <a:off x="330546" y="2410020"/>
            <a:ext cx="8554916" cy="206210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 defTabSz="457207">
              <a:spcBef>
                <a:spcPct val="0"/>
              </a:spcBef>
            </a:pP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  </a:t>
            </a:r>
            <a:endParaRPr lang="en-US" sz="3200" b="1" spc="50" dirty="0">
              <a:ln w="0"/>
              <a:solidFill>
                <a:schemeClr val="tx2">
                  <a:lumMod val="5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alibri"/>
              <a:ea typeface="+mj-ea"/>
              <a:cs typeface="Calibri"/>
            </a:endParaRPr>
          </a:p>
          <a:p>
            <a:pPr algn="ctr" defTabSz="457207">
              <a:spcBef>
                <a:spcPct val="0"/>
              </a:spcBef>
            </a:pP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YÖNETİMİN GÖZDEN GEÇİRME TOPLANTISI </a:t>
            </a:r>
          </a:p>
          <a:p>
            <a:pPr algn="ctr" defTabSz="457207">
              <a:spcBef>
                <a:spcPct val="0"/>
              </a:spcBef>
            </a:pP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(YGG)</a:t>
            </a:r>
            <a:r>
              <a:rPr lang="tr-TR" sz="3200" b="1" spc="5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 </a:t>
            </a:r>
            <a:endParaRPr lang="tr-TR" sz="3200" b="1" spc="50" smtClean="0">
              <a:ln w="0"/>
              <a:solidFill>
                <a:schemeClr val="tx2">
                  <a:lumMod val="5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alibri"/>
              <a:ea typeface="+mj-ea"/>
              <a:cs typeface="Calibri"/>
            </a:endParaRPr>
          </a:p>
          <a:p>
            <a:pPr algn="ctr" defTabSz="457207">
              <a:spcBef>
                <a:spcPct val="0"/>
              </a:spcBef>
            </a:pPr>
            <a:endParaRPr lang="en-US" sz="3200" b="1" spc="50" dirty="0">
              <a:ln w="0"/>
              <a:solidFill>
                <a:schemeClr val="tx2">
                  <a:lumMod val="5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ea typeface="+mj-ea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57669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Metin kutusu 4">
            <a:extLst>
              <a:ext uri="{FF2B5EF4-FFF2-40B4-BE49-F238E27FC236}">
                <a16:creationId xmlns:a16="http://schemas.microsoft.com/office/drawing/2014/main" id="{57C0E41D-3DD4-4068-B64C-DBA801AC6D69}"/>
              </a:ext>
            </a:extLst>
          </p:cNvPr>
          <p:cNvSpPr txBox="1"/>
          <p:nvPr/>
        </p:nvSpPr>
        <p:spPr>
          <a:xfrm>
            <a:off x="1789470" y="157316"/>
            <a:ext cx="5869859" cy="10795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MEVCUT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KAYNAK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LAR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ve </a:t>
            </a:r>
            <a:r>
              <a:rPr lang="en-US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İHTİYA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ÇLAR</a:t>
            </a:r>
          </a:p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(İŞ GÜCÜ-İNSAN KAYNAĞI)</a:t>
            </a:r>
            <a:endParaRPr lang="en-US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78" y="304675"/>
            <a:ext cx="1690292" cy="35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7" name="Tablo 66">
            <a:extLst>
              <a:ext uri="{FF2B5EF4-FFF2-40B4-BE49-F238E27FC236}">
                <a16:creationId xmlns:a16="http://schemas.microsoft.com/office/drawing/2014/main" id="{8304B644-425E-4186-B593-E25613CE91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3241230"/>
              </p:ext>
            </p:extLst>
          </p:nvPr>
        </p:nvGraphicFramePr>
        <p:xfrm>
          <a:off x="88490" y="1401020"/>
          <a:ext cx="8843074" cy="1796177"/>
        </p:xfrm>
        <a:graphic>
          <a:graphicData uri="http://schemas.openxmlformats.org/drawingml/2006/table">
            <a:tbl>
              <a:tblPr/>
              <a:tblGrid>
                <a:gridCol w="1682493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2595744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977547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  <a:gridCol w="1336124">
                  <a:extLst>
                    <a:ext uri="{9D8B030D-6E8A-4147-A177-3AD203B41FA5}">
                      <a16:colId xmlns:a16="http://schemas.microsoft.com/office/drawing/2014/main" val="3383282758"/>
                    </a:ext>
                  </a:extLst>
                </a:gridCol>
                <a:gridCol w="2251166">
                  <a:extLst>
                    <a:ext uri="{9D8B030D-6E8A-4147-A177-3AD203B41FA5}">
                      <a16:colId xmlns:a16="http://schemas.microsoft.com/office/drawing/2014/main" val="494559924"/>
                    </a:ext>
                  </a:extLst>
                </a:gridCol>
              </a:tblGrid>
              <a:tr h="54737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KAYNAK </a:t>
                      </a:r>
                      <a:r>
                        <a:rPr lang="tr-TR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ADI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BİRİMİ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MEVCUT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624402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Gaz Terazisi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Teknik Hizmetler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Birimi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Adet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Klima gazlarında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asılan gazın miktarının ölçülmesi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624402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Yatar Daire Makinesi 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Teknik Hizmetler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Birimi</a:t>
                      </a:r>
                      <a:endParaRPr lang="tr-TR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indent="0" algn="l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Adet</a:t>
                      </a:r>
                    </a:p>
                    <a:p>
                      <a:pPr algn="l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Marangoz işleri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93892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Metin kutusu 4">
            <a:extLst>
              <a:ext uri="{FF2B5EF4-FFF2-40B4-BE49-F238E27FC236}">
                <a16:creationId xmlns:a16="http://schemas.microsoft.com/office/drawing/2014/main" id="{57C0E41D-3DD4-4068-B64C-DBA801AC6D69}"/>
              </a:ext>
            </a:extLst>
          </p:cNvPr>
          <p:cNvSpPr txBox="1"/>
          <p:nvPr/>
        </p:nvSpPr>
        <p:spPr>
          <a:xfrm>
            <a:off x="1789470" y="157316"/>
            <a:ext cx="5869859" cy="10795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MEVCUT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KAYNAK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LAR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ve </a:t>
            </a:r>
            <a:r>
              <a:rPr lang="en-US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İHTİYA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ÇLAR</a:t>
            </a:r>
          </a:p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(İŞ GÜCÜ-İNSAN KAYNAĞI)</a:t>
            </a:r>
            <a:endParaRPr lang="en-US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78" y="304675"/>
            <a:ext cx="1690292" cy="35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6" name="Tablo 65">
            <a:extLst>
              <a:ext uri="{FF2B5EF4-FFF2-40B4-BE49-F238E27FC236}">
                <a16:creationId xmlns:a16="http://schemas.microsoft.com/office/drawing/2014/main" id="{4E4BC37B-8B6C-4421-8472-B24C6619D2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9972296"/>
              </p:ext>
            </p:extLst>
          </p:nvPr>
        </p:nvGraphicFramePr>
        <p:xfrm>
          <a:off x="126277" y="1318744"/>
          <a:ext cx="8765795" cy="5042072"/>
        </p:xfrm>
        <a:graphic>
          <a:graphicData uri="http://schemas.openxmlformats.org/drawingml/2006/table">
            <a:tbl>
              <a:tblPr/>
              <a:tblGrid>
                <a:gridCol w="1667789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1764093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1777971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  <a:gridCol w="1777971">
                  <a:extLst>
                    <a:ext uri="{9D8B030D-6E8A-4147-A177-3AD203B41FA5}">
                      <a16:colId xmlns:a16="http://schemas.microsoft.com/office/drawing/2014/main" val="3383282758"/>
                    </a:ext>
                  </a:extLst>
                </a:gridCol>
                <a:gridCol w="1777971">
                  <a:extLst>
                    <a:ext uri="{9D8B030D-6E8A-4147-A177-3AD203B41FA5}">
                      <a16:colId xmlns:a16="http://schemas.microsoft.com/office/drawing/2014/main" val="494559924"/>
                    </a:ext>
                  </a:extLst>
                </a:gridCol>
              </a:tblGrid>
              <a:tr h="79676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KAYNAK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BİRİMİ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MEVCUT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1163403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Yazılım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İdari ve Destek Hizmetleri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Müdürlüğü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Talep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Sistemi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Veri analizi yapılamıyor. Taleplerde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sınıflandırma ve numaralandırma yapılamıyor.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923636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Yazılım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Misafirhane Hizmetleri Müdürlüğü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Misafirhane Yazılım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Sistemi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Giriş çıkışların sistematik takibi. Kişisel verilerin korunumu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607105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Yazılım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Yemekhane Hizmetleri Birimi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Depo Sıcaklık Takip Sistemi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Sistem manuel yapılmaktadır. 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  <a:tr h="695223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Yazılım 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Teknik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Hizmetler Birimi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Teknik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Kontrol Sistemi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Kontrol listelerinin dijital sisteme dönüştürülmesi. 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855125"/>
                  </a:ext>
                </a:extLst>
              </a:tr>
              <a:tr h="695223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Yazılım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Bahçe Bakım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ve Peyzaj Sistemi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Otomatik Sulama Sistemi 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Alanın genişlemesi,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iş gücünün yetmemesi ve su kaynağının iyi yönetilmesi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86896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38527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Metin kutusu 4">
            <a:extLst>
              <a:ext uri="{FF2B5EF4-FFF2-40B4-BE49-F238E27FC236}">
                <a16:creationId xmlns:a16="http://schemas.microsoft.com/office/drawing/2014/main" id="{57C0E41D-3DD4-4068-B64C-DBA801AC6D69}"/>
              </a:ext>
            </a:extLst>
          </p:cNvPr>
          <p:cNvSpPr txBox="1"/>
          <p:nvPr/>
        </p:nvSpPr>
        <p:spPr>
          <a:xfrm>
            <a:off x="1789470" y="157316"/>
            <a:ext cx="5869859" cy="10795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MEVCUT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KAYNAK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LAR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ve </a:t>
            </a:r>
            <a:r>
              <a:rPr lang="en-US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İHTİYA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ÇLAR</a:t>
            </a:r>
          </a:p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(İŞ GÜCÜ-İNSAN KAYNAĞI)</a:t>
            </a:r>
            <a:endParaRPr lang="en-US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78" y="304675"/>
            <a:ext cx="1690292" cy="35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6" name="Tablo 65">
            <a:extLst>
              <a:ext uri="{FF2B5EF4-FFF2-40B4-BE49-F238E27FC236}">
                <a16:creationId xmlns:a16="http://schemas.microsoft.com/office/drawing/2014/main" id="{0F23ED71-2D0A-4A91-BB06-5711D16008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8746090"/>
              </p:ext>
            </p:extLst>
          </p:nvPr>
        </p:nvGraphicFramePr>
        <p:xfrm>
          <a:off x="99178" y="1385082"/>
          <a:ext cx="8324385" cy="4632169"/>
        </p:xfrm>
        <a:graphic>
          <a:graphicData uri="http://schemas.openxmlformats.org/drawingml/2006/table">
            <a:tbl>
              <a:tblPr/>
              <a:tblGrid>
                <a:gridCol w="1583806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1675262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1335052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  <a:gridCol w="2041826">
                  <a:extLst>
                    <a:ext uri="{9D8B030D-6E8A-4147-A177-3AD203B41FA5}">
                      <a16:colId xmlns:a16="http://schemas.microsoft.com/office/drawing/2014/main" val="3383282758"/>
                    </a:ext>
                  </a:extLst>
                </a:gridCol>
                <a:gridCol w="1688439">
                  <a:extLst>
                    <a:ext uri="{9D8B030D-6E8A-4147-A177-3AD203B41FA5}">
                      <a16:colId xmlns:a16="http://schemas.microsoft.com/office/drawing/2014/main" val="494559924"/>
                    </a:ext>
                  </a:extLst>
                </a:gridCol>
              </a:tblGrid>
              <a:tr h="56331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KAYNAK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BİRİMİ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MEVCUT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Bahçıvan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Bahçe Bakım ve Peyzaj Hizmetleri Birimi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l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Personel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Personel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Alanın genişlemesi, iş gücünün yetmemesi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Temizlik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Personeli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Temizlik Hizmetleri Birimi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Personel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Personel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Sosyal alanda personelin yeterli gelmemesi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Teknik Personel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Teknik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Hizmetleri Birimi </a:t>
                      </a:r>
                    </a:p>
                    <a:p>
                      <a:pPr algn="l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Personel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Ses-Işık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Kurumun büyümesi ile iş gücünün yetmemesi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Garson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Yemekhane Hizmetleri Birimi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Personel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Personel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Malzeme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Çekimi, etkinlik, organizasyonlar nedeniyle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855125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Soğuk Aşçı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Yemekhane Hizmetleri Birimi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Personel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Personel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Mevcut personelin görev değişikliği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381153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Cost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Controller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Muhasebe Müdürlüğü- Yemekhane Hizmetleri Birimi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Personel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İş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yükü ve iş bilgisi, doğru maliyet hesaplamasının yapılabilmesi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52917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44062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14023" y="525848"/>
            <a:ext cx="5265420" cy="8458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SKORU YÜKSEK OLAN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ve AKSİYON 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GEREKTİREN </a:t>
            </a:r>
            <a:r>
              <a:rPr lang="en-US" sz="28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RİS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KLER</a:t>
            </a:r>
            <a:endParaRPr lang="en-US" sz="2800" b="1" kern="12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>
              <a:spcAft>
                <a:spcPts val="600"/>
              </a:spcAft>
            </a:pPr>
            <a:r>
              <a:rPr lang="tr-TR" dirty="0" smtClean="0"/>
              <a:t>1</a:t>
            </a:r>
            <a:endParaRPr lang="en-US" dirty="0"/>
          </a:p>
        </p:txBody>
      </p:sp>
      <p:sp>
        <p:nvSpPr>
          <p:cNvPr id="12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9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Tablo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1338918"/>
              </p:ext>
            </p:extLst>
          </p:nvPr>
        </p:nvGraphicFramePr>
        <p:xfrm>
          <a:off x="545122" y="1801446"/>
          <a:ext cx="8203223" cy="20218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28801">
                  <a:extLst>
                    <a:ext uri="{9D8B030D-6E8A-4147-A177-3AD203B41FA5}">
                      <a16:colId xmlns:a16="http://schemas.microsoft.com/office/drawing/2014/main" val="3521804200"/>
                    </a:ext>
                  </a:extLst>
                </a:gridCol>
                <a:gridCol w="6374422">
                  <a:extLst>
                    <a:ext uri="{9D8B030D-6E8A-4147-A177-3AD203B41FA5}">
                      <a16:colId xmlns:a16="http://schemas.microsoft.com/office/drawing/2014/main" val="27841125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Riskin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Tanımı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Z1- Yemekhaneye özel çalışacak aracın olmaması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3863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Termin Tarihi 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01.09.2023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495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Sorumlu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Birim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İdari ve Destek Hizmetleri Müdürlüğü- Yemekhane Hizmetleri Birimi- Ulaşım Hizmetleri Birimi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400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Önleyici Faaliyet 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2023-2024 İdari ve Destek Hizmetleri Müdürlüğü bütçesine dahil edilerek Üst Yönetim onayına sunulacak.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109038"/>
                  </a:ext>
                </a:extLst>
              </a:tr>
            </a:tbl>
          </a:graphicData>
        </a:graphic>
      </p:graphicFrame>
      <p:graphicFrame>
        <p:nvGraphicFramePr>
          <p:cNvPr id="11" name="Tablo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5503584"/>
              </p:ext>
            </p:extLst>
          </p:nvPr>
        </p:nvGraphicFramePr>
        <p:xfrm>
          <a:off x="533400" y="4159052"/>
          <a:ext cx="8203223" cy="14833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28801">
                  <a:extLst>
                    <a:ext uri="{9D8B030D-6E8A-4147-A177-3AD203B41FA5}">
                      <a16:colId xmlns:a16="http://schemas.microsoft.com/office/drawing/2014/main" val="3521804200"/>
                    </a:ext>
                  </a:extLst>
                </a:gridCol>
                <a:gridCol w="6374422">
                  <a:extLst>
                    <a:ext uri="{9D8B030D-6E8A-4147-A177-3AD203B41FA5}">
                      <a16:colId xmlns:a16="http://schemas.microsoft.com/office/drawing/2014/main" val="27841125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Riskin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Tanımı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Z2-Yemekhane alanının beğenilmemesi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3863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Termin Tarihi 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01.09.2023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495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Sorumlu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Birim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Yemekhane Hizmetleri Birimi- Teknik Hizmetler Birimi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400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Önleyici Faaliyet 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Dekorasyon çalışmaları yapılmaya devam edilecektir.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109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3611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14023" y="525848"/>
            <a:ext cx="5265420" cy="8458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SKORU YÜKSEK OLAN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ve AKSİYON 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GEREKTİREN </a:t>
            </a:r>
            <a:r>
              <a:rPr lang="en-US" sz="28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RİS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KLER</a:t>
            </a:r>
            <a:endParaRPr lang="en-US" sz="2800" b="1" kern="12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>
              <a:spcAft>
                <a:spcPts val="600"/>
              </a:spcAft>
            </a:pPr>
            <a:endParaRPr lang="en-US"/>
          </a:p>
        </p:txBody>
      </p:sp>
      <p:sp>
        <p:nvSpPr>
          <p:cNvPr id="12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9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Tablo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118865"/>
              </p:ext>
            </p:extLst>
          </p:nvPr>
        </p:nvGraphicFramePr>
        <p:xfrm>
          <a:off x="545122" y="1801446"/>
          <a:ext cx="8203223" cy="17526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28801">
                  <a:extLst>
                    <a:ext uri="{9D8B030D-6E8A-4147-A177-3AD203B41FA5}">
                      <a16:colId xmlns:a16="http://schemas.microsoft.com/office/drawing/2014/main" val="3521804200"/>
                    </a:ext>
                  </a:extLst>
                </a:gridCol>
                <a:gridCol w="6374422">
                  <a:extLst>
                    <a:ext uri="{9D8B030D-6E8A-4147-A177-3AD203B41FA5}">
                      <a16:colId xmlns:a16="http://schemas.microsoft.com/office/drawing/2014/main" val="27841125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Riskin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Tanımı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Z3- Fiziki iş gücü ile çalışan personellerin iş sonrası kişisel temizlik ve bakım alanlarının yetersiz olması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3863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Termin Tarihi 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1.07.2023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495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Sorumlu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Birim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Teknik Hizmetler Birimi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400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Önleyici Faaliyet 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A Blok zemin kata personel için giyinme ve duş alanı oluşturuldu.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109038"/>
                  </a:ext>
                </a:extLst>
              </a:tr>
            </a:tbl>
          </a:graphicData>
        </a:graphic>
      </p:graphicFrame>
      <p:graphicFrame>
        <p:nvGraphicFramePr>
          <p:cNvPr id="11" name="Tablo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335697"/>
              </p:ext>
            </p:extLst>
          </p:nvPr>
        </p:nvGraphicFramePr>
        <p:xfrm>
          <a:off x="545122" y="3983824"/>
          <a:ext cx="8203223" cy="20218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28801">
                  <a:extLst>
                    <a:ext uri="{9D8B030D-6E8A-4147-A177-3AD203B41FA5}">
                      <a16:colId xmlns:a16="http://schemas.microsoft.com/office/drawing/2014/main" val="3521804200"/>
                    </a:ext>
                  </a:extLst>
                </a:gridCol>
                <a:gridCol w="6374422">
                  <a:extLst>
                    <a:ext uri="{9D8B030D-6E8A-4147-A177-3AD203B41FA5}">
                      <a16:colId xmlns:a16="http://schemas.microsoft.com/office/drawing/2014/main" val="27841125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Riskin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Tanımı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Z4-Depolama alanlarının yetersiz olması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3863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Termin Tarihi 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25.12.2024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495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Sorumlu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Birim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İdari ve Destek Hizmetleri Müdürlüğü- Yemekhane Hizmetleri Birimi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400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Önleyici Faaliyet 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2023-2024 İdari ve Destek Hizmetleri Müdürlüğü bütçesine dahil edilerek Üst Yönetim onayına sunulacak.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109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87309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14023" y="525848"/>
            <a:ext cx="5265420" cy="8458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SKORU YÜKSEK OLAN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ve AKSİYON 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GEREKTİREN </a:t>
            </a:r>
            <a:r>
              <a:rPr lang="en-US" sz="28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RİS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KLER</a:t>
            </a:r>
            <a:endParaRPr lang="en-US" sz="2800" b="1" kern="12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>
              <a:spcAft>
                <a:spcPts val="600"/>
              </a:spcAft>
            </a:pPr>
            <a:endParaRPr lang="en-US"/>
          </a:p>
        </p:txBody>
      </p:sp>
      <p:sp>
        <p:nvSpPr>
          <p:cNvPr id="12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9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Tablo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1088511"/>
              </p:ext>
            </p:extLst>
          </p:nvPr>
        </p:nvGraphicFramePr>
        <p:xfrm>
          <a:off x="545122" y="1801446"/>
          <a:ext cx="8203223" cy="14833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28801">
                  <a:extLst>
                    <a:ext uri="{9D8B030D-6E8A-4147-A177-3AD203B41FA5}">
                      <a16:colId xmlns:a16="http://schemas.microsoft.com/office/drawing/2014/main" val="3521804200"/>
                    </a:ext>
                  </a:extLst>
                </a:gridCol>
                <a:gridCol w="6374422">
                  <a:extLst>
                    <a:ext uri="{9D8B030D-6E8A-4147-A177-3AD203B41FA5}">
                      <a16:colId xmlns:a16="http://schemas.microsoft.com/office/drawing/2014/main" val="27841125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Riskin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Tanımı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Z5- Talep sisteminden detaylı veri alınamamaktadır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3863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Termin Tarihi 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01.02.2024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495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Sorumlu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Birim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Bilgi İşlem Müdürlüğü 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400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Önleyici Faaliyet 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Bilgi İşlem Müdürlüğü Tarafından Talep Sisteminin Oluşturulması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109038"/>
                  </a:ext>
                </a:extLst>
              </a:tr>
            </a:tbl>
          </a:graphicData>
        </a:graphic>
      </p:graphicFrame>
      <p:graphicFrame>
        <p:nvGraphicFramePr>
          <p:cNvPr id="11" name="Tablo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8210825"/>
              </p:ext>
            </p:extLst>
          </p:nvPr>
        </p:nvGraphicFramePr>
        <p:xfrm>
          <a:off x="545122" y="3983824"/>
          <a:ext cx="8203223" cy="14833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28801">
                  <a:extLst>
                    <a:ext uri="{9D8B030D-6E8A-4147-A177-3AD203B41FA5}">
                      <a16:colId xmlns:a16="http://schemas.microsoft.com/office/drawing/2014/main" val="3521804200"/>
                    </a:ext>
                  </a:extLst>
                </a:gridCol>
                <a:gridCol w="6374422">
                  <a:extLst>
                    <a:ext uri="{9D8B030D-6E8A-4147-A177-3AD203B41FA5}">
                      <a16:colId xmlns:a16="http://schemas.microsoft.com/office/drawing/2014/main" val="27841125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Riskin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Tanımı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F5- Yeşillendirilebilir potansiyel alan varlığı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3863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Termin Tarihi 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31.08.2023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495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Sorumlu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Birim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Bahçe Bakım ve Peyzaj Hizmetleri Birimi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400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Önleyici Faaliyet 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Kütüphane Arkası ve B blok çevresinin yeşillendirilmesi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109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6462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14023" y="525848"/>
            <a:ext cx="5265420" cy="8458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SKORU YÜKSEK OLAN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ve AKSİYON 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GEREKTİREN </a:t>
            </a:r>
            <a:r>
              <a:rPr lang="en-US" sz="28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RİS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KLER</a:t>
            </a:r>
            <a:endParaRPr lang="en-US" sz="2800" b="1" kern="12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>
              <a:spcAft>
                <a:spcPts val="600"/>
              </a:spcAft>
            </a:pPr>
            <a:endParaRPr lang="en-US"/>
          </a:p>
        </p:txBody>
      </p:sp>
      <p:sp>
        <p:nvSpPr>
          <p:cNvPr id="12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9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Tablo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8057035"/>
              </p:ext>
            </p:extLst>
          </p:nvPr>
        </p:nvGraphicFramePr>
        <p:xfrm>
          <a:off x="545122" y="1801446"/>
          <a:ext cx="8203223" cy="14833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28801">
                  <a:extLst>
                    <a:ext uri="{9D8B030D-6E8A-4147-A177-3AD203B41FA5}">
                      <a16:colId xmlns:a16="http://schemas.microsoft.com/office/drawing/2014/main" val="3521804200"/>
                    </a:ext>
                  </a:extLst>
                </a:gridCol>
                <a:gridCol w="6374422">
                  <a:extLst>
                    <a:ext uri="{9D8B030D-6E8A-4147-A177-3AD203B41FA5}">
                      <a16:colId xmlns:a16="http://schemas.microsoft.com/office/drawing/2014/main" val="27841125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Riskin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Tanımı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T6-Birimlere taleplerin telefon ve mail ile iletilmesi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3863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Termin Tarihi 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01.09.2023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495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Sorumlu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Birim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İdari ve Destek Hizmetleri Müdürlüğü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400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Önleyici Faaliyet 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İşleyiş maili gönderilecektir.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109038"/>
                  </a:ext>
                </a:extLst>
              </a:tr>
            </a:tbl>
          </a:graphicData>
        </a:graphic>
      </p:graphicFrame>
      <p:graphicFrame>
        <p:nvGraphicFramePr>
          <p:cNvPr id="11" name="Tablo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993466"/>
              </p:ext>
            </p:extLst>
          </p:nvPr>
        </p:nvGraphicFramePr>
        <p:xfrm>
          <a:off x="545122" y="3983824"/>
          <a:ext cx="8203223" cy="14833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28801">
                  <a:extLst>
                    <a:ext uri="{9D8B030D-6E8A-4147-A177-3AD203B41FA5}">
                      <a16:colId xmlns:a16="http://schemas.microsoft.com/office/drawing/2014/main" val="3521804200"/>
                    </a:ext>
                  </a:extLst>
                </a:gridCol>
                <a:gridCol w="6374422">
                  <a:extLst>
                    <a:ext uri="{9D8B030D-6E8A-4147-A177-3AD203B41FA5}">
                      <a16:colId xmlns:a16="http://schemas.microsoft.com/office/drawing/2014/main" val="27841125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Riskin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Tanımı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T9-Gıda Sabotajı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3863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Termin Tarihi 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31.12.2023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495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Sorumlu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Birim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Yemekhane</a:t>
                      </a:r>
                      <a:r>
                        <a:rPr lang="tr-TR" baseline="0" dirty="0" smtClean="0">
                          <a:solidFill>
                            <a:srgbClr val="0F2303"/>
                          </a:solidFill>
                        </a:rPr>
                        <a:t> Hizmetleri Birimi</a:t>
                      </a:r>
                      <a:endParaRPr lang="tr-TR" dirty="0" smtClean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400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Önleyici Faaliyet 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Gıda Mühendisi ve Aşçıbaşı</a:t>
                      </a:r>
                      <a:r>
                        <a:rPr lang="tr-TR" baseline="0" dirty="0" smtClean="0">
                          <a:solidFill>
                            <a:srgbClr val="0F2303"/>
                          </a:solidFill>
                        </a:rPr>
                        <a:t> Teknik Kontrolleri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109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40639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14023" y="525848"/>
            <a:ext cx="5265420" cy="8458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SKORU YÜKSEK OLAN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ve AKSİYON 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GEREKTİREN </a:t>
            </a:r>
            <a:r>
              <a:rPr lang="en-US" sz="28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RİS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KLER</a:t>
            </a:r>
            <a:endParaRPr lang="en-US" sz="2800" b="1" kern="12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>
              <a:spcAft>
                <a:spcPts val="600"/>
              </a:spcAft>
            </a:pPr>
            <a:endParaRPr lang="en-US"/>
          </a:p>
        </p:txBody>
      </p:sp>
      <p:sp>
        <p:nvSpPr>
          <p:cNvPr id="12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9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Tablo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5118473"/>
              </p:ext>
            </p:extLst>
          </p:nvPr>
        </p:nvGraphicFramePr>
        <p:xfrm>
          <a:off x="545122" y="1801446"/>
          <a:ext cx="8203223" cy="14833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28801">
                  <a:extLst>
                    <a:ext uri="{9D8B030D-6E8A-4147-A177-3AD203B41FA5}">
                      <a16:colId xmlns:a16="http://schemas.microsoft.com/office/drawing/2014/main" val="3521804200"/>
                    </a:ext>
                  </a:extLst>
                </a:gridCol>
                <a:gridCol w="6374422">
                  <a:extLst>
                    <a:ext uri="{9D8B030D-6E8A-4147-A177-3AD203B41FA5}">
                      <a16:colId xmlns:a16="http://schemas.microsoft.com/office/drawing/2014/main" val="27841125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Riskin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Tanımı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Projeksiyon Cihazı Arızalanması 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3863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Termin Tarihi 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31.12.2023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495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Sorumlu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Birim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baseline="0" dirty="0" smtClean="0">
                          <a:solidFill>
                            <a:srgbClr val="0F2303"/>
                          </a:solidFill>
                        </a:rPr>
                        <a:t>Teknik Hizmetler Birimi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400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Önleyici Faaliyet 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Teknik kontroller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109038"/>
                  </a:ext>
                </a:extLst>
              </a:tr>
            </a:tbl>
          </a:graphicData>
        </a:graphic>
      </p:graphicFrame>
      <p:graphicFrame>
        <p:nvGraphicFramePr>
          <p:cNvPr id="11" name="Tablo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7666366"/>
              </p:ext>
            </p:extLst>
          </p:nvPr>
        </p:nvGraphicFramePr>
        <p:xfrm>
          <a:off x="545122" y="3983824"/>
          <a:ext cx="8203223" cy="17526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28801">
                  <a:extLst>
                    <a:ext uri="{9D8B030D-6E8A-4147-A177-3AD203B41FA5}">
                      <a16:colId xmlns:a16="http://schemas.microsoft.com/office/drawing/2014/main" val="3521804200"/>
                    </a:ext>
                  </a:extLst>
                </a:gridCol>
                <a:gridCol w="6374422">
                  <a:extLst>
                    <a:ext uri="{9D8B030D-6E8A-4147-A177-3AD203B41FA5}">
                      <a16:colId xmlns:a16="http://schemas.microsoft.com/office/drawing/2014/main" val="27841125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Riskin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Tanımı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Teknik Birim Personelinin Kontroller yada Acil Müdahaleler Sırasında Yaralanması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3863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Termin Tarihi 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31.12.2023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495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Sorumlu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Birim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Teknik Hizmetler Birimi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400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Önleyici Faaliyet 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ISG koruyucu malzemelerin kullanımı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109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66676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14023" y="525848"/>
            <a:ext cx="5265420" cy="8458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SKORU YÜKSEK OLAN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ve AKSİYON 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GEREKTİREN </a:t>
            </a:r>
            <a:r>
              <a:rPr lang="en-US" sz="28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RİS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KLER</a:t>
            </a:r>
            <a:endParaRPr lang="en-US" sz="2800" b="1" kern="12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>
              <a:spcAft>
                <a:spcPts val="600"/>
              </a:spcAft>
            </a:pPr>
            <a:endParaRPr lang="en-US"/>
          </a:p>
        </p:txBody>
      </p:sp>
      <p:sp>
        <p:nvSpPr>
          <p:cNvPr id="12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9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Tablo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0131483"/>
              </p:ext>
            </p:extLst>
          </p:nvPr>
        </p:nvGraphicFramePr>
        <p:xfrm>
          <a:off x="545122" y="1801446"/>
          <a:ext cx="8203223" cy="14833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28801">
                  <a:extLst>
                    <a:ext uri="{9D8B030D-6E8A-4147-A177-3AD203B41FA5}">
                      <a16:colId xmlns:a16="http://schemas.microsoft.com/office/drawing/2014/main" val="3521804200"/>
                    </a:ext>
                  </a:extLst>
                </a:gridCol>
                <a:gridCol w="6374422">
                  <a:extLst>
                    <a:ext uri="{9D8B030D-6E8A-4147-A177-3AD203B41FA5}">
                      <a16:colId xmlns:a16="http://schemas.microsoft.com/office/drawing/2014/main" val="27841125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Riskin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Tanımı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Otopark alanında kaza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3863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Termin Tarihi 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31.12.2023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495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Sorumlu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Birim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Güvenlik Hizmetleri</a:t>
                      </a:r>
                      <a:r>
                        <a:rPr lang="tr-TR" baseline="0" dirty="0" smtClean="0">
                          <a:solidFill>
                            <a:srgbClr val="0F2303"/>
                          </a:solidFill>
                        </a:rPr>
                        <a:t> Birimi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400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Önleyici Faaliyet 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Güvenlik Hizmetleri Birimi Kontrolleri- Kamera kontrolleri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109038"/>
                  </a:ext>
                </a:extLst>
              </a:tr>
            </a:tbl>
          </a:graphicData>
        </a:graphic>
      </p:graphicFrame>
      <p:graphicFrame>
        <p:nvGraphicFramePr>
          <p:cNvPr id="11" name="Tablo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3719250"/>
              </p:ext>
            </p:extLst>
          </p:nvPr>
        </p:nvGraphicFramePr>
        <p:xfrm>
          <a:off x="545122" y="3983824"/>
          <a:ext cx="8203223" cy="14833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28801">
                  <a:extLst>
                    <a:ext uri="{9D8B030D-6E8A-4147-A177-3AD203B41FA5}">
                      <a16:colId xmlns:a16="http://schemas.microsoft.com/office/drawing/2014/main" val="3521804200"/>
                    </a:ext>
                  </a:extLst>
                </a:gridCol>
                <a:gridCol w="6374422">
                  <a:extLst>
                    <a:ext uri="{9D8B030D-6E8A-4147-A177-3AD203B41FA5}">
                      <a16:colId xmlns:a16="http://schemas.microsoft.com/office/drawing/2014/main" val="27841125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Riskin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Tanımı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Hırsızlık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3863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Termin Tarihi 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31.12.2023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495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Sorumlu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Birim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Güvenlik Hizmetleri</a:t>
                      </a:r>
                      <a:r>
                        <a:rPr lang="tr-TR" baseline="0" dirty="0" smtClean="0">
                          <a:solidFill>
                            <a:srgbClr val="0F2303"/>
                          </a:solidFill>
                        </a:rPr>
                        <a:t> Birimi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400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Önleyici Faaliyet 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Güvenlik Hizmetleri Birimi Kontrolleri- Kamera kontrolleri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109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70224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986117" y="320820"/>
            <a:ext cx="547136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(ANKET ANALİZLERİ)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577273" y="1431946"/>
            <a:ext cx="4572000" cy="83894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74320" indent="-27432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tr-TR" b="1" kern="0" dirty="0">
                <a:solidFill>
                  <a:srgbClr val="0F230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İdari ve Destek Hizmetleri Müdürlüğü </a:t>
            </a:r>
            <a:endParaRPr lang="tr-TR" b="1" kern="0" dirty="0">
              <a:solidFill>
                <a:srgbClr val="0F2303"/>
              </a:solidFill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tr-TR" kern="0" dirty="0">
                <a:solidFill>
                  <a:srgbClr val="0F230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Genel Memnuniyet Ortalaması : </a:t>
            </a:r>
            <a:r>
              <a:rPr lang="tr-TR" kern="0" dirty="0" smtClean="0">
                <a:solidFill>
                  <a:srgbClr val="0F230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%88,21</a:t>
            </a:r>
            <a:endParaRPr lang="tr-TR" b="1" kern="0" dirty="0">
              <a:solidFill>
                <a:srgbClr val="0F2303"/>
              </a:solidFill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Grafik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0373085"/>
              </p:ext>
            </p:extLst>
          </p:nvPr>
        </p:nvGraphicFramePr>
        <p:xfrm>
          <a:off x="577272" y="2427912"/>
          <a:ext cx="6880207" cy="38795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59360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241579" y="649467"/>
            <a:ext cx="504056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MİSYON-VİZYON-POLİTİKA</a:t>
            </a: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72" y="450628"/>
            <a:ext cx="1872208" cy="397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490637" y="1291399"/>
            <a:ext cx="4189482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Calibri"/>
                <a:ea typeface="Times New Roman" panose="02020603050405020304" pitchFamily="18" charset="0"/>
                <a:cs typeface="Calibri"/>
              </a:rPr>
              <a:t>  </a:t>
            </a:r>
            <a:endParaRPr lang="tr-TR" b="1" dirty="0"/>
          </a:p>
        </p:txBody>
      </p:sp>
      <p:sp>
        <p:nvSpPr>
          <p:cNvPr id="7" name="Dikdörtgen 6"/>
          <p:cNvSpPr/>
          <p:nvPr/>
        </p:nvSpPr>
        <p:spPr>
          <a:xfrm>
            <a:off x="490637" y="3872861"/>
            <a:ext cx="8352928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Aft>
                <a:spcPts val="0"/>
              </a:spcAft>
            </a:pP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BİRİMİN VİZYONU</a:t>
            </a:r>
          </a:p>
          <a:p>
            <a:pPr algn="just"/>
            <a:r>
              <a:rPr lang="tr-TR" b="1" dirty="0">
                <a:solidFill>
                  <a:srgbClr val="0F2303"/>
                </a:solidFill>
              </a:rPr>
              <a:t>Departmanın görev tanımlarına bağlı, Üniversitenin menfaatlerini ön planda tutarak; hesap verilebilir, adil, ilkeli, teknolojik gelişmelerden yararlanarak hizmet vermek. </a:t>
            </a:r>
          </a:p>
          <a:p>
            <a:pPr algn="just"/>
            <a:r>
              <a:rPr lang="tr-TR" b="1" dirty="0">
                <a:solidFill>
                  <a:srgbClr val="0F2303"/>
                </a:solidFill>
              </a:rPr>
              <a:t>Üniversitenin diğer birimleri ile koordinasyon içerisinde çalışarak, bu birimlerin görevlerini sorunsuz yerine getirebilmeleri için en üst düzeyde destek veren bir departman olmak.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490637" y="2027129"/>
            <a:ext cx="83529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Aft>
                <a:spcPts val="0"/>
              </a:spcAft>
            </a:pP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BİRİMİN MİSYONU</a:t>
            </a:r>
          </a:p>
          <a:p>
            <a:pPr algn="just" fontAlgn="base">
              <a:spcAft>
                <a:spcPts val="0"/>
              </a:spcAft>
            </a:pPr>
            <a:r>
              <a:rPr lang="tr-TR" b="1" smtClean="0">
                <a:solidFill>
                  <a:srgbClr val="0C0D0D"/>
                </a:solidFill>
                <a:ea typeface="Times New Roman" panose="02020603050405020304" pitchFamily="18" charset="0"/>
              </a:rPr>
              <a:t>Üniversitemizin </a:t>
            </a:r>
            <a:r>
              <a:rPr lang="tr-TR" b="1" dirty="0">
                <a:solidFill>
                  <a:srgbClr val="0C0D0D"/>
                </a:solidFill>
                <a:ea typeface="Times New Roman" panose="02020603050405020304" pitchFamily="18" charset="0"/>
              </a:rPr>
              <a:t>misyonu ile uyumlu; kaynakların verimli, etkin ve şeffaf şekilde kullanımını gerçekleştirerek,</a:t>
            </a:r>
          </a:p>
          <a:p>
            <a:pPr algn="just" fontAlgn="base">
              <a:spcAft>
                <a:spcPts val="0"/>
              </a:spcAft>
            </a:pPr>
            <a:r>
              <a:rPr lang="tr-TR" b="1" dirty="0">
                <a:solidFill>
                  <a:srgbClr val="0C0D0D"/>
                </a:solidFill>
                <a:ea typeface="Times New Roman" panose="02020603050405020304" pitchFamily="18" charset="0"/>
              </a:rPr>
              <a:t>Hizmet verdiğimiz tüm birimlerin memnuniyetini sağlamak için araştırma ve geliştirme faaliyetlerini yürütmek.</a:t>
            </a:r>
          </a:p>
          <a:p>
            <a:pPr fontAlgn="base">
              <a:lnSpc>
                <a:spcPct val="150000"/>
              </a:lnSpc>
              <a:spcAft>
                <a:spcPts val="0"/>
              </a:spcAft>
            </a:pPr>
            <a:r>
              <a:rPr lang="tr-TR" b="1" dirty="0" smtClean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tr-TR" b="1" dirty="0">
              <a:solidFill>
                <a:srgbClr val="0C0D0D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8223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986117" y="320820"/>
            <a:ext cx="547136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(ANKET ANALİZLERİ)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ikdörtgen 5"/>
          <p:cNvSpPr/>
          <p:nvPr/>
        </p:nvSpPr>
        <p:spPr>
          <a:xfrm>
            <a:off x="577273" y="1431946"/>
            <a:ext cx="4572000" cy="83894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74320" indent="-27432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tr-TR" b="1" kern="0" dirty="0" smtClean="0">
                <a:solidFill>
                  <a:srgbClr val="0F230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Yemekhane Hizmetleri Birimi</a:t>
            </a:r>
            <a:endParaRPr lang="tr-TR" b="1" kern="0" dirty="0">
              <a:solidFill>
                <a:srgbClr val="0F2303"/>
              </a:solidFill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tr-TR" kern="0" dirty="0">
                <a:solidFill>
                  <a:srgbClr val="0F230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Genel Memnuniyet Ortalaması : </a:t>
            </a:r>
            <a:r>
              <a:rPr lang="tr-TR" kern="0" dirty="0" smtClean="0">
                <a:solidFill>
                  <a:srgbClr val="0F230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% 85,44</a:t>
            </a:r>
            <a:endParaRPr lang="tr-TR" b="1" kern="0" dirty="0">
              <a:solidFill>
                <a:srgbClr val="0F2303"/>
              </a:solidFill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Grafik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9188360"/>
              </p:ext>
            </p:extLst>
          </p:nvPr>
        </p:nvGraphicFramePr>
        <p:xfrm>
          <a:off x="577272" y="2427913"/>
          <a:ext cx="6803241" cy="31891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693647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986117" y="320820"/>
            <a:ext cx="547136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(ANKET ANALİZLERİ)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ikdörtgen 5"/>
          <p:cNvSpPr/>
          <p:nvPr/>
        </p:nvSpPr>
        <p:spPr>
          <a:xfrm>
            <a:off x="577273" y="1431946"/>
            <a:ext cx="4572000" cy="83894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74320" indent="-27432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tr-TR" b="1" kern="0" dirty="0" smtClean="0">
                <a:solidFill>
                  <a:srgbClr val="0F230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Temizlik Hizmetleri Birimi</a:t>
            </a:r>
            <a:endParaRPr lang="tr-TR" b="1" kern="0" dirty="0">
              <a:solidFill>
                <a:srgbClr val="0F2303"/>
              </a:solidFill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tr-TR" kern="0" dirty="0">
                <a:solidFill>
                  <a:srgbClr val="0F230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Genel Memnuniyet Ortalaması : </a:t>
            </a:r>
            <a:r>
              <a:rPr lang="tr-TR" kern="0" dirty="0" smtClean="0">
                <a:solidFill>
                  <a:srgbClr val="0F230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% 91,07</a:t>
            </a:r>
            <a:endParaRPr lang="tr-TR" b="1" kern="0" dirty="0">
              <a:solidFill>
                <a:srgbClr val="0F2303"/>
              </a:solidFill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Grafik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503259"/>
              </p:ext>
            </p:extLst>
          </p:nvPr>
        </p:nvGraphicFramePr>
        <p:xfrm>
          <a:off x="577272" y="2427913"/>
          <a:ext cx="6880207" cy="3776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763515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986117" y="320820"/>
            <a:ext cx="547136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(ANKET ANALİZLERİ)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ikdörtgen 6"/>
          <p:cNvSpPr/>
          <p:nvPr/>
        </p:nvSpPr>
        <p:spPr>
          <a:xfrm>
            <a:off x="577273" y="1431946"/>
            <a:ext cx="4572000" cy="83894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74320" indent="-27432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tr-TR" b="1" kern="0" dirty="0" smtClean="0">
                <a:solidFill>
                  <a:srgbClr val="0F230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Teknik Hizmetleri Birimi</a:t>
            </a:r>
            <a:endParaRPr lang="tr-TR" b="1" kern="0" dirty="0">
              <a:solidFill>
                <a:srgbClr val="0F2303"/>
              </a:solidFill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tr-TR" kern="0" dirty="0">
                <a:solidFill>
                  <a:srgbClr val="0F230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Genel Memnuniyet Ortalaması : </a:t>
            </a:r>
            <a:r>
              <a:rPr lang="tr-TR" kern="0" dirty="0" smtClean="0">
                <a:solidFill>
                  <a:srgbClr val="0F230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% 84,28</a:t>
            </a:r>
            <a:endParaRPr lang="tr-TR" b="1" kern="0" dirty="0">
              <a:solidFill>
                <a:srgbClr val="0F2303"/>
              </a:solidFill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Grafik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0994524"/>
              </p:ext>
            </p:extLst>
          </p:nvPr>
        </p:nvGraphicFramePr>
        <p:xfrm>
          <a:off x="577272" y="2427913"/>
          <a:ext cx="6880207" cy="3860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15210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986117" y="320820"/>
            <a:ext cx="547136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(ANKET ANALİZLERİ)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ikdörtgen 6"/>
          <p:cNvSpPr/>
          <p:nvPr/>
        </p:nvSpPr>
        <p:spPr>
          <a:xfrm>
            <a:off x="577273" y="1431946"/>
            <a:ext cx="4572000" cy="83894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74320" indent="-27432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tr-TR" b="1" kern="0" dirty="0" smtClean="0">
                <a:solidFill>
                  <a:srgbClr val="0F230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Güvenlik Hizmetleri Birimi</a:t>
            </a:r>
            <a:endParaRPr lang="tr-TR" b="1" kern="0" dirty="0">
              <a:solidFill>
                <a:srgbClr val="0F2303"/>
              </a:solidFill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tr-TR" kern="0" dirty="0" smtClean="0">
                <a:solidFill>
                  <a:srgbClr val="0F230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Genel Memnuniyet Ortalaması : % 89,67</a:t>
            </a:r>
            <a:endParaRPr lang="tr-TR" b="1" kern="0" dirty="0">
              <a:solidFill>
                <a:srgbClr val="0F2303"/>
              </a:solidFill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Grafik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4469132"/>
              </p:ext>
            </p:extLst>
          </p:nvPr>
        </p:nvGraphicFramePr>
        <p:xfrm>
          <a:off x="577272" y="2427913"/>
          <a:ext cx="6880207" cy="3720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554491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986117" y="320820"/>
            <a:ext cx="547136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(ANKET ANALİZLERİ)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ikdörtgen 5"/>
          <p:cNvSpPr/>
          <p:nvPr/>
        </p:nvSpPr>
        <p:spPr>
          <a:xfrm>
            <a:off x="577273" y="1431946"/>
            <a:ext cx="4572000" cy="83894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74320" indent="-27432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tr-TR" b="1" kern="0" dirty="0" smtClean="0">
                <a:solidFill>
                  <a:srgbClr val="0F230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Ulaşım Hizmetleri Birimi</a:t>
            </a:r>
            <a:endParaRPr lang="tr-TR" b="1" kern="0" dirty="0">
              <a:solidFill>
                <a:srgbClr val="0F2303"/>
              </a:solidFill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tr-TR" kern="0" dirty="0">
                <a:solidFill>
                  <a:srgbClr val="0F230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Genel Memnuniyet Ortalaması : </a:t>
            </a:r>
            <a:r>
              <a:rPr lang="tr-TR" kern="0" dirty="0" smtClean="0">
                <a:solidFill>
                  <a:srgbClr val="0F230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% 83,65</a:t>
            </a:r>
            <a:endParaRPr lang="tr-TR" b="1" kern="0" dirty="0">
              <a:solidFill>
                <a:srgbClr val="0F2303"/>
              </a:solidFill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Grafik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7993507"/>
              </p:ext>
            </p:extLst>
          </p:nvPr>
        </p:nvGraphicFramePr>
        <p:xfrm>
          <a:off x="577272" y="2427912"/>
          <a:ext cx="6880207" cy="37956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429071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986117" y="320820"/>
            <a:ext cx="547136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(ANKET ANALİZLERİ)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577273" y="1431946"/>
            <a:ext cx="4572000" cy="83894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74320" indent="-27432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tr-TR" b="1" kern="0" dirty="0" smtClean="0">
                <a:solidFill>
                  <a:srgbClr val="0F230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Bahçe Bakım ve Peyzaj Hizmetleri Birimi</a:t>
            </a:r>
            <a:endParaRPr lang="tr-TR" b="1" kern="0" dirty="0">
              <a:solidFill>
                <a:srgbClr val="0F2303"/>
              </a:solidFill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tr-TR" kern="0" dirty="0">
                <a:solidFill>
                  <a:srgbClr val="0F230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Genel Memnuniyet Ortalaması : </a:t>
            </a:r>
            <a:r>
              <a:rPr lang="tr-TR" kern="0" dirty="0" smtClean="0">
                <a:solidFill>
                  <a:srgbClr val="0F230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% 85,56</a:t>
            </a:r>
            <a:endParaRPr lang="tr-TR" b="1" kern="0" dirty="0">
              <a:solidFill>
                <a:srgbClr val="0F2303"/>
              </a:solidFill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Grafik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505439"/>
              </p:ext>
            </p:extLst>
          </p:nvPr>
        </p:nvGraphicFramePr>
        <p:xfrm>
          <a:off x="577272" y="2427913"/>
          <a:ext cx="6880207" cy="4168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567394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986117" y="320820"/>
            <a:ext cx="547136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(ANKET ANALİZLERİ)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577273" y="143194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dirty="0" smtClean="0">
                <a:solidFill>
                  <a:srgbClr val="0F2303"/>
                </a:solidFill>
              </a:rPr>
              <a:t>Misafirhane Hizmetleri Birimi</a:t>
            </a:r>
            <a:endParaRPr lang="tr-TR" dirty="0">
              <a:solidFill>
                <a:srgbClr val="0F2303"/>
              </a:solidFill>
            </a:endParaRPr>
          </a:p>
          <a:p>
            <a:r>
              <a:rPr lang="tr-TR" dirty="0">
                <a:solidFill>
                  <a:srgbClr val="0F2303"/>
                </a:solidFill>
              </a:rPr>
              <a:t>Genel Memnuniyet Ortalaması : </a:t>
            </a:r>
            <a:r>
              <a:rPr lang="tr-TR" dirty="0" smtClean="0">
                <a:solidFill>
                  <a:srgbClr val="0F2303"/>
                </a:solidFill>
              </a:rPr>
              <a:t>% 80,21</a:t>
            </a:r>
            <a:endParaRPr lang="tr-TR" dirty="0">
              <a:solidFill>
                <a:srgbClr val="0F2303"/>
              </a:solidFill>
            </a:endParaRPr>
          </a:p>
        </p:txBody>
      </p:sp>
      <p:graphicFrame>
        <p:nvGraphicFramePr>
          <p:cNvPr id="6" name="Grafik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3566782"/>
              </p:ext>
            </p:extLst>
          </p:nvPr>
        </p:nvGraphicFramePr>
        <p:xfrm>
          <a:off x="577272" y="2235295"/>
          <a:ext cx="6880207" cy="41561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54254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823765" y="476672"/>
            <a:ext cx="7321964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(HAYATA GEÇİRİLEN ÖNERİLER ve AKSİYON ALINAN ŞİKAYETLER)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lo 8">
            <a:extLst>
              <a:ext uri="{FF2B5EF4-FFF2-40B4-BE49-F238E27FC236}">
                <a16:creationId xmlns:a16="http://schemas.microsoft.com/office/drawing/2014/main" id="{400F1050-5732-4B60-86BA-E121C706FD6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51520" y="1861667"/>
          <a:ext cx="8631223" cy="4711752"/>
        </p:xfrm>
        <a:graphic>
          <a:graphicData uri="http://schemas.openxmlformats.org/drawingml/2006/table">
            <a:tbl>
              <a:tblPr/>
              <a:tblGrid>
                <a:gridCol w="2445028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3240611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2945584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</a:tblGrid>
              <a:tr h="55050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1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KONUSU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1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ÇÖZÜM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1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SONUÇ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476669">
                <a:tc>
                  <a:txBody>
                    <a:bodyPr/>
                    <a:lstStyle/>
                    <a:p>
                      <a:pPr marL="0" marR="0" indent="0" algn="l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kern="1200" dirty="0" smtClean="0">
                          <a:solidFill>
                            <a:srgbClr val="0F230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Kişisel Bardakların Yıkanmaması (Şikayet)</a:t>
                      </a:r>
                      <a:endParaRPr lang="tr-TR" sz="1000" b="1" kern="1200" dirty="0" smtClean="0">
                        <a:solidFill>
                          <a:srgbClr val="0F230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fontAlgn="ctr"/>
                      <a:endParaRPr lang="tr-TR" sz="10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kern="1200" dirty="0" smtClean="0">
                          <a:solidFill>
                            <a:srgbClr val="0F230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Çay ocaklarındaki kişisel bardaklar ikram servisi personellerimizin iş yükünü artırdığından ve çalışılan alanda yer sorununa neden olduğundan kişisel bardakların çay ocaklarında yıkanmamasını ve bırakılmaması önemle rica ederiz.</a:t>
                      </a:r>
                      <a:br>
                        <a:rPr lang="tr-TR" sz="1000" kern="1200" dirty="0" smtClean="0">
                          <a:solidFill>
                            <a:srgbClr val="0F230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tr-TR" sz="1000" kern="1200" dirty="0" smtClean="0">
                          <a:solidFill>
                            <a:srgbClr val="0F230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Bununla birlikte, hijyen kurallarına uymak açısından mutfakta bulunan kase ve tabaklar ile kedilere mama verilmemesini, yemekhane ekipmanlarının ofislere götürülmemesi/ekipmanların çay ocaklarına bırakılmamasını önemle rica ederiz.’’ maili Rektörlük tarafından iletilmiştir.</a:t>
                      </a:r>
                      <a:br>
                        <a:rPr lang="tr-TR" sz="1000" kern="1200" dirty="0" smtClean="0">
                          <a:solidFill>
                            <a:srgbClr val="0F230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tr-TR" sz="10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 dirty="0" smtClean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Şikayet kapatılmıştır.</a:t>
                      </a:r>
                      <a:endParaRPr lang="tr-TR" sz="10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476669">
                <a:tc>
                  <a:txBody>
                    <a:bodyPr/>
                    <a:lstStyle/>
                    <a:p>
                      <a:pPr marL="0" marR="0" indent="0" algn="l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 smtClean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Çorbalarda</a:t>
                      </a:r>
                      <a:r>
                        <a:rPr lang="tr-TR" sz="1000" b="0" i="0" u="none" strike="noStrike" baseline="0" dirty="0" smtClean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1000" b="0" i="0" u="none" strike="noStrike" baseline="0" dirty="0" err="1" smtClean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bulyon</a:t>
                      </a:r>
                      <a:r>
                        <a:rPr lang="tr-TR" sz="1000" b="0" i="0" u="none" strike="noStrike" baseline="0" dirty="0" smtClean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kullanımı </a:t>
                      </a:r>
                      <a:r>
                        <a:rPr lang="tr-TR" sz="1000" b="0" kern="1200" dirty="0" smtClean="0">
                          <a:solidFill>
                            <a:srgbClr val="0F230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(Şikayet)</a:t>
                      </a:r>
                      <a:endParaRPr lang="tr-TR" sz="1000" b="1" kern="1200" dirty="0" smtClean="0">
                        <a:solidFill>
                          <a:srgbClr val="0F230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fontAlgn="ctr"/>
                      <a:endParaRPr lang="tr-TR" sz="10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kern="1200" dirty="0" err="1" smtClean="0">
                          <a:solidFill>
                            <a:srgbClr val="0F230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Bulyon</a:t>
                      </a:r>
                      <a:r>
                        <a:rPr lang="tr-TR" sz="1000" kern="1200" dirty="0" smtClean="0">
                          <a:solidFill>
                            <a:srgbClr val="0F230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gibi tat ve kıvam arttırıcı ürünlerin kullanımı sınırlandırılmıştır.</a:t>
                      </a:r>
                      <a:endParaRPr lang="tr-TR" sz="10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 smtClean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Şikayet kapatılmıştır.</a:t>
                      </a:r>
                    </a:p>
                    <a:p>
                      <a:pPr algn="l" fontAlgn="ctr"/>
                      <a:r>
                        <a:rPr lang="tr-TR" sz="10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476669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 dirty="0" smtClean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Tost içerikleri,</a:t>
                      </a:r>
                      <a:r>
                        <a:rPr lang="tr-TR" sz="1000" b="0" i="0" u="none" strike="noStrike" baseline="0" dirty="0" smtClean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çarşı tuvalet temizliği </a:t>
                      </a:r>
                      <a:r>
                        <a:rPr lang="tr-TR" sz="10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000" b="0" i="0" u="none" strike="noStrike" dirty="0" smtClean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(Öneri)</a:t>
                      </a:r>
                      <a:endParaRPr lang="tr-TR" sz="10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tr-TR" sz="1000" kern="1200" dirty="0" smtClean="0">
                          <a:solidFill>
                            <a:srgbClr val="0F230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Müdürlüğümüzce değerlendirmeye alınmış, ürün yetersizliği ve tost içerikleri ile ilgili sorunu/önerisi Çarşı işletmecisine iletilmiştir.</a:t>
                      </a:r>
                    </a:p>
                    <a:p>
                      <a:pPr algn="l"/>
                      <a:r>
                        <a:rPr lang="tr-TR" sz="1000" kern="1200" dirty="0" smtClean="0">
                          <a:solidFill>
                            <a:srgbClr val="0F230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Tuvaletler ile ilgili sorun Temizlik Hizmetleri Şefi ile görüşülmüş, görevli personel konu ile ilgili uyarılmıştır</a:t>
                      </a:r>
                      <a:r>
                        <a:rPr lang="tr-TR" sz="10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 dirty="0" smtClean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Öneri için aksiyon gerçekleştirilmiştir.</a:t>
                      </a:r>
                      <a:r>
                        <a:rPr lang="tr-TR" sz="10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  <a:tr h="476669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 dirty="0" smtClean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Ortak kullanımda olan su sebillerinin kaldırılması (Öneri)</a:t>
                      </a:r>
                      <a:endParaRPr lang="tr-TR" sz="10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kern="1200" dirty="0" smtClean="0">
                          <a:solidFill>
                            <a:srgbClr val="0F230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Salgın önlemleri gereğince ortak kullanımı içeren ve hala bulaş faktörü riskini barındıran uygulamaların hayata geçirilmesi, kişilerin sağlığı açısından uygun olmaması sebebiyle ilgili öneri formu için aksiyon alınmayacaktır.</a:t>
                      </a:r>
                    </a:p>
                    <a:p>
                      <a:pPr algn="l" fontAlgn="ctr"/>
                      <a:endParaRPr lang="tr-TR" sz="10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 dirty="0" smtClean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Öneri ile ilgili aksiyon alınmamıştır.</a:t>
                      </a:r>
                      <a:endParaRPr lang="tr-TR" sz="10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2377823"/>
                  </a:ext>
                </a:extLst>
              </a:tr>
              <a:tr h="476669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 dirty="0" err="1" smtClean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Vegan-Glutensiz</a:t>
                      </a:r>
                      <a:r>
                        <a:rPr lang="tr-TR" sz="1000" b="0" i="0" u="none" strike="noStrike" dirty="0" smtClean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ürün satışının da çarşıda gerçekleştirilmesi (Öneri)</a:t>
                      </a:r>
                      <a:endParaRPr lang="tr-TR" sz="10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 dirty="0" smtClean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Ürünlerin temini ve satışı ile</a:t>
                      </a:r>
                      <a:r>
                        <a:rPr lang="tr-TR" sz="1000" b="0" i="0" u="none" strike="noStrike" baseline="0" dirty="0" smtClean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ilgili Çarşı işletmecisi ile görüşülmüştür. </a:t>
                      </a:r>
                      <a:endParaRPr lang="tr-TR" sz="10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 smtClean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Öneri için aksiyon gerçekleştirilmiştir. </a:t>
                      </a:r>
                    </a:p>
                    <a:p>
                      <a:pPr algn="l" fontAlgn="ctr"/>
                      <a:endParaRPr lang="tr-TR" sz="10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89681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98697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168388" y="628902"/>
            <a:ext cx="6927589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İÇ DENETİM SONUCUNA DAYALI ÖZ DEĞERLENDİRME ve GÖRÜŞLERİNİZ</a:t>
            </a:r>
          </a:p>
        </p:txBody>
      </p:sp>
      <p:pic>
        <p:nvPicPr>
          <p:cNvPr id="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4162412"/>
              </p:ext>
            </p:extLst>
          </p:nvPr>
        </p:nvGraphicFramePr>
        <p:xfrm>
          <a:off x="251520" y="1735239"/>
          <a:ext cx="7844457" cy="4917490"/>
        </p:xfrm>
        <a:graphic>
          <a:graphicData uri="http://schemas.openxmlformats.org/drawingml/2006/table">
            <a:tbl>
              <a:tblPr/>
              <a:tblGrid>
                <a:gridCol w="1558164">
                  <a:extLst>
                    <a:ext uri="{9D8B030D-6E8A-4147-A177-3AD203B41FA5}">
                      <a16:colId xmlns:a16="http://schemas.microsoft.com/office/drawing/2014/main" val="2446963601"/>
                    </a:ext>
                  </a:extLst>
                </a:gridCol>
                <a:gridCol w="676907">
                  <a:extLst>
                    <a:ext uri="{9D8B030D-6E8A-4147-A177-3AD203B41FA5}">
                      <a16:colId xmlns:a16="http://schemas.microsoft.com/office/drawing/2014/main" val="3373320768"/>
                    </a:ext>
                  </a:extLst>
                </a:gridCol>
                <a:gridCol w="817397">
                  <a:extLst>
                    <a:ext uri="{9D8B030D-6E8A-4147-A177-3AD203B41FA5}">
                      <a16:colId xmlns:a16="http://schemas.microsoft.com/office/drawing/2014/main" val="1738044423"/>
                    </a:ext>
                  </a:extLst>
                </a:gridCol>
                <a:gridCol w="567069">
                  <a:extLst>
                    <a:ext uri="{9D8B030D-6E8A-4147-A177-3AD203B41FA5}">
                      <a16:colId xmlns:a16="http://schemas.microsoft.com/office/drawing/2014/main" val="3222834152"/>
                    </a:ext>
                  </a:extLst>
                </a:gridCol>
                <a:gridCol w="574732">
                  <a:extLst>
                    <a:ext uri="{9D8B030D-6E8A-4147-A177-3AD203B41FA5}">
                      <a16:colId xmlns:a16="http://schemas.microsoft.com/office/drawing/2014/main" val="1309552245"/>
                    </a:ext>
                  </a:extLst>
                </a:gridCol>
                <a:gridCol w="1210769">
                  <a:extLst>
                    <a:ext uri="{9D8B030D-6E8A-4147-A177-3AD203B41FA5}">
                      <a16:colId xmlns:a16="http://schemas.microsoft.com/office/drawing/2014/main" val="941180783"/>
                    </a:ext>
                  </a:extLst>
                </a:gridCol>
                <a:gridCol w="574732">
                  <a:extLst>
                    <a:ext uri="{9D8B030D-6E8A-4147-A177-3AD203B41FA5}">
                      <a16:colId xmlns:a16="http://schemas.microsoft.com/office/drawing/2014/main" val="2496948789"/>
                    </a:ext>
                  </a:extLst>
                </a:gridCol>
                <a:gridCol w="523646">
                  <a:extLst>
                    <a:ext uri="{9D8B030D-6E8A-4147-A177-3AD203B41FA5}">
                      <a16:colId xmlns:a16="http://schemas.microsoft.com/office/drawing/2014/main" val="965552616"/>
                    </a:ext>
                  </a:extLst>
                </a:gridCol>
                <a:gridCol w="255436">
                  <a:extLst>
                    <a:ext uri="{9D8B030D-6E8A-4147-A177-3AD203B41FA5}">
                      <a16:colId xmlns:a16="http://schemas.microsoft.com/office/drawing/2014/main" val="524485933"/>
                    </a:ext>
                  </a:extLst>
                </a:gridCol>
                <a:gridCol w="574732">
                  <a:extLst>
                    <a:ext uri="{9D8B030D-6E8A-4147-A177-3AD203B41FA5}">
                      <a16:colId xmlns:a16="http://schemas.microsoft.com/office/drawing/2014/main" val="1002994045"/>
                    </a:ext>
                  </a:extLst>
                </a:gridCol>
                <a:gridCol w="510873">
                  <a:extLst>
                    <a:ext uri="{9D8B030D-6E8A-4147-A177-3AD203B41FA5}">
                      <a16:colId xmlns:a16="http://schemas.microsoft.com/office/drawing/2014/main" val="1303210460"/>
                    </a:ext>
                  </a:extLst>
                </a:gridCol>
              </a:tblGrid>
              <a:tr h="136794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tr-TR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TARİH</a:t>
                      </a:r>
                    </a:p>
                  </a:txBody>
                  <a:tcPr marL="5075" marR="5075" marT="5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l" fontAlgn="ctr"/>
                      <a:r>
                        <a:rPr lang="tr-TR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DENETİMDE KARŞILAŞILAN KİŞİLER VE GÖREVLERİ</a:t>
                      </a:r>
                    </a:p>
                  </a:txBody>
                  <a:tcPr marL="5075" marR="5075" marT="5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4086649"/>
                  </a:ext>
                </a:extLst>
              </a:tr>
              <a:tr h="527847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tr-TR" sz="8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21.03.2024</a:t>
                      </a:r>
                    </a:p>
                  </a:txBody>
                  <a:tcPr marL="5075" marR="5075" marT="5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l" fontAlgn="ctr"/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Ali ÇOBANOĞLU, Emel ÇOLAK, Yunus KIR, Merve ÇOBANOĞLU, Hasan OKUR, Tenzile TUNÇEL, Hasan Ali KIR, Özden ÇETİN</a:t>
                      </a:r>
                    </a:p>
                  </a:txBody>
                  <a:tcPr marL="5075" marR="5075" marT="5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7376148"/>
                  </a:ext>
                </a:extLst>
              </a:tr>
              <a:tr h="202411">
                <a:tc>
                  <a:txBody>
                    <a:bodyPr/>
                    <a:lstStyle/>
                    <a:p>
                      <a:pPr algn="l" fontAlgn="ctr"/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075" marR="5075" marT="507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075" marR="5075" marT="507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075" marR="5075" marT="507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075" marR="5075" marT="5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075" marR="5075" marT="507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075" marR="5075" marT="507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075" marR="5075" marT="507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075" marR="5075" marT="507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075" marR="5075" marT="507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075" marR="5075" marT="507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075" marR="5075" marT="507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4177740"/>
                  </a:ext>
                </a:extLst>
              </a:tr>
              <a:tr h="148689">
                <a:tc gridSpan="11">
                  <a:txBody>
                    <a:bodyPr/>
                    <a:lstStyle/>
                    <a:p>
                      <a:pPr algn="l" fontAlgn="ctr"/>
                      <a:r>
                        <a:rPr lang="tr-TR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TESPİT EDİLEN UYGUNSUZLUKLAR LLLL</a:t>
                      </a:r>
                    </a:p>
                  </a:txBody>
                  <a:tcPr marL="5075" marR="5075" marT="5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2979271"/>
                  </a:ext>
                </a:extLst>
              </a:tr>
              <a:tr h="438634">
                <a:tc>
                  <a:txBody>
                    <a:bodyPr/>
                    <a:lstStyle/>
                    <a:p>
                      <a:pPr algn="l" fontAlgn="ctr"/>
                      <a:r>
                        <a:rPr lang="tr-TR" sz="6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MAJOR BULGU SAYISI</a:t>
                      </a:r>
                    </a:p>
                  </a:txBody>
                  <a:tcPr marL="5075" marR="5075" marT="5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800" b="1" i="0" u="none" strike="noStrike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075" marR="5075" marT="5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Madde No'ları:</a:t>
                      </a:r>
                    </a:p>
                  </a:txBody>
                  <a:tcPr marL="5075" marR="5075" marT="5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l" fontAlgn="ctr"/>
                      <a:r>
                        <a:rPr lang="tr-TR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075" marR="5075" marT="5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2467515"/>
                  </a:ext>
                </a:extLst>
              </a:tr>
              <a:tr h="996219">
                <a:tc>
                  <a:txBody>
                    <a:bodyPr/>
                    <a:lstStyle/>
                    <a:p>
                      <a:pPr algn="l" fontAlgn="ctr"/>
                      <a:r>
                        <a:rPr lang="tr-TR" sz="6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MİNÖR  BULGU SAYISI</a:t>
                      </a:r>
                    </a:p>
                  </a:txBody>
                  <a:tcPr marL="5075" marR="5075" marT="5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800" b="1" i="0" u="none" strike="noStrike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</a:rPr>
                        <a:t>2</a:t>
                      </a:r>
                    </a:p>
                  </a:txBody>
                  <a:tcPr marL="5075" marR="5075" marT="5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Madde No'ları:</a:t>
                      </a:r>
                    </a:p>
                  </a:txBody>
                  <a:tcPr marL="5075" marR="5075" marT="5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l" fontAlgn="ctr"/>
                      <a:r>
                        <a:rPr lang="tr-TR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4.1. - DH-SP-0001 de 5.6.4. Termin Süresinde Kapatılan DF Oranı hedefi belirlenen hedef tutmadığı için DF numarası alınması gerekiyordu. Df ve kök neden analizi formu görülememiştir </a:t>
                      </a:r>
                      <a:br>
                        <a:rPr lang="tr-TR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</a:br>
                      <a:r>
                        <a:rPr lang="tr-TR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/>
                      </a:r>
                      <a:br>
                        <a:rPr lang="tr-TR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</a:br>
                      <a:r>
                        <a:rPr lang="tr-TR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8.5.2. - Taleplerin Sağlıklı bir şekilde analiz edilebilmesi içine İdari Destek Hizmetlerinin İhtiyacını karşılayabilecek bir talep sistemine ihtiyaç duyulmaktadır. Önce ki yıldan açılan minör kapatılmamıştır.</a:t>
                      </a:r>
                    </a:p>
                  </a:txBody>
                  <a:tcPr marL="5075" marR="5075" marT="5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3508549"/>
                  </a:ext>
                </a:extLst>
              </a:tr>
              <a:tr h="172479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tr-TR" sz="700" b="1" i="1" u="none" strike="noStrike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</a:rPr>
                        <a:t>Uygunsuzluklar DF Formlarında tanımlanmaktadır.</a:t>
                      </a:r>
                    </a:p>
                  </a:txBody>
                  <a:tcPr marL="5075" marR="5075" marT="507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tr-TR" sz="7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075" marR="5075" marT="507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9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075" marR="5075" marT="507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075" marR="5075" marT="507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075" marR="5075" marT="507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075" marR="5075" marT="507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075" marR="5075" marT="507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075" marR="5075" marT="507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8108719"/>
                  </a:ext>
                </a:extLst>
              </a:tr>
              <a:tr h="148830">
                <a:tc gridSpan="11">
                  <a:txBody>
                    <a:bodyPr/>
                    <a:lstStyle/>
                    <a:p>
                      <a:pPr algn="l" fontAlgn="ctr"/>
                      <a:r>
                        <a:rPr lang="tr-TR" sz="8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İYİLEŞTİRİLMESİ GEREKEN YÖNLER-GÖZLEMLER KKKK</a:t>
                      </a:r>
                    </a:p>
                  </a:txBody>
                  <a:tcPr marL="5075" marR="5075" marT="5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5277220"/>
                  </a:ext>
                </a:extLst>
              </a:tr>
              <a:tr h="336038">
                <a:tc>
                  <a:txBody>
                    <a:bodyPr/>
                    <a:lstStyle/>
                    <a:p>
                      <a:pPr algn="l" fontAlgn="ctr"/>
                      <a:r>
                        <a:rPr lang="tr-TR" sz="6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ISO 9001 Madde No</a:t>
                      </a:r>
                    </a:p>
                  </a:txBody>
                  <a:tcPr marL="5075" marR="5075" marT="5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tr-TR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Gözlem Tanımı</a:t>
                      </a:r>
                    </a:p>
                  </a:txBody>
                  <a:tcPr marL="5075" marR="5075" marT="5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4017642"/>
                  </a:ext>
                </a:extLst>
              </a:tr>
              <a:tr h="386592">
                <a:tc>
                  <a:txBody>
                    <a:bodyPr/>
                    <a:lstStyle/>
                    <a:p>
                      <a:pPr algn="l" fontAlgn="ctr"/>
                      <a:r>
                        <a:rPr lang="tr-TR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4.2.</a:t>
                      </a:r>
                    </a:p>
                  </a:txBody>
                  <a:tcPr marL="5075" marR="5075" marT="5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tr-TR" sz="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DH-PA-0001 paydaş analizi yapılmış. Paydaş Analizinde sonuç sütunlarının Paydaş Etki / Önem Matrisine göre revize edilmesi gerekmektedir</a:t>
                      </a:r>
                    </a:p>
                  </a:txBody>
                  <a:tcPr marL="5075" marR="5075" marT="5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7751780"/>
                  </a:ext>
                </a:extLst>
              </a:tr>
              <a:tr h="386592">
                <a:tc>
                  <a:txBody>
                    <a:bodyPr/>
                    <a:lstStyle/>
                    <a:p>
                      <a:pPr algn="l" fontAlgn="ctr"/>
                      <a:r>
                        <a:rPr lang="tr-TR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5.3.</a:t>
                      </a:r>
                    </a:p>
                  </a:txBody>
                  <a:tcPr marL="5075" marR="5075" marT="5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tr-TR" sz="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DH-GT-0001 İdari ve Destek Hizmetleri Müdürü'nün vekalet kısmına İdari Destek Hizmetleri Müdür Yardımcısı ile birlikte Gıda Mühendisi de eklenmeli, vekalet kısımları tekrar gözden geçirilmelidir</a:t>
                      </a:r>
                    </a:p>
                  </a:txBody>
                  <a:tcPr marL="5075" marR="5075" marT="5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9784567"/>
                  </a:ext>
                </a:extLst>
              </a:tr>
              <a:tr h="306300">
                <a:tc>
                  <a:txBody>
                    <a:bodyPr/>
                    <a:lstStyle/>
                    <a:p>
                      <a:pPr algn="l" fontAlgn="ctr"/>
                      <a:r>
                        <a:rPr lang="tr-TR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6.1.</a:t>
                      </a:r>
                    </a:p>
                  </a:txBody>
                  <a:tcPr marL="5075" marR="5075" marT="5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tr-TR" sz="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Kalite faaliyet planı hazırlanmamıştır</a:t>
                      </a:r>
                    </a:p>
                  </a:txBody>
                  <a:tcPr marL="5075" marR="5075" marT="5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0115765"/>
                  </a:ext>
                </a:extLst>
              </a:tr>
              <a:tr h="154637">
                <a:tc gridSpan="11">
                  <a:txBody>
                    <a:bodyPr/>
                    <a:lstStyle/>
                    <a:p>
                      <a:pPr algn="l" fontAlgn="ctr"/>
                      <a:r>
                        <a:rPr lang="tr-TR" sz="8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KUVVETLİ YÖNLER JJJJ</a:t>
                      </a:r>
                    </a:p>
                  </a:txBody>
                  <a:tcPr marL="5075" marR="5075" marT="50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1470920"/>
                  </a:ext>
                </a:extLst>
              </a:tr>
              <a:tr h="136794">
                <a:tc>
                  <a:txBody>
                    <a:bodyPr/>
                    <a:lstStyle/>
                    <a:p>
                      <a:pPr algn="l" fontAlgn="ctr"/>
                      <a:r>
                        <a:rPr lang="tr-TR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Madde No</a:t>
                      </a:r>
                    </a:p>
                  </a:txBody>
                  <a:tcPr marL="5075" marR="5075" marT="5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tr-TR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Gözlem Tanımı</a:t>
                      </a:r>
                    </a:p>
                  </a:txBody>
                  <a:tcPr marL="5075" marR="5075" marT="5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3598644"/>
                  </a:ext>
                </a:extLst>
              </a:tr>
              <a:tr h="438634">
                <a:tc>
                  <a:txBody>
                    <a:bodyPr/>
                    <a:lstStyle/>
                    <a:p>
                      <a:pPr algn="l" fontAlgn="ctr"/>
                      <a:r>
                        <a:rPr lang="tr-TR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6.2.1</a:t>
                      </a:r>
                    </a:p>
                  </a:txBody>
                  <a:tcPr marL="5075" marR="5075" marT="5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tr-T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Üniversitenin yeşil, çevreci üniversite endeksindeki sıralaması İdari ve Destek Hizmetleri </a:t>
                      </a:r>
                      <a:r>
                        <a:rPr lang="tr-TR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Müdürülüğü</a:t>
                      </a:r>
                      <a:r>
                        <a:rPr lang="tr-T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 tarafından takip edilmesi</a:t>
                      </a:r>
                    </a:p>
                  </a:txBody>
                  <a:tcPr marL="5075" marR="5075" marT="5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5816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635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517785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dirty="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 dirty="0">
                <a:solidFill>
                  <a:schemeClr val="tx2"/>
                </a:solidFill>
              </a:rPr>
              <a:t>TOPLUMSAL KATKI ALANINDA</a:t>
            </a:r>
            <a:endParaRPr lang="en-US" sz="2700" dirty="0">
              <a:solidFill>
                <a:schemeClr val="accent6"/>
              </a:solidFill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03" y="310487"/>
            <a:ext cx="1951851" cy="414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Resim 6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3725" y="1491846"/>
            <a:ext cx="6193407" cy="5398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15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241579" y="649467"/>
            <a:ext cx="504056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MİSYON-VİZYON-POLİTİKA</a:t>
            </a: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72" y="450628"/>
            <a:ext cx="1872208" cy="397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490637" y="1291399"/>
            <a:ext cx="4189482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Calibri"/>
                <a:ea typeface="Times New Roman" panose="02020603050405020304" pitchFamily="18" charset="0"/>
                <a:cs typeface="Calibri"/>
              </a:rPr>
              <a:t>  </a:t>
            </a:r>
            <a:endParaRPr lang="tr-TR" b="1" dirty="0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372" y="2533779"/>
            <a:ext cx="8826726" cy="3397958"/>
          </a:xfrm>
          <a:prstGeom prst="rect">
            <a:avLst/>
          </a:prstGeom>
        </p:spPr>
      </p:pic>
      <p:sp>
        <p:nvSpPr>
          <p:cNvPr id="10" name="Dikdörtgen 9"/>
          <p:cNvSpPr/>
          <p:nvPr/>
        </p:nvSpPr>
        <p:spPr>
          <a:xfrm>
            <a:off x="439271" y="1711906"/>
            <a:ext cx="8352928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  <a:spcAft>
                <a:spcPts val="0"/>
              </a:spcAft>
            </a:pPr>
            <a:r>
              <a:rPr lang="tr-TR" b="1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ISO 22000 GIDA GÜVENLİĞİ POLİTİKAMIZ</a:t>
            </a:r>
            <a:endParaRPr lang="tr-TR" b="1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008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471888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dirty="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 dirty="0">
                <a:solidFill>
                  <a:schemeClr val="tx2"/>
                </a:solidFill>
                <a:latin typeface="+mn-lt"/>
              </a:rPr>
              <a:t>TOPLUMSAL KATKI ALANINDA</a:t>
            </a:r>
            <a:endParaRPr lang="en-US" sz="2700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332656"/>
            <a:ext cx="1847488" cy="39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735" y="1604512"/>
            <a:ext cx="6938457" cy="4904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25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517785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dirty="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 dirty="0">
                <a:solidFill>
                  <a:schemeClr val="tx2"/>
                </a:solidFill>
              </a:rPr>
              <a:t>TOPLUMSAL KATKI ALANINDA</a:t>
            </a:r>
            <a:endParaRPr lang="en-US" sz="2700" dirty="0">
              <a:solidFill>
                <a:schemeClr val="accent6"/>
              </a:solidFill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03" y="310487"/>
            <a:ext cx="1951851" cy="414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853" y="1725491"/>
            <a:ext cx="7132938" cy="49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950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533747" y="537546"/>
            <a:ext cx="4403764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SWOT (GZFT) ANALİZİ</a:t>
            </a:r>
            <a:endParaRPr lang="tr-TR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17147"/>
            <a:ext cx="2088232" cy="44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7560092"/>
              </p:ext>
            </p:extLst>
          </p:nvPr>
        </p:nvGraphicFramePr>
        <p:xfrm>
          <a:off x="179514" y="1324946"/>
          <a:ext cx="8274020" cy="5344190"/>
        </p:xfrm>
        <a:graphic>
          <a:graphicData uri="http://schemas.openxmlformats.org/drawingml/2006/table">
            <a:tbl>
              <a:tblPr/>
              <a:tblGrid>
                <a:gridCol w="2025754">
                  <a:extLst>
                    <a:ext uri="{9D8B030D-6E8A-4147-A177-3AD203B41FA5}">
                      <a16:colId xmlns:a16="http://schemas.microsoft.com/office/drawing/2014/main" val="1143412046"/>
                    </a:ext>
                  </a:extLst>
                </a:gridCol>
                <a:gridCol w="2696620">
                  <a:extLst>
                    <a:ext uri="{9D8B030D-6E8A-4147-A177-3AD203B41FA5}">
                      <a16:colId xmlns:a16="http://schemas.microsoft.com/office/drawing/2014/main" val="855197439"/>
                    </a:ext>
                  </a:extLst>
                </a:gridCol>
                <a:gridCol w="2025754">
                  <a:extLst>
                    <a:ext uri="{9D8B030D-6E8A-4147-A177-3AD203B41FA5}">
                      <a16:colId xmlns:a16="http://schemas.microsoft.com/office/drawing/2014/main" val="792216307"/>
                    </a:ext>
                  </a:extLst>
                </a:gridCol>
                <a:gridCol w="1525892">
                  <a:extLst>
                    <a:ext uri="{9D8B030D-6E8A-4147-A177-3AD203B41FA5}">
                      <a16:colId xmlns:a16="http://schemas.microsoft.com/office/drawing/2014/main" val="1570083085"/>
                    </a:ext>
                  </a:extLst>
                </a:gridCol>
              </a:tblGrid>
              <a:tr h="19327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1" i="0" u="none" strike="noStrike">
                          <a:effectLst/>
                          <a:latin typeface="Calibri" panose="020F0502020204030204" pitchFamily="34" charset="0"/>
                        </a:rPr>
                        <a:t>GÜÇLÜ YÖNLER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ZAYIF  YÖNLER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1" i="0" u="none" strike="noStrike">
                          <a:effectLst/>
                          <a:latin typeface="Calibri" panose="020F0502020204030204" pitchFamily="34" charset="0"/>
                        </a:rPr>
                        <a:t>FIRSATLAR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1" i="0" u="none" strike="noStrike">
                          <a:effectLst/>
                          <a:latin typeface="Calibri" panose="020F0502020204030204" pitchFamily="34" charset="0"/>
                        </a:rPr>
                        <a:t>TEHDİTLER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6294587"/>
                  </a:ext>
                </a:extLst>
              </a:tr>
              <a:tr h="544033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G1-Birim Şefleri arasındaki iletişimin iyi olması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Z1- Yemekhaneye özel çalışacak aracın olmaması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F1-Mütevelli Heyeti ve Üst Yönetim desteği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T1-Yetişmiş personelin işten ayrılması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340886"/>
                  </a:ext>
                </a:extLst>
              </a:tr>
              <a:tr h="761156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G2-Teknik Hizmetler Biriminde yetkinliğe ve yeterliliğe sahip personel varlığı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Z2-Yemekhane alanının beğenilmemesi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F2-Organik tarım ve hayvancılık yapılabilmesi için yeterli alan olması</a:t>
                      </a:r>
                    </a:p>
                  </a:txBody>
                  <a:tcPr marL="4923" marR="4923" marT="49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T2-Kurumlara evrak gönderilmesinin ve malzeme alınmasının belirli günlerde yapılmamasından dolayı işlerin aksaması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7853788"/>
                  </a:ext>
                </a:extLst>
              </a:tr>
              <a:tr h="458864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G3-Bilgi birikiminin oluşması ve artırılması konusunda destek sağlanması (Eğitim, Kurs)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Z3- Fiziki iş gücü ile çalışan personellerin iş sonrası kişisel temizlik ve bakım alanlarının yetersiz olması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F3-Organize sanayiye yakın olunması 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T3-Ekonomik Kriz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4905694"/>
                  </a:ext>
                </a:extLst>
              </a:tr>
              <a:tr h="610010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G4-Dış paydaşlarla iletişimin iyi olması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Z4-Depolama alanlarının yetersiz olması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F4- ISO22000 Belgesinin alınması 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T4-Talep yapan birimlerin üst yönetim onayı olmadan talepleri gerçekleştirmek istemesi.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3841011"/>
                  </a:ext>
                </a:extLst>
              </a:tr>
              <a:tr h="365075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G5-Taleplerin anında cevaplanması ve karşılanması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Z5- Talep sisteminden detaylı veri alınamamaktadır. 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F5- Yeşillendirilebilir potansiyel alan varlığı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T5-Birimlere taleplerin telefon ve mail ile iletilmesi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9397786"/>
                  </a:ext>
                </a:extLst>
              </a:tr>
              <a:tr h="486766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G6-Denetimlerde örnek teşkil edilen birimlere sahip olunması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Z7-(T-9)-Kalifiye personel bulunamaması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F6-Kamu kurum ve kuruluşlarıyla iyi iletişim içinde olunması (Kurum anlaşmaları, Protokoller vb.)</a:t>
                      </a:r>
                    </a:p>
                  </a:txBody>
                  <a:tcPr marL="4923" marR="4923" marT="49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T6-Gıda Sabotajı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0573970"/>
                  </a:ext>
                </a:extLst>
              </a:tr>
              <a:tr h="458864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G7-Tüm durumlarda hızlı aksiyon alabilen, etkin çözümler üretilen birim olması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T7-Gıda Hileleri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8500044"/>
                  </a:ext>
                </a:extLst>
              </a:tr>
              <a:tr h="335010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G8-Kampüs yeşil alanında bitki çeşitliliğinin fazla olması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T8-Kalifiye personel bulunamaması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085651"/>
                  </a:ext>
                </a:extLst>
              </a:tr>
              <a:tr h="610010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G9-Sadece çalışanlar ve öğrenciler için organik tarım ve hayvancılık yapılması 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T9-G2-Teknik Hizmetler Biriminde yetkinliğe ve yeterliliğe sahip personel varlığı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0219708"/>
                  </a:ext>
                </a:extLst>
              </a:tr>
              <a:tr h="521126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G10-Güvenlik Personelinin yeterli olması ve iyi yönlendirilmesi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T10-Doğal Afet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95879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165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533747" y="537546"/>
            <a:ext cx="4403764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SWOT (GZFT) ANALİZİ</a:t>
            </a:r>
            <a:endParaRPr lang="tr-TR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17147"/>
            <a:ext cx="2088232" cy="44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8341404"/>
              </p:ext>
            </p:extLst>
          </p:nvPr>
        </p:nvGraphicFramePr>
        <p:xfrm>
          <a:off x="179513" y="1194317"/>
          <a:ext cx="8255359" cy="5587084"/>
        </p:xfrm>
        <a:graphic>
          <a:graphicData uri="http://schemas.openxmlformats.org/drawingml/2006/table">
            <a:tbl>
              <a:tblPr/>
              <a:tblGrid>
                <a:gridCol w="2647663">
                  <a:extLst>
                    <a:ext uri="{9D8B030D-6E8A-4147-A177-3AD203B41FA5}">
                      <a16:colId xmlns:a16="http://schemas.microsoft.com/office/drawing/2014/main" val="3945383287"/>
                    </a:ext>
                  </a:extLst>
                </a:gridCol>
                <a:gridCol w="2064060">
                  <a:extLst>
                    <a:ext uri="{9D8B030D-6E8A-4147-A177-3AD203B41FA5}">
                      <a16:colId xmlns:a16="http://schemas.microsoft.com/office/drawing/2014/main" val="246524615"/>
                    </a:ext>
                  </a:extLst>
                </a:gridCol>
                <a:gridCol w="2021185">
                  <a:extLst>
                    <a:ext uri="{9D8B030D-6E8A-4147-A177-3AD203B41FA5}">
                      <a16:colId xmlns:a16="http://schemas.microsoft.com/office/drawing/2014/main" val="2409466399"/>
                    </a:ext>
                  </a:extLst>
                </a:gridCol>
                <a:gridCol w="1522451">
                  <a:extLst>
                    <a:ext uri="{9D8B030D-6E8A-4147-A177-3AD203B41FA5}">
                      <a16:colId xmlns:a16="http://schemas.microsoft.com/office/drawing/2014/main" val="2901374092"/>
                    </a:ext>
                  </a:extLst>
                </a:gridCol>
              </a:tblGrid>
              <a:tr h="14996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500" b="1" i="0" u="none" strike="noStrike">
                          <a:effectLst/>
                          <a:latin typeface="Calibri" panose="020F0502020204030204" pitchFamily="34" charset="0"/>
                        </a:rPr>
                        <a:t>GÜÇLÜ YÖNLER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5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ZAYIF  YÖNLER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500" b="1" i="0" u="none" strike="noStrike">
                          <a:effectLst/>
                          <a:latin typeface="Calibri" panose="020F0502020204030204" pitchFamily="34" charset="0"/>
                        </a:rPr>
                        <a:t>FIRSATLAR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500" b="1" i="0" u="none" strike="noStrike">
                          <a:effectLst/>
                          <a:latin typeface="Calibri" panose="020F0502020204030204" pitchFamily="34" charset="0"/>
                        </a:rPr>
                        <a:t>TEHDİTLER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5576361"/>
                  </a:ext>
                </a:extLst>
              </a:tr>
              <a:tr h="417690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G11-İdari ve Akademik personellere memnuniyet verici düzeyde içecek ve ikram hizmeti sağlanması 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5939949"/>
                  </a:ext>
                </a:extLst>
              </a:tr>
              <a:tr h="259945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G12-Birim Şefleri ve alt ekibin genç ve dinamik olması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870200"/>
                  </a:ext>
                </a:extLst>
              </a:tr>
              <a:tr h="259945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G13-Alanında uzman ve deneyimli personel varlığı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8530251"/>
                  </a:ext>
                </a:extLst>
              </a:tr>
              <a:tr h="226620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G14-Güvenli ve huzurlu bir ortamın etkin şekilde sağlanması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294650"/>
                  </a:ext>
                </a:extLst>
              </a:tr>
              <a:tr h="254392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G15-Personel ve öğrenci yemek çeşitliliğinin fazla olması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4822319"/>
                  </a:ext>
                </a:extLst>
              </a:tr>
              <a:tr h="411025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G16-Tüm departmanlarda iş ayrımı yapılmadan ekipler kurularak, iş süreçlerinin sorunsuz tamamlanabilmesi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0705894"/>
                  </a:ext>
                </a:extLst>
              </a:tr>
              <a:tr h="377698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G17-Yüksek önem gerektiren durumlarda süreç yönetimin güçlü şekilde yapılabilmesi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5573964"/>
                  </a:ext>
                </a:extLst>
              </a:tr>
              <a:tr h="348815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G18-Gıda Mühendisi denetiminde hijyenik şartlarda yerinde üretim yapılması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5974359"/>
                  </a:ext>
                </a:extLst>
              </a:tr>
              <a:tr h="393250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G19- Sosyal sorumluluk projeleri gerçekleştiren bir yapıya sahip ve bu yetkinlikleri olan bir birim olması 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6036175"/>
                  </a:ext>
                </a:extLst>
              </a:tr>
              <a:tr h="393250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G20- Temizlik Biriminde alanı ile ilgili yetişmiş, kalifiye personel sayısının fazla olması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8293552"/>
                  </a:ext>
                </a:extLst>
              </a:tr>
              <a:tr h="393250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G21- İdari ve Akademik personellere memnuniyet verici özel transfer ve servis hizmeti sağlanması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1065334"/>
                  </a:ext>
                </a:extLst>
              </a:tr>
              <a:tr h="393250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G22- Bahçe Bakım ve Peyzaj Hizmetler Biriminde yetkinliğe ve yeterliliğe sahip personel varlığı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1204125"/>
                  </a:ext>
                </a:extLst>
              </a:tr>
              <a:tr h="393250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G23- Birim Müdür ve Şeflerin teknik yeterlilikleri ve piyasa bilgisi ile tasarruf sağlanması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3461180"/>
                  </a:ext>
                </a:extLst>
              </a:tr>
              <a:tr h="393250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G24- Tüm departman şeflerinin birlerinin işlerine hakim olması gerek kişisel gerekse personel takviyesi ile işlerine yardımcı olunması.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2569750"/>
                  </a:ext>
                </a:extLst>
              </a:tr>
              <a:tr h="448794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G25- Tüm departman yöneticilerinin gelişim ve değişim odaklı </a:t>
                      </a:r>
                      <a:r>
                        <a:rPr lang="tr-TR" sz="9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olması,analitik</a:t>
                      </a:r>
                      <a:r>
                        <a:rPr lang="tr-TR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düşünebilmesi ve bu bağlamda çalışma arzusuna sahip olması.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381" marR="3381" marT="3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92524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249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76429" y="423861"/>
            <a:ext cx="507662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BEKLENTİLERİ</a:t>
            </a:r>
            <a:endParaRPr lang="tr-TR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</p:txBody>
      </p:sp>
      <p:pic>
        <p:nvPicPr>
          <p:cNvPr id="8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1076839"/>
              </p:ext>
            </p:extLst>
          </p:nvPr>
        </p:nvGraphicFramePr>
        <p:xfrm>
          <a:off x="323528" y="1436916"/>
          <a:ext cx="8055361" cy="5132056"/>
        </p:xfrm>
        <a:graphic>
          <a:graphicData uri="http://schemas.openxmlformats.org/drawingml/2006/table">
            <a:tbl>
              <a:tblPr/>
              <a:tblGrid>
                <a:gridCol w="2578697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2727604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2749060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</a:tblGrid>
              <a:tr h="64773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OLMA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BEKLENTİSİ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383406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Rektörlük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Üst Amir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Zamanında ve Doğru İş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383406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Genel Sekreterlik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Üst Amir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Zamanında ve Doğru İş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6521940"/>
                  </a:ext>
                </a:extLst>
              </a:tr>
              <a:tr h="383406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YÖKAK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Kalite Denetimleri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KİDR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0996211"/>
                  </a:ext>
                </a:extLst>
              </a:tr>
              <a:tr h="383406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Danışmanlık Firmaları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n-N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Kalite Yönetim Sistemlerinde Destek Sağlaması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Zamanında Ödeme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6549342"/>
                  </a:ext>
                </a:extLst>
              </a:tr>
              <a:tr h="383406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Belgelendirme Firmaları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Kalite Belgeleri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Zamanında Ödeme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8959197"/>
                  </a:ext>
                </a:extLst>
              </a:tr>
              <a:tr h="48191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Kızılay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Yardım Malzemeleri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İhtiyaç sahiplerine malzemelerin iletilmesi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3097975"/>
                  </a:ext>
                </a:extLst>
              </a:tr>
              <a:tr h="63963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Gençlik Spor İl Müdürlüğü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Kamu Hizmetİ Alımı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Birlikte Çalışma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48191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Kısmi Zamanlı Öğrenci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Hizmet Üretme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Ücret, Verimli Çalışma Ortamı ve İş Üretme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  <a:tr h="48191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Büyükşehir Belediyesi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Kamu Hizmetİ Alımı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Destekler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8295296"/>
                  </a:ext>
                </a:extLst>
              </a:tr>
              <a:tr h="48191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Döşemealtı Belediyesi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Kamu </a:t>
                      </a:r>
                      <a:r>
                        <a:rPr lang="tr-T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Hizmetİ</a:t>
                      </a: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Alımı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Destekler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23570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983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76429" y="423861"/>
            <a:ext cx="507662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BEKLENTİLERİ</a:t>
            </a:r>
            <a:endParaRPr lang="tr-TR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</p:txBody>
      </p:sp>
      <p:pic>
        <p:nvPicPr>
          <p:cNvPr id="8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0867601"/>
              </p:ext>
            </p:extLst>
          </p:nvPr>
        </p:nvGraphicFramePr>
        <p:xfrm>
          <a:off x="323528" y="1408923"/>
          <a:ext cx="8055361" cy="5122505"/>
        </p:xfrm>
        <a:graphic>
          <a:graphicData uri="http://schemas.openxmlformats.org/drawingml/2006/table">
            <a:tbl>
              <a:tblPr/>
              <a:tblGrid>
                <a:gridCol w="2578697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2727604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2749060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</a:tblGrid>
              <a:tr h="72898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OLMA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BEKLENTİSİ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431493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Antalya Valiliği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Kamu Hizmetİ Alımı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Bilgi paylaşımı ve Destekler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0996211"/>
                  </a:ext>
                </a:extLst>
              </a:tr>
              <a:tr h="431493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Döşemealtı Kaymakamlığı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Kamu Hizmetleri-Denetimler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Destekler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6549342"/>
                  </a:ext>
                </a:extLst>
              </a:tr>
              <a:tr h="431493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Kamu Kuruluşlarının İl Müdürlükleri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Kamu Hizmetleri-Denetimler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Bilgi paylaşımı ve Destekler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8959197"/>
                  </a:ext>
                </a:extLst>
              </a:tr>
              <a:tr h="542356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Üniversite İdari ve Akademik Personel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Hizmet Almakta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Yemek, İkram, Güvenlik,Peyzaj,Ulaşım,Temizlik, Kargo, Taşıma,Teknik Hizmet Alımı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3097975"/>
                  </a:ext>
                </a:extLst>
              </a:tr>
              <a:tr h="71985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İdari ve Destek Hizmetleri Personeli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Hizmet Sağlamak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Yemek, İkram, </a:t>
                      </a:r>
                      <a:r>
                        <a:rPr lang="tr-TR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Güvenlik,Peyzaj,Ulaşım,Temizlik</a:t>
                      </a:r>
                      <a:r>
                        <a:rPr lang="tr-T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Kargo, </a:t>
                      </a:r>
                      <a:r>
                        <a:rPr lang="tr-TR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Taşıma,Teknik</a:t>
                      </a:r>
                      <a:r>
                        <a:rPr lang="tr-T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Hizmet Alımı, Etkili İletişim Uyumlu Çalışma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542356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Üniversite Öğrencileri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Kuruluş Sebebi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Yemek, İkram, Güvenlik,Peyzaj,Ulaşım,Temizlik, Kargo, Taşıma,Teknik Hizmet Alımı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  <a:tr h="431493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Halk Eğitim Merkezi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Personele Eğitim Aldırılması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Destekler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855125"/>
                  </a:ext>
                </a:extLst>
              </a:tr>
              <a:tr h="431493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Antalya Emniyet Müdürlüğü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Kamu Hizmeti Alımı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Emniyet Bildirimleri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5291738"/>
                  </a:ext>
                </a:extLst>
              </a:tr>
              <a:tr h="431493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Tedarikçi Firmalar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Kaliteli Ürün-Hizmet Alımı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İşbirliği içinde çalışılması, Zamanında Ödeme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4091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68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Metin kutusu 4">
            <a:extLst>
              <a:ext uri="{FF2B5EF4-FFF2-40B4-BE49-F238E27FC236}">
                <a16:creationId xmlns:a16="http://schemas.microsoft.com/office/drawing/2014/main" id="{57C0E41D-3DD4-4068-B64C-DBA801AC6D69}"/>
              </a:ext>
            </a:extLst>
          </p:cNvPr>
          <p:cNvSpPr txBox="1"/>
          <p:nvPr/>
        </p:nvSpPr>
        <p:spPr>
          <a:xfrm>
            <a:off x="471160" y="761596"/>
            <a:ext cx="8201679" cy="5886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MEVCUT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KAYNAK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LAR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ve </a:t>
            </a:r>
            <a:r>
              <a:rPr lang="en-US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İHTİYA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ÇLAR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(FİZİKİ, MALZEME, TEÇHİZAT, EKİPMAN vb.)</a:t>
            </a:r>
            <a:endParaRPr lang="en-US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89" y="332656"/>
            <a:ext cx="1607689" cy="428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7" name="Tablo 66">
            <a:extLst>
              <a:ext uri="{FF2B5EF4-FFF2-40B4-BE49-F238E27FC236}">
                <a16:creationId xmlns:a16="http://schemas.microsoft.com/office/drawing/2014/main" id="{8304B644-425E-4186-B593-E25613CE91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9993351"/>
              </p:ext>
            </p:extLst>
          </p:nvPr>
        </p:nvGraphicFramePr>
        <p:xfrm>
          <a:off x="88490" y="1401020"/>
          <a:ext cx="8843074" cy="5224955"/>
        </p:xfrm>
        <a:graphic>
          <a:graphicData uri="http://schemas.openxmlformats.org/drawingml/2006/table">
            <a:tbl>
              <a:tblPr/>
              <a:tblGrid>
                <a:gridCol w="1682493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2595744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977547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  <a:gridCol w="1336124">
                  <a:extLst>
                    <a:ext uri="{9D8B030D-6E8A-4147-A177-3AD203B41FA5}">
                      <a16:colId xmlns:a16="http://schemas.microsoft.com/office/drawing/2014/main" val="3383282758"/>
                    </a:ext>
                  </a:extLst>
                </a:gridCol>
                <a:gridCol w="2251166">
                  <a:extLst>
                    <a:ext uri="{9D8B030D-6E8A-4147-A177-3AD203B41FA5}">
                      <a16:colId xmlns:a16="http://schemas.microsoft.com/office/drawing/2014/main" val="494559924"/>
                    </a:ext>
                  </a:extLst>
                </a:gridCol>
              </a:tblGrid>
              <a:tr h="54737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KAYNAK </a:t>
                      </a:r>
                      <a:r>
                        <a:rPr lang="tr-TR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ADI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BİRİMİ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MEVCUT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624402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 Kepçe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Teknik Hizmetler ile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Bahçe Bakım ve Peyzaj Hizmetleri Birimi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Adet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Alan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düzenleme, ağır yük ve ağaç taşınması, kazım işleri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624402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Çim Biçme Makinesi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Bahçe Bakım ve Peyzaj Hizmetleri Birimi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indent="0" algn="l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Adet</a:t>
                      </a:r>
                    </a:p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Adet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Mevcutta bulunan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makinelerin eskimesi ve alanın büyümesi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624402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 Depo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Bahçe Bakım ve Peyzaj Hizmetleri Birimi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Adet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Geniş kapasiteli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havuz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  <a:tr h="624402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Malzeme Taşıma Aracı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Bahçe Bakım ve Peyzaj Hizmetleri Birimi- Temizlik Hizmetleri Birimi-Teknik Hizmetler Birimi</a:t>
                      </a:r>
                      <a:endParaRPr lang="tr-TR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indent="0" algn="l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Adet</a:t>
                      </a:r>
                      <a:endParaRPr lang="tr-TR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Kasalı Kamyonet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6046969"/>
                  </a:ext>
                </a:extLst>
              </a:tr>
              <a:tr h="624402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Dinlenme Yeri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İdari ve Destek Hizmetleri Birimleri </a:t>
                      </a:r>
                    </a:p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(Temizlik ve Yemekhane Hizmetleri Birimi)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Adet 80 m²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Personellerin dinlenme yeri olmaması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855125"/>
                  </a:ext>
                </a:extLst>
              </a:tr>
              <a:tr h="417079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Katlanabilir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Oto Koltuklu Lift 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İdari ve Destek Hizmetleri Müdürlüğü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Adet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 silme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ve y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üksekte çalışma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409110"/>
                  </a:ext>
                </a:extLst>
              </a:tr>
              <a:tr h="417079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Bagi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Temizlik ve Yemekhane Hizmetleri Birimi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Adet</a:t>
                      </a:r>
                    </a:p>
                    <a:p>
                      <a:pPr algn="l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Taşıma, atık alanına malzeme götürme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061239"/>
                  </a:ext>
                </a:extLst>
              </a:tr>
              <a:tr h="417079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Temizlik Aracı İttirmeli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Temizlik Hizmetler Birimi</a:t>
                      </a:r>
                    </a:p>
                    <a:p>
                      <a:pPr algn="l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Adet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Adet</a:t>
                      </a:r>
                    </a:p>
                    <a:p>
                      <a:pPr algn="l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Bilimdent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Diş Kliniği kullanımı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95986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89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Metin kutusu 4">
            <a:extLst>
              <a:ext uri="{FF2B5EF4-FFF2-40B4-BE49-F238E27FC236}">
                <a16:creationId xmlns:a16="http://schemas.microsoft.com/office/drawing/2014/main" id="{57C0E41D-3DD4-4068-B64C-DBA801AC6D69}"/>
              </a:ext>
            </a:extLst>
          </p:cNvPr>
          <p:cNvSpPr txBox="1"/>
          <p:nvPr/>
        </p:nvSpPr>
        <p:spPr>
          <a:xfrm>
            <a:off x="1570007" y="344252"/>
            <a:ext cx="5901761" cy="9221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MEVCUT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KAYNAK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LAR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ve </a:t>
            </a:r>
            <a:r>
              <a:rPr lang="en-US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İHTİYA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ÇLAR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(TEKNOLOJİK, YAZILIM, DONANIM vb.)</a:t>
            </a:r>
            <a:endParaRPr lang="en-US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78" y="245892"/>
            <a:ext cx="1569900" cy="333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7" name="Tablo 66">
            <a:extLst>
              <a:ext uri="{FF2B5EF4-FFF2-40B4-BE49-F238E27FC236}">
                <a16:creationId xmlns:a16="http://schemas.microsoft.com/office/drawing/2014/main" id="{8304B644-425E-4186-B593-E25613CE91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0257394"/>
              </p:ext>
            </p:extLst>
          </p:nvPr>
        </p:nvGraphicFramePr>
        <p:xfrm>
          <a:off x="88490" y="1460291"/>
          <a:ext cx="8843074" cy="5118125"/>
        </p:xfrm>
        <a:graphic>
          <a:graphicData uri="http://schemas.openxmlformats.org/drawingml/2006/table">
            <a:tbl>
              <a:tblPr/>
              <a:tblGrid>
                <a:gridCol w="1682493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2071344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1501947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  <a:gridCol w="1336124">
                  <a:extLst>
                    <a:ext uri="{9D8B030D-6E8A-4147-A177-3AD203B41FA5}">
                      <a16:colId xmlns:a16="http://schemas.microsoft.com/office/drawing/2014/main" val="3383282758"/>
                    </a:ext>
                  </a:extLst>
                </a:gridCol>
                <a:gridCol w="2251166">
                  <a:extLst>
                    <a:ext uri="{9D8B030D-6E8A-4147-A177-3AD203B41FA5}">
                      <a16:colId xmlns:a16="http://schemas.microsoft.com/office/drawing/2014/main" val="494559924"/>
                    </a:ext>
                  </a:extLst>
                </a:gridCol>
              </a:tblGrid>
              <a:tr h="57376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KAYNAK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BİRİMİ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MEVCUT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455233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Anahtar Makinesi Düz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ve Bilyeli </a:t>
                      </a:r>
                      <a:endParaRPr lang="tr-TR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Teknik Hizmetler Birimi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Adet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Anahtarların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dışa bağımlı olmadan çoğaltılabilmesi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681522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Gaz Toplama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Makinesi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Teknik Hizmetler Birimi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Adet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Gaz kaçaklarını tespit edilmesi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ve mevcut gazın tekrar tanka verilmesi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855125"/>
                  </a:ext>
                </a:extLst>
              </a:tr>
              <a:tr h="681522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Yemek- Gıda Hammadde Taşıma Aracı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Yemekhane Hizmetleri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Birimi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indent="0" algn="l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Adet</a:t>
                      </a:r>
                    </a:p>
                    <a:p>
                      <a:pPr algn="l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Yemek ve malzeme taşınması için araç olmaması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409110"/>
                  </a:ext>
                </a:extLst>
              </a:tr>
              <a:tr h="681522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Endüstriyel Tip Fırın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Yemekhane Hizmetleri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Birimi</a:t>
                      </a:r>
                      <a:endParaRPr lang="tr-TR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Adet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indent="0" algn="l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Adet</a:t>
                      </a:r>
                    </a:p>
                    <a:p>
                      <a:pPr algn="l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Pastaneye ait fırın olmaması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061239"/>
                  </a:ext>
                </a:extLst>
              </a:tr>
              <a:tr h="681522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Kasap Çözündürme Dolabı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Yemekhane Hizmetleri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Birimi</a:t>
                      </a:r>
                      <a:endParaRPr lang="tr-TR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indent="0" algn="l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indent="0" algn="l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Adet</a:t>
                      </a:r>
                    </a:p>
                    <a:p>
                      <a:pPr algn="l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Kasap bölümünde soğuk oda bulunmaması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7738203"/>
                  </a:ext>
                </a:extLst>
              </a:tr>
              <a:tr h="681522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Depo Alanı +4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Yemekhane Hizmetleri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Birimi-Muhasebe Birimi</a:t>
                      </a:r>
                      <a:endParaRPr lang="tr-TR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indent="0" algn="l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Adet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indent="0" algn="l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Adet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Depo alanı yeterli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gelmemektedir.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556104"/>
                  </a:ext>
                </a:extLst>
              </a:tr>
              <a:tr h="681522">
                <a:tc>
                  <a:txBody>
                    <a:bodyPr/>
                    <a:lstStyle/>
                    <a:p>
                      <a:pPr marL="0" marR="0" indent="0" algn="l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Depo Alanı -18</a:t>
                      </a:r>
                    </a:p>
                    <a:p>
                      <a:pPr algn="l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Yemekhane Hizmetleri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Birimi-Muhasebe Birimi</a:t>
                      </a:r>
                      <a:endParaRPr lang="tr-TR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indent="0" algn="l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Adet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indent="0" algn="l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Adet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Depo alanı yeterli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gelmemektedir.</a:t>
                      </a:r>
                      <a:endParaRPr lang="tr-TR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66634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01657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Özel 2">
      <a:dk1>
        <a:srgbClr val="8AD0D5"/>
      </a:dk1>
      <a:lt1>
        <a:sysClr val="window" lastClr="FFFFFF"/>
      </a:lt1>
      <a:dk2>
        <a:srgbClr val="1E5155"/>
      </a:dk2>
      <a:lt2>
        <a:srgbClr val="BFBFBF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778</TotalTime>
  <Words>2157</Words>
  <Application>Microsoft Office PowerPoint</Application>
  <PresentationFormat>Ekran Gösterisi (4:3)</PresentationFormat>
  <Paragraphs>568</Paragraphs>
  <Slides>31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9" baseType="lpstr">
      <vt:lpstr>Arial</vt:lpstr>
      <vt:lpstr>Calibri</vt:lpstr>
      <vt:lpstr>Calibri Light</vt:lpstr>
      <vt:lpstr>Comic Sans MS</vt:lpstr>
      <vt:lpstr>Tahoma</vt:lpstr>
      <vt:lpstr>Times New Roman</vt:lpstr>
      <vt:lpstr>Wingdings 3</vt:lpstr>
      <vt:lpstr>İyon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2019 YILI  YGG SUNUMU  MEZUNLAR OFİSİ ve KARİYER GELİŞTİRME KOORDİNATÖRLÜĞÜ SÜRECİ  30/12/2019</dc:title>
  <dc:creator>Ali Engin DORUM</dc:creator>
  <cp:lastModifiedBy>Yunus KIR</cp:lastModifiedBy>
  <cp:revision>79</cp:revision>
  <dcterms:created xsi:type="dcterms:W3CDTF">2020-01-20T10:44:30Z</dcterms:created>
  <dcterms:modified xsi:type="dcterms:W3CDTF">2024-05-27T14:00:40Z</dcterms:modified>
</cp:coreProperties>
</file>