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2"/>
  </p:notesMasterIdLst>
  <p:sldIdLst>
    <p:sldId id="256" r:id="rId2"/>
    <p:sldId id="288" r:id="rId3"/>
    <p:sldId id="365" r:id="rId4"/>
    <p:sldId id="347" r:id="rId5"/>
    <p:sldId id="346" r:id="rId6"/>
    <p:sldId id="320" r:id="rId7"/>
    <p:sldId id="363" r:id="rId8"/>
    <p:sldId id="364" r:id="rId9"/>
    <p:sldId id="285" r:id="rId10"/>
    <p:sldId id="373" r:id="rId11"/>
    <p:sldId id="374" r:id="rId12"/>
    <p:sldId id="353" r:id="rId13"/>
    <p:sldId id="366" r:id="rId14"/>
    <p:sldId id="367" r:id="rId15"/>
    <p:sldId id="368" r:id="rId16"/>
    <p:sldId id="358" r:id="rId17"/>
    <p:sldId id="369" r:id="rId18"/>
    <p:sldId id="357" r:id="rId19"/>
    <p:sldId id="370" r:id="rId20"/>
    <p:sldId id="278" r:id="rId2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arsayılan Bölüm" id="{BEA70EB5-37B4-4FD2-923D-5284A583AEE6}">
          <p14:sldIdLst>
            <p14:sldId id="256"/>
          </p14:sldIdLst>
        </p14:section>
        <p14:section name="Başlıksız Bölüm" id="{29ED5E7A-0C58-4AF1-A401-2AB9E7D510F4}">
          <p14:sldIdLst>
            <p14:sldId id="288"/>
            <p14:sldId id="365"/>
            <p14:sldId id="347"/>
            <p14:sldId id="346"/>
            <p14:sldId id="320"/>
            <p14:sldId id="363"/>
            <p14:sldId id="364"/>
            <p14:sldId id="285"/>
            <p14:sldId id="373"/>
            <p14:sldId id="374"/>
            <p14:sldId id="353"/>
            <p14:sldId id="366"/>
            <p14:sldId id="367"/>
            <p14:sldId id="368"/>
            <p14:sldId id="358"/>
            <p14:sldId id="369"/>
            <p14:sldId id="357"/>
            <p14:sldId id="370"/>
            <p14:sldId id="27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li Engin DORUM" initials="AED" lastIdx="1" clrIdx="0">
    <p:extLst>
      <p:ext uri="{19B8F6BF-5375-455C-9EA6-DF929625EA0E}">
        <p15:presenceInfo xmlns:p15="http://schemas.microsoft.com/office/powerpoint/2012/main" userId="d7838842375f6d7a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22454"/>
    <a:srgbClr val="122204"/>
    <a:srgbClr val="0C0D0D"/>
    <a:srgbClr val="0F2303"/>
    <a:srgbClr val="001626"/>
    <a:srgbClr val="7AEE32"/>
    <a:srgbClr val="E626AF"/>
    <a:srgbClr val="1F0620"/>
    <a:srgbClr val="020424"/>
    <a:srgbClr val="D9D9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AC4A0E0-5728-3060-DBC6-73089B61B9EC}" v="19" dt="2021-12-30T11:12:01.669"/>
    <p1510:client id="{5DACE587-96EF-BCC8-9D45-661E4D919997}" v="25" dt="2021-12-30T11:23:17.420"/>
    <p1510:client id="{FBBD671A-7482-21DB-78BB-48D5101602C6}" v="422" dt="2021-12-30T11:09:03.64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Orta Stil 2 - Vurgu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Orta Stil 2 - Vurgu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Orta Stil 2 - Vurgu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46F890A9-2807-4EBB-B81D-B2AA78EC7F39}" styleName="Koyu Stil 2 - Vurgu 5/Vurgu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3B4B98B0-60AC-42C2-AFA5-B58CD77FA1E5}" styleName="Açık Stil 1 - Vurgu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7AC3CCA-C797-4891-BE02-D94E43425B78}" styleName="Orta Stil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5FD0F851-EC5A-4D38-B0AD-8093EC10F338}" styleName="Açık Stil 1 - Vurgu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9D7B26C5-4107-4FEC-AEDC-1716B250A1EF}" styleName="Açık Stil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8FB837D-C827-4EFA-A057-4D05807E0F7C}" styleName="Tema Uygulanmış Stil 1 - Vurgu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3643" autoAdjust="0"/>
  </p:normalViewPr>
  <p:slideViewPr>
    <p:cSldViewPr snapToGrid="0">
      <p:cViewPr varScale="1">
        <p:scale>
          <a:sx n="96" d="100"/>
          <a:sy n="96" d="100"/>
        </p:scale>
        <p:origin x="2034" y="3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al__ma_Sayfas_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al__ma_Sayfas_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al__ma_Sayfas_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aiuchqfsx03\NG\MUHASEBE\F&#304;NANS%20ORTAK%20DOSYALAR\KAL&#304;TE%20Y&#214;NET&#304;M%20S&#304;STEM&#304;\2021\Birim%20Anketleri\KY-FR-0006%20Anket%20Analiz%20Formu_%20F&#304;NANS%20M&#220;D&#220;RL&#220;&#286;&#220;%202021%20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al__ma_Sayfas_3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\\aiuchqfsx03\NG\MUHASEBE\F&#304;NANS%20ORTAK%20DOSYALAR\KAL&#304;TE%20Y&#214;NET&#304;M%20S&#304;STEM&#304;\2023\Birim%20Anketleri\KY-FR-0006%20Anket%20Analiz%20Formu_%20F&#304;NANS%20M&#220;D&#220;RL&#220;&#286;&#220;%202023%20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al__ma_Sayfas_4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tr-TR" sz="2400"/>
              <a:t>FİNANS MÜDÜRLÜĞÜ MEMNUNİYET ANKETİ ANALİZ FORMU TÜM KİŞİLER SORU BAZLI DAĞILIM ÖZETİ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tr-TR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302593184"/>
        <c:axId val="34018960"/>
      </c:barChart>
      <c:catAx>
        <c:axId val="3025931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05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34018960"/>
        <c:crosses val="autoZero"/>
        <c:auto val="1"/>
        <c:lblAlgn val="ctr"/>
        <c:lblOffset val="100"/>
        <c:noMultiLvlLbl val="0"/>
      </c:catAx>
      <c:valAx>
        <c:axId val="34018960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302593184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tr-T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tr-TR" sz="2400" dirty="0"/>
              <a:t>FİNANS MÜDÜRLÜĞÜ MEMNUNİYET ANKETİ ANALİZ FORMU SORU BAZLI DAĞILIM ÖZETİ GENEL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tr-TR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302593184"/>
        <c:axId val="34018960"/>
      </c:barChart>
      <c:catAx>
        <c:axId val="3025931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05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34018960"/>
        <c:crosses val="autoZero"/>
        <c:auto val="1"/>
        <c:lblAlgn val="ctr"/>
        <c:lblOffset val="100"/>
        <c:noMultiLvlLbl val="0"/>
      </c:catAx>
      <c:valAx>
        <c:axId val="34018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3025931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tr-T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tr-TR" sz="2400"/>
              <a:t>FİNANS MÜDÜRLÜĞÜ MEMNUNİYET ANKETİ ANALİZ FORMU TÜM KİŞİLER SORU BAZLI DAĞILIM ÖZETİ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tr-T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Pt>
            <c:idx val="7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23FD-486E-9A65-4FC9F5530FFD}"/>
              </c:ext>
            </c:extLst>
          </c:dPt>
          <c:dPt>
            <c:idx val="9"/>
            <c:invertIfNegative val="0"/>
            <c:bubble3D val="0"/>
            <c:spPr>
              <a:gradFill rotWithShape="1">
                <a:gsLst>
                  <a:gs pos="0">
                    <a:schemeClr val="accent1">
                      <a:shade val="51000"/>
                      <a:satMod val="130000"/>
                    </a:schemeClr>
                  </a:gs>
                  <a:gs pos="80000">
                    <a:schemeClr val="accent1">
                      <a:shade val="93000"/>
                      <a:satMod val="130000"/>
                    </a:schemeClr>
                  </a:gs>
                  <a:gs pos="100000">
                    <a:schemeClr val="accent1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23FD-486E-9A65-4FC9F5530FFD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tr-T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'Anket Analiz Formu TÜMÜ (2)'!$C$2:$J$2</c:f>
              <c:strCache>
                <c:ptCount val="8"/>
                <c:pt idx="0">
                  <c:v>Finans Müdürlüğü çalışanlarına kolay erişim sağlarım./I have convenient access to  the Directorate of Finance staff.</c:v>
                </c:pt>
                <c:pt idx="1">
                  <c:v>Yöneltilen soru/sorun ve taleplere karşı üslup ve yaklaşımlarından memnunum./I am satisfied with the way they approach problems, questions and demands.</c:v>
                </c:pt>
                <c:pt idx="2">
                  <c:v>Acil durumlar için hızlı ve doğru çözümler üretir/bilgilendirir./They produce quick and accurate solutions, and inform us regarding urgent matters. </c:v>
                </c:pt>
                <c:pt idx="3">
                  <c:v>Genel bilgilendirmeleri zamanında ve anlaşılır bir biçimde yapar./ They make general notifications in a timely and comprehensible manner.</c:v>
                </c:pt>
                <c:pt idx="4">
                  <c:v>Ödemeler zamanında yapılır./ Payments are made on time.</c:v>
                </c:pt>
                <c:pt idx="5">
                  <c:v>Ödemeler eksiksiz yapılır./Payments are made in full.</c:v>
                </c:pt>
                <c:pt idx="6">
                  <c:v>Genel olarak Finans Müdürlüğü faaliyetlerinden memnunum./ I am generally satisfied with the operation of  the Directorate of Finance.</c:v>
                </c:pt>
                <c:pt idx="7">
                  <c:v>ORTALAMA</c:v>
                </c:pt>
              </c:strCache>
            </c:strRef>
          </c:cat>
          <c:val>
            <c:numRef>
              <c:f>'Anket Analiz Formu TÜMÜ (2)'!$C$3:$J$3</c:f>
              <c:numCache>
                <c:formatCode>0%</c:formatCode>
                <c:ptCount val="8"/>
                <c:pt idx="0">
                  <c:v>0.82978723404255317</c:v>
                </c:pt>
                <c:pt idx="1">
                  <c:v>0.81720430107526887</c:v>
                </c:pt>
                <c:pt idx="2">
                  <c:v>0.79347826086956519</c:v>
                </c:pt>
                <c:pt idx="3">
                  <c:v>0.80376344086021501</c:v>
                </c:pt>
                <c:pt idx="4">
                  <c:v>0.84890109890109888</c:v>
                </c:pt>
                <c:pt idx="5">
                  <c:v>0.85833333333333328</c:v>
                </c:pt>
                <c:pt idx="6">
                  <c:v>0.81578947368421051</c:v>
                </c:pt>
                <c:pt idx="7" formatCode="0.00%">
                  <c:v>0.823893877538035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3FD-486E-9A65-4FC9F5530F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302593184"/>
        <c:axId val="34018960"/>
      </c:barChart>
      <c:catAx>
        <c:axId val="3025931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05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34018960"/>
        <c:crosses val="autoZero"/>
        <c:auto val="1"/>
        <c:lblAlgn val="ctr"/>
        <c:lblOffset val="100"/>
        <c:noMultiLvlLbl val="0"/>
      </c:catAx>
      <c:valAx>
        <c:axId val="34018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3025931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tr-T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tr-TR" dirty="0"/>
              <a:t>FİNANS MÜDÜRLÜĞÜ MEMNUNİYET ANKETİ ANALİZ FORMU ÖĞRENCİ SORU BAZLI DAĞILIM ÖZETİ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tr-TR"/>
        </a:p>
      </c:txPr>
    </c:title>
    <c:autoTitleDeleted val="0"/>
    <c:plotArea>
      <c:layout/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302593184"/>
        <c:axId val="34018960"/>
      </c:barChart>
      <c:catAx>
        <c:axId val="3025931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34018960"/>
        <c:crosses val="autoZero"/>
        <c:auto val="1"/>
        <c:lblAlgn val="ctr"/>
        <c:lblOffset val="100"/>
        <c:noMultiLvlLbl val="0"/>
      </c:catAx>
      <c:valAx>
        <c:axId val="34018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3025931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tr-TR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tr-TR"/>
              <a:t>FİNANS MÜDÜRLÜĞÜ MEMNUNİYET ANKETİ ANALİZ FORMU ÖĞRENCİ</a:t>
            </a:r>
            <a:r>
              <a:rPr lang="tr-TR" baseline="0"/>
              <a:t> </a:t>
            </a:r>
            <a:r>
              <a:rPr lang="tr-TR"/>
              <a:t>SORU BAZLI DAĞILIM ÖZETİ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tr-T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Pt>
            <c:idx val="9"/>
            <c:invertIfNegative val="0"/>
            <c:bubble3D val="0"/>
            <c:spPr>
              <a:gradFill rotWithShape="1">
                <a:gsLst>
                  <a:gs pos="0">
                    <a:schemeClr val="accent1">
                      <a:shade val="51000"/>
                      <a:satMod val="130000"/>
                    </a:schemeClr>
                  </a:gs>
                  <a:gs pos="80000">
                    <a:schemeClr val="accent1">
                      <a:shade val="93000"/>
                      <a:satMod val="130000"/>
                    </a:schemeClr>
                  </a:gs>
                  <a:gs pos="100000">
                    <a:schemeClr val="accent1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A3B8-45C3-8128-D8F53CD1FAC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tr-T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'Anket Analiz Formu_ÖĞRENCİ (2)'!$C$2:$J$2</c:f>
              <c:strCache>
                <c:ptCount val="8"/>
                <c:pt idx="0">
                  <c:v>Finans Müdürlüğü çalışanlarına kolay erişim sağlarım./I have convenient access to  the Directorate of Finance staff.</c:v>
                </c:pt>
                <c:pt idx="1">
                  <c:v>Yöneltilen soru/sorun ve taleplere karşı üslup ve yaklaşımlarından memnunum./I am satisfied with the way they approach problems, questions and demands.</c:v>
                </c:pt>
                <c:pt idx="2">
                  <c:v>Acil durumlar için hızlı ve doğru çözümler üretir/bilgilendirir./They produce quick and accurate solutions, and inform us regarding urgent matters. </c:v>
                </c:pt>
                <c:pt idx="3">
                  <c:v>Genel bilgilendirmeleri zamanında ve anlaşılır bir biçimde yapar./ They make general notifications in a timely and comprehensible manner.</c:v>
                </c:pt>
                <c:pt idx="4">
                  <c:v>5Ödemeler zamanında yapılır./ Payments are made on time.</c:v>
                </c:pt>
                <c:pt idx="5">
                  <c:v>Ödemeler eksiksiz yapılır./Payments are made in full.</c:v>
                </c:pt>
                <c:pt idx="6">
                  <c:v>Genel olarak Finans Müdürlüğü faaliyetlerinden memnunum./ I am generally satisfied with the operation of  the Directorate of Finance.</c:v>
                </c:pt>
                <c:pt idx="7">
                  <c:v>PUAN</c:v>
                </c:pt>
              </c:strCache>
            </c:strRef>
          </c:cat>
          <c:val>
            <c:numRef>
              <c:f>'Anket Analiz Formu_ÖĞRENCİ (2)'!$C$3:$J$3</c:f>
              <c:numCache>
                <c:formatCode>0%</c:formatCode>
                <c:ptCount val="8"/>
                <c:pt idx="0">
                  <c:v>0.75</c:v>
                </c:pt>
                <c:pt idx="1">
                  <c:v>0.69852941176470584</c:v>
                </c:pt>
                <c:pt idx="2">
                  <c:v>0.68939393939393945</c:v>
                </c:pt>
                <c:pt idx="3">
                  <c:v>0.7142857142857143</c:v>
                </c:pt>
                <c:pt idx="4">
                  <c:v>0.734375</c:v>
                </c:pt>
                <c:pt idx="5">
                  <c:v>0.75806451612903225</c:v>
                </c:pt>
                <c:pt idx="6">
                  <c:v>0.71323529411764708</c:v>
                </c:pt>
                <c:pt idx="7" formatCode="0.00%">
                  <c:v>0.72255483938443399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3B8-45C3-8128-D8F53CD1FAC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302593184"/>
        <c:axId val="34018960"/>
      </c:barChart>
      <c:catAx>
        <c:axId val="3025931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34018960"/>
        <c:crosses val="autoZero"/>
        <c:auto val="1"/>
        <c:lblAlgn val="ctr"/>
        <c:lblOffset val="100"/>
        <c:noMultiLvlLbl val="0"/>
      </c:catAx>
      <c:valAx>
        <c:axId val="34018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3025931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tr-TR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tr-TR"/>
              <a:t>FİNANS MÜDÜRLÜĞÜ MEMNUNİYET ANKETİ ANALİZ FORMU İDARİ</a:t>
            </a:r>
            <a:r>
              <a:rPr lang="tr-TR" baseline="0"/>
              <a:t> PERSONEL </a:t>
            </a:r>
            <a:r>
              <a:rPr lang="tr-TR"/>
              <a:t>SORU BAZLI DAĞILIM ÖZETİ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tr-T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Pt>
            <c:idx val="9"/>
            <c:invertIfNegative val="0"/>
            <c:bubble3D val="0"/>
            <c:spPr>
              <a:gradFill rotWithShape="1">
                <a:gsLst>
                  <a:gs pos="0">
                    <a:schemeClr val="accent1">
                      <a:shade val="51000"/>
                      <a:satMod val="130000"/>
                    </a:schemeClr>
                  </a:gs>
                  <a:gs pos="80000">
                    <a:schemeClr val="accent1">
                      <a:shade val="93000"/>
                      <a:satMod val="130000"/>
                    </a:schemeClr>
                  </a:gs>
                  <a:gs pos="100000">
                    <a:schemeClr val="accent1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171F-4609-B561-1C8884C2CA2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tr-T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'Anket Analiz Formu_İDARİ (2)'!$C$2:$J$2</c:f>
              <c:strCache>
                <c:ptCount val="8"/>
                <c:pt idx="0">
                  <c:v>Finans Müdürlüğü çalışanlarına kolay erişim sağlarım./I have convenient access to  the Directorate of Finance staff.</c:v>
                </c:pt>
                <c:pt idx="1">
                  <c:v>Yöneltilen soru/sorun ve taleplere karşı üslup ve yaklaşımlarından memnunum./I am satisfied with the way they approach problems, questions and demands.</c:v>
                </c:pt>
                <c:pt idx="2">
                  <c:v>Acil durumlar için hızlı ve doğru çözümler üretir/bilgilendirir./They produce quick and accurate solutions, and inform us regarding urgent matters. </c:v>
                </c:pt>
                <c:pt idx="3">
                  <c:v>Genel bilgilendirmeleri zamanında ve anlaşılır bir biçimde yapar./ They make general notifications in a timely and comprehensible manner.</c:v>
                </c:pt>
                <c:pt idx="4">
                  <c:v>Ödemeler zamanında yapılır./ Payments are made on time.</c:v>
                </c:pt>
                <c:pt idx="5">
                  <c:v>Ödemeler eksiksiz yapılır./Payments are made in full.</c:v>
                </c:pt>
                <c:pt idx="6">
                  <c:v>Genel olarak Finans Müdürlüğü faaliyetlerinden memnunum./ I am generally satisfied with the operation of  the Directorate of Finance.</c:v>
                </c:pt>
                <c:pt idx="7">
                  <c:v>PUAN</c:v>
                </c:pt>
              </c:strCache>
            </c:strRef>
          </c:cat>
          <c:val>
            <c:numRef>
              <c:f>'Anket Analiz Formu_İDARİ (2)'!$C$3:$J$3</c:f>
              <c:numCache>
                <c:formatCode>0%</c:formatCode>
                <c:ptCount val="8"/>
                <c:pt idx="0">
                  <c:v>0.8666666666666667</c:v>
                </c:pt>
                <c:pt idx="1">
                  <c:v>0.8666666666666667</c:v>
                </c:pt>
                <c:pt idx="2">
                  <c:v>0.83333333333333337</c:v>
                </c:pt>
                <c:pt idx="3">
                  <c:v>0.85344827586206895</c:v>
                </c:pt>
                <c:pt idx="4">
                  <c:v>0.9285714285714286</c:v>
                </c:pt>
                <c:pt idx="5">
                  <c:v>0.9375</c:v>
                </c:pt>
                <c:pt idx="6">
                  <c:v>0.8666666666666667</c:v>
                </c:pt>
                <c:pt idx="7" formatCode="0.00%">
                  <c:v>0.87410714285714286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71F-4609-B561-1C8884C2CA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302593184"/>
        <c:axId val="34018960"/>
      </c:barChart>
      <c:catAx>
        <c:axId val="3025931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34018960"/>
        <c:crosses val="autoZero"/>
        <c:auto val="1"/>
        <c:lblAlgn val="ctr"/>
        <c:lblOffset val="100"/>
        <c:noMultiLvlLbl val="0"/>
      </c:catAx>
      <c:valAx>
        <c:axId val="34018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3025931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tr-TR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tr-TR"/>
              <a:t>FİNANS MÜDÜRLÜĞÜ MEMNUNİYET ANKETİ ANALİZ FORMU AKADEMİK</a:t>
            </a:r>
            <a:r>
              <a:rPr lang="tr-TR" baseline="0"/>
              <a:t> PERSONEL</a:t>
            </a:r>
            <a:r>
              <a:rPr lang="tr-TR"/>
              <a:t> SORU BAZLI DAĞILIM ÖZETİ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tr-T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Pt>
            <c:idx val="9"/>
            <c:invertIfNegative val="0"/>
            <c:bubble3D val="0"/>
            <c:spPr>
              <a:gradFill rotWithShape="1">
                <a:gsLst>
                  <a:gs pos="0">
                    <a:schemeClr val="accent1">
                      <a:shade val="51000"/>
                      <a:satMod val="130000"/>
                    </a:schemeClr>
                  </a:gs>
                  <a:gs pos="80000">
                    <a:schemeClr val="accent1">
                      <a:shade val="93000"/>
                      <a:satMod val="130000"/>
                    </a:schemeClr>
                  </a:gs>
                  <a:gs pos="100000">
                    <a:schemeClr val="accent1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C25D-452D-92A3-B281990D344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tr-T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'Anket Analiz Formu_AKADEMİK (2'!$C$2:$J$2</c:f>
              <c:strCache>
                <c:ptCount val="8"/>
                <c:pt idx="0">
                  <c:v>Finans Müdürlüğü çalışanlarına kolay erişim sağlarım./I have convenient access to  the Directorate of Finance staff.</c:v>
                </c:pt>
                <c:pt idx="1">
                  <c:v>Yöneltilen soru/sorun ve taleplere karşı üslup ve yaklaşımlarından memnunum./I am satisfied with the way they approach problems, questions and demands.</c:v>
                </c:pt>
                <c:pt idx="2">
                  <c:v>Acil durumlar için hızlı ve doğru çözümler üretir/bilgilendirir./They produce quick and accurate solutions, and inform us regarding urgent matters. </c:v>
                </c:pt>
                <c:pt idx="3">
                  <c:v>Genel bilgilendirmeleri zamanında ve anlaşılır bir biçimde yapar./ They make general notifications in a timely and comprehensible manner.</c:v>
                </c:pt>
                <c:pt idx="4">
                  <c:v>Ödemeler zamanında yapılır./ Payments are made on time.</c:v>
                </c:pt>
                <c:pt idx="5">
                  <c:v>Ödemeler eksiksiz yapılır./Payments are made in full.</c:v>
                </c:pt>
                <c:pt idx="6">
                  <c:v>Genel olarak Finans Müdürlüğü faaliyetlerinden memnunum./ I am generally satisfied with the operation of  the Directorate of Finance.</c:v>
                </c:pt>
                <c:pt idx="7">
                  <c:v>PUAN</c:v>
                </c:pt>
              </c:strCache>
            </c:strRef>
          </c:cat>
          <c:val>
            <c:numRef>
              <c:f>'Anket Analiz Formu_AKADEMİK (2'!$C$3:$J$3</c:f>
              <c:numCache>
                <c:formatCode>0%</c:formatCode>
                <c:ptCount val="8"/>
                <c:pt idx="0">
                  <c:v>0.88793103448275867</c:v>
                </c:pt>
                <c:pt idx="1">
                  <c:v>0.90517241379310343</c:v>
                </c:pt>
                <c:pt idx="2">
                  <c:v>0.87068965517241381</c:v>
                </c:pt>
                <c:pt idx="3">
                  <c:v>0.86206896551724133</c:v>
                </c:pt>
                <c:pt idx="4">
                  <c:v>0.89516129032258063</c:v>
                </c:pt>
                <c:pt idx="5">
                  <c:v>0.88709677419354838</c:v>
                </c:pt>
                <c:pt idx="6">
                  <c:v>0.87903225806451613</c:v>
                </c:pt>
                <c:pt idx="7" formatCode="0.00%">
                  <c:v>0.88387891307802313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25D-452D-92A3-B281990D344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302593184"/>
        <c:axId val="34018960"/>
      </c:barChart>
      <c:catAx>
        <c:axId val="3025931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34018960"/>
        <c:crosses val="autoZero"/>
        <c:auto val="1"/>
        <c:lblAlgn val="ctr"/>
        <c:lblOffset val="100"/>
        <c:noMultiLvlLbl val="0"/>
      </c:catAx>
      <c:valAx>
        <c:axId val="34018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3025931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tr-T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9FC953-42AA-4EE9-BF6A-0E981C5F3E5C}" type="datetimeFigureOut">
              <a:rPr lang="tr-TR" smtClean="0"/>
              <a:t>28.05.2024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8F1CBD-092F-46C9-A4DE-6EE6E628FC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76123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2" y="1447801"/>
            <a:ext cx="662096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2" y="4777380"/>
            <a:ext cx="662096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42CFF-777B-4533-A440-4C456B6A9FEA}" type="datetime1">
              <a:rPr lang="tr-TR" smtClean="0"/>
              <a:t>28.05.2024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98446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4800587"/>
            <a:ext cx="66209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2" y="685800"/>
            <a:ext cx="662096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3" y="5367325"/>
            <a:ext cx="662096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C83F0-FC27-43D2-9813-F060C2D9E7A0}" type="datetime1">
              <a:rPr lang="tr-TR" smtClean="0"/>
              <a:t>28.05.2024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3462770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1447800"/>
            <a:ext cx="6620968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657600"/>
            <a:ext cx="6620968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C83F0-FC27-43D2-9813-F060C2D9E7A0}" type="datetime1">
              <a:rPr lang="tr-TR" smtClean="0"/>
              <a:t>28.05.2024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1092804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409" y="1447800"/>
            <a:ext cx="6001049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448177" y="3771174"/>
            <a:ext cx="546115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4350657"/>
            <a:ext cx="6620968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C83F0-FC27-43D2-9813-F060C2D9E7A0}" type="datetime1">
              <a:rPr lang="tr-TR" smtClean="0"/>
              <a:t>28.05.2024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673897" y="971253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99690" y="2613787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2191077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3124201"/>
            <a:ext cx="662096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C83F0-FC27-43D2-9813-F060C2D9E7A0}" type="datetime1">
              <a:rPr lang="tr-TR" smtClean="0"/>
              <a:t>28.05.2024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5784116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834" y="1981200"/>
            <a:ext cx="22107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475" y="2667000"/>
            <a:ext cx="219608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3504" y="1981200"/>
            <a:ext cx="22027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5586" y="2667000"/>
            <a:ext cx="2210671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1981200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4917" y="2667000"/>
            <a:ext cx="2199658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C83F0-FC27-43D2-9813-F060C2D9E7A0}" type="datetime1">
              <a:rPr lang="tr-TR" smtClean="0"/>
              <a:t>28.05.2024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3034078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475" y="4250949"/>
            <a:ext cx="22056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475" y="2209800"/>
            <a:ext cx="220561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475" y="4827212"/>
            <a:ext cx="2205612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792" y="4250949"/>
            <a:ext cx="21984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791" y="2209800"/>
            <a:ext cx="2198466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776" y="4827211"/>
            <a:ext cx="220137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4250949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4916" y="2209800"/>
            <a:ext cx="219965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4824" y="4827209"/>
            <a:ext cx="2202571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C83F0-FC27-43D2-9813-F060C2D9E7A0}" type="datetime1">
              <a:rPr lang="tr-TR" smtClean="0"/>
              <a:t>28.05.2024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9420382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C83F0-FC27-43D2-9813-F060C2D9E7A0}" type="datetime1">
              <a:rPr lang="tr-TR" smtClean="0"/>
              <a:t>28.05.2024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9533345"/>
      </p:ext>
    </p:extLst>
  </p:cSld>
  <p:clrMapOvr>
    <a:masterClrMapping/>
  </p:clrMapOvr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9782" y="430214"/>
            <a:ext cx="1314793" cy="5826125"/>
          </a:xfrm>
        </p:spPr>
        <p:txBody>
          <a:bodyPr vert="eaVert" anchor="b" anchorCtr="0"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475" y="773205"/>
            <a:ext cx="5568812" cy="5483134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2059A-8985-41A3-9F35-8DC13894A4E0}" type="datetime1">
              <a:rPr lang="tr-TR" smtClean="0"/>
              <a:t>28.05.2024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54823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74D3F-D744-42F9-A266-110B14BD4158}" type="datetime1">
              <a:rPr lang="tr-TR" smtClean="0"/>
              <a:t>28.05.2024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8146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2861734"/>
            <a:ext cx="662096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1C8BA-DCDD-4E80-B44D-BB4BDA6BC718}" type="datetime1">
              <a:rPr lang="tr-TR" smtClean="0"/>
              <a:t>28.05.2024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85050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700" y="2060576"/>
            <a:ext cx="3298113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1975" y="2056093"/>
            <a:ext cx="3298115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27ED0-D0FE-4A09-AE62-4103EA8D2926}" type="datetime1">
              <a:rPr lang="tr-TR" smtClean="0"/>
              <a:t>28.05.2024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83382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1905000"/>
            <a:ext cx="32981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700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1976" y="1905000"/>
            <a:ext cx="3298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1976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82A1D-A539-4378-A6BA-1AA9F3084D39}" type="datetime1">
              <a:rPr lang="tr-TR" smtClean="0"/>
              <a:t>28.05.2024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4398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92C6F-6FA5-45C8-ACE4-E5B3D13F24FA}" type="datetime1">
              <a:rPr lang="tr-TR" smtClean="0"/>
              <a:t>28.05.2024</a:t>
            </a:fld>
            <a:endParaRPr lang="tr-T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68266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0823A-34F6-4D9A-B72C-4420CCCD8E18}" type="datetime1">
              <a:rPr lang="tr-TR" smtClean="0"/>
              <a:t>28.05.2024</a:t>
            </a:fld>
            <a:endParaRPr lang="tr-T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72421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1447800"/>
            <a:ext cx="2551462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9397" y="1447800"/>
            <a:ext cx="3898013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129281"/>
            <a:ext cx="25514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673C7-9167-4403-8666-44BE39765140}" type="datetime1">
              <a:rPr lang="tr-TR" smtClean="0"/>
              <a:t>28.05.2024</a:t>
            </a:fld>
            <a:endParaRPr lang="tr-T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11575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656" y="1854192"/>
            <a:ext cx="3820674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3517" y="1143000"/>
            <a:ext cx="2400925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657600"/>
            <a:ext cx="3814728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AA8A1-43D8-4974-AA28-F99EFBEC3B2D}" type="datetime1">
              <a:rPr lang="tr-TR" smtClean="0"/>
              <a:t>28.05.2024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22381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629943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Oval 22"/>
          <p:cNvSpPr/>
          <p:nvPr/>
        </p:nvSpPr>
        <p:spPr>
          <a:xfrm>
            <a:off x="568983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4000"/>
                </a:schemeClr>
              </a:gs>
              <a:gs pos="73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Oval 23"/>
          <p:cNvSpPr/>
          <p:nvPr/>
        </p:nvSpPr>
        <p:spPr>
          <a:xfrm>
            <a:off x="629943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9000"/>
                </a:schemeClr>
              </a:gs>
              <a:gs pos="66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Oval 19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1000"/>
                </a:schemeClr>
              </a:gs>
              <a:gs pos="75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Oval 20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8000"/>
                </a:schemeClr>
              </a:gs>
              <a:gs pos="72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2052925"/>
            <a:ext cx="6711654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C07C83F0-FC27-43D2-9813-F060C2D9E7A0}" type="datetime1">
              <a:rPr lang="tr-TR" smtClean="0"/>
              <a:t>28.05.2024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3335" y="3263371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6431" y="295736"/>
            <a:ext cx="628813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1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27008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hf hdr="0" ftr="0" dt="0"/>
  <p:txStyles>
    <p:titleStyle>
      <a:lvl1pPr algn="l" defTabSz="457207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6" indent="-342906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62" indent="-285755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20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2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3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42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49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5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6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7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5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22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3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38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46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53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6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8.e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1.emf"/><Relationship Id="rId4" Type="http://schemas.openxmlformats.org/officeDocument/2006/relationships/image" Target="../media/image10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2843808" y="5512332"/>
            <a:ext cx="37328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b="1" dirty="0">
                <a:solidFill>
                  <a:srgbClr val="C00000"/>
                </a:solidFill>
              </a:rPr>
              <a:t>FİNANS MÜDÜRLÜĞÜ</a:t>
            </a:r>
          </a:p>
        </p:txBody>
      </p:sp>
      <p:pic>
        <p:nvPicPr>
          <p:cNvPr id="1026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836712"/>
            <a:ext cx="2376264" cy="504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" name="Metin kutusu 44"/>
          <p:cNvSpPr txBox="1"/>
          <p:nvPr/>
        </p:nvSpPr>
        <p:spPr>
          <a:xfrm>
            <a:off x="330546" y="2410020"/>
            <a:ext cx="8554916" cy="156966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algn="ctr" defTabSz="457207">
              <a:spcBef>
                <a:spcPct val="0"/>
              </a:spcBef>
            </a:pPr>
            <a:r>
              <a:rPr lang="tr-TR" sz="3200" b="1" spc="50" dirty="0">
                <a:ln w="0"/>
                <a:solidFill>
                  <a:schemeClr val="tx2">
                    <a:lumMod val="5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alibri"/>
                <a:ea typeface="+mj-ea"/>
                <a:cs typeface="Calibri"/>
              </a:rPr>
              <a:t> 2023 YILI </a:t>
            </a:r>
            <a:endParaRPr lang="en-US" sz="3200" b="1" spc="50" dirty="0">
              <a:ln w="0"/>
              <a:solidFill>
                <a:schemeClr val="tx2">
                  <a:lumMod val="50000"/>
                </a:schemeClr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Calibri"/>
              <a:ea typeface="+mj-ea"/>
              <a:cs typeface="Calibri"/>
            </a:endParaRPr>
          </a:p>
          <a:p>
            <a:pPr algn="ctr" defTabSz="457207">
              <a:spcBef>
                <a:spcPct val="0"/>
              </a:spcBef>
            </a:pPr>
            <a:r>
              <a:rPr lang="tr-TR" sz="3200" b="1" spc="50" dirty="0">
                <a:ln w="0"/>
                <a:solidFill>
                  <a:schemeClr val="tx2">
                    <a:lumMod val="5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alibri"/>
                <a:ea typeface="+mj-ea"/>
                <a:cs typeface="Calibri"/>
              </a:rPr>
              <a:t>YÖNETİMİN GÖZDEN GEÇİRME TOPLANTISI </a:t>
            </a:r>
          </a:p>
          <a:p>
            <a:pPr algn="ctr" defTabSz="457207">
              <a:spcBef>
                <a:spcPct val="0"/>
              </a:spcBef>
            </a:pPr>
            <a:r>
              <a:rPr lang="tr-TR" sz="3200" b="1" spc="50" dirty="0">
                <a:ln w="0"/>
                <a:solidFill>
                  <a:schemeClr val="tx2">
                    <a:lumMod val="5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alibri"/>
                <a:ea typeface="+mj-ea"/>
                <a:cs typeface="Calibri"/>
              </a:rPr>
              <a:t>(YGG) </a:t>
            </a:r>
            <a:endParaRPr lang="en-US" sz="3200" b="1" spc="50" dirty="0">
              <a:ln w="0"/>
              <a:solidFill>
                <a:schemeClr val="tx2">
                  <a:lumMod val="50000"/>
                </a:schemeClr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ea typeface="+mj-ea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0576697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2014023" y="525848"/>
            <a:ext cx="5265420" cy="84582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SKORU YÜKSEK OLAN ve AKSİYON GEREKTİREN </a:t>
            </a:r>
            <a:r>
              <a:rPr lang="en-US" sz="2800" b="1" kern="1200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RİS</a:t>
            </a: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KLER</a:t>
            </a:r>
            <a:endParaRPr lang="en-US" sz="2800" b="1" kern="1200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 vert="horz" lIns="91440" tIns="45720" rIns="91440" bIns="45720" rtlCol="0" anchor="ctr">
            <a:normAutofit fontScale="77500" lnSpcReduction="20000"/>
          </a:bodyPr>
          <a:lstStyle/>
          <a:p>
            <a:pPr>
              <a:spcAft>
                <a:spcPts val="600"/>
              </a:spcAft>
            </a:pPr>
            <a:endParaRPr lang="en-US"/>
          </a:p>
        </p:txBody>
      </p:sp>
      <p:sp>
        <p:nvSpPr>
          <p:cNvPr id="12" name="143 Metin kutusu"/>
          <p:cNvSpPr txBox="1"/>
          <p:nvPr/>
        </p:nvSpPr>
        <p:spPr>
          <a:xfrm>
            <a:off x="266700" y="2288576"/>
            <a:ext cx="266700" cy="271463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3" name="143 Metin kutusu"/>
          <p:cNvSpPr txBox="1"/>
          <p:nvPr/>
        </p:nvSpPr>
        <p:spPr>
          <a:xfrm>
            <a:off x="266700" y="2450501"/>
            <a:ext cx="266700" cy="265113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4" name="143 Metin kutusu"/>
          <p:cNvSpPr txBox="1"/>
          <p:nvPr/>
        </p:nvSpPr>
        <p:spPr>
          <a:xfrm>
            <a:off x="266700" y="2288576"/>
            <a:ext cx="266700" cy="271463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5" name="143 Metin kutusu"/>
          <p:cNvSpPr txBox="1"/>
          <p:nvPr/>
        </p:nvSpPr>
        <p:spPr>
          <a:xfrm>
            <a:off x="266700" y="2450501"/>
            <a:ext cx="266700" cy="265113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pic>
        <p:nvPicPr>
          <p:cNvPr id="9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0688"/>
            <a:ext cx="1512168" cy="32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0" name="Tablo 9"/>
          <p:cNvGraphicFramePr>
            <a:graphicFrameLocks noGrp="1"/>
          </p:cNvGraphicFramePr>
          <p:nvPr/>
        </p:nvGraphicFramePr>
        <p:xfrm>
          <a:off x="545122" y="1801446"/>
          <a:ext cx="8203223" cy="202692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828801">
                  <a:extLst>
                    <a:ext uri="{9D8B030D-6E8A-4147-A177-3AD203B41FA5}">
                      <a16:colId xmlns:a16="http://schemas.microsoft.com/office/drawing/2014/main" val="3521804200"/>
                    </a:ext>
                  </a:extLst>
                </a:gridCol>
                <a:gridCol w="6374422">
                  <a:extLst>
                    <a:ext uri="{9D8B030D-6E8A-4147-A177-3AD203B41FA5}">
                      <a16:colId xmlns:a16="http://schemas.microsoft.com/office/drawing/2014/main" val="278411258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>
                          <a:solidFill>
                            <a:srgbClr val="0C0D0D"/>
                          </a:solidFill>
                        </a:rPr>
                        <a:t>Riskin</a:t>
                      </a:r>
                      <a:r>
                        <a:rPr lang="tr-TR" baseline="0" dirty="0">
                          <a:solidFill>
                            <a:srgbClr val="0C0D0D"/>
                          </a:solidFill>
                        </a:rPr>
                        <a:t> Tanımı : </a:t>
                      </a:r>
                      <a:endParaRPr lang="tr-TR" dirty="0">
                        <a:solidFill>
                          <a:srgbClr val="0C0D0D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b="0" dirty="0">
                          <a:solidFill>
                            <a:srgbClr val="0C0D0D"/>
                          </a:solidFill>
                        </a:rPr>
                        <a:t>Z2-İş yoğunluğundaki artış, birim bünyesinde çalışan 3 personelin işten ayrılması, yıllık izine ayrılması, hastalık, rapor vb. sebepler ile çalışamaması durumunda süreçte yaşanacak olası aksaklıklar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38636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>
                          <a:solidFill>
                            <a:srgbClr val="0C0D0D"/>
                          </a:solidFill>
                        </a:rPr>
                        <a:t>Termin Tarihi </a:t>
                      </a:r>
                      <a:r>
                        <a:rPr lang="tr-TR" baseline="0" dirty="0">
                          <a:solidFill>
                            <a:srgbClr val="0C0D0D"/>
                          </a:solidFill>
                        </a:rPr>
                        <a:t>:</a:t>
                      </a:r>
                      <a:endParaRPr lang="tr-TR" dirty="0">
                        <a:solidFill>
                          <a:srgbClr val="0C0D0D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>
                          <a:solidFill>
                            <a:srgbClr val="0C0D0D"/>
                          </a:solidFill>
                        </a:rPr>
                        <a:t>24.01.2024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24953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>
                          <a:solidFill>
                            <a:srgbClr val="0C0D0D"/>
                          </a:solidFill>
                        </a:rPr>
                        <a:t>Sorumlu</a:t>
                      </a:r>
                      <a:r>
                        <a:rPr lang="tr-TR" baseline="0" dirty="0">
                          <a:solidFill>
                            <a:srgbClr val="0C0D0D"/>
                          </a:solidFill>
                        </a:rPr>
                        <a:t> Birim :</a:t>
                      </a:r>
                      <a:endParaRPr lang="tr-TR" dirty="0">
                        <a:solidFill>
                          <a:srgbClr val="0C0D0D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>
                          <a:solidFill>
                            <a:srgbClr val="0C0D0D"/>
                          </a:solidFill>
                        </a:rPr>
                        <a:t>Genel Sekreterlik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14008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>
                          <a:solidFill>
                            <a:srgbClr val="0C0D0D"/>
                          </a:solidFill>
                        </a:rPr>
                        <a:t>Önleyici Faaliyet :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>
                          <a:solidFill>
                            <a:srgbClr val="0C0D0D"/>
                          </a:solidFill>
                        </a:rPr>
                        <a:t>Birime</a:t>
                      </a:r>
                      <a:r>
                        <a:rPr lang="tr-TR" baseline="0" dirty="0">
                          <a:solidFill>
                            <a:srgbClr val="0C0D0D"/>
                          </a:solidFill>
                        </a:rPr>
                        <a:t> yeni personel alımı</a:t>
                      </a:r>
                      <a:endParaRPr lang="tr-TR" dirty="0">
                        <a:solidFill>
                          <a:srgbClr val="0C0D0D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6109038"/>
                  </a:ext>
                </a:extLst>
              </a:tr>
            </a:tbl>
          </a:graphicData>
        </a:graphic>
      </p:graphicFrame>
      <p:graphicFrame>
        <p:nvGraphicFramePr>
          <p:cNvPr id="2" name="Tablo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9644823"/>
              </p:ext>
            </p:extLst>
          </p:nvPr>
        </p:nvGraphicFramePr>
        <p:xfrm>
          <a:off x="533400" y="3740247"/>
          <a:ext cx="8214945" cy="173736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831414">
                  <a:extLst>
                    <a:ext uri="{9D8B030D-6E8A-4147-A177-3AD203B41FA5}">
                      <a16:colId xmlns:a16="http://schemas.microsoft.com/office/drawing/2014/main" val="2304299853"/>
                    </a:ext>
                  </a:extLst>
                </a:gridCol>
                <a:gridCol w="6383531">
                  <a:extLst>
                    <a:ext uri="{9D8B030D-6E8A-4147-A177-3AD203B41FA5}">
                      <a16:colId xmlns:a16="http://schemas.microsoft.com/office/drawing/2014/main" val="3008078140"/>
                    </a:ext>
                  </a:extLst>
                </a:gridCol>
              </a:tblGrid>
              <a:tr h="579829"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>
                          <a:solidFill>
                            <a:srgbClr val="0C0D0D"/>
                          </a:solidFill>
                        </a:rPr>
                        <a:t>Riskin</a:t>
                      </a:r>
                      <a:r>
                        <a:rPr lang="tr-TR" baseline="0" dirty="0">
                          <a:solidFill>
                            <a:srgbClr val="0C0D0D"/>
                          </a:solidFill>
                        </a:rPr>
                        <a:t> Tanımı : </a:t>
                      </a:r>
                      <a:endParaRPr lang="tr-TR" dirty="0">
                        <a:solidFill>
                          <a:srgbClr val="0C0D0D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b="0" dirty="0">
                          <a:solidFill>
                            <a:srgbClr val="0C0D0D"/>
                          </a:solidFill>
                        </a:rPr>
                        <a:t>Z3-Personellerin Kariyer Planlarındaki Olası Değişiklikler İle İşten Ayrılmak İstemesi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4943379"/>
                  </a:ext>
                </a:extLst>
              </a:tr>
              <a:tr h="331331"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>
                          <a:solidFill>
                            <a:srgbClr val="0C0D0D"/>
                          </a:solidFill>
                        </a:rPr>
                        <a:t>Termin Tarihi </a:t>
                      </a:r>
                      <a:r>
                        <a:rPr lang="tr-TR" baseline="0" dirty="0">
                          <a:solidFill>
                            <a:srgbClr val="0C0D0D"/>
                          </a:solidFill>
                        </a:rPr>
                        <a:t>:</a:t>
                      </a:r>
                      <a:endParaRPr lang="tr-TR" dirty="0">
                        <a:solidFill>
                          <a:srgbClr val="0C0D0D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>
                          <a:solidFill>
                            <a:srgbClr val="0C0D0D"/>
                          </a:solidFill>
                        </a:rPr>
                        <a:t>24.01.2024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1062215"/>
                  </a:ext>
                </a:extLst>
              </a:tr>
              <a:tr h="331331"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>
                          <a:solidFill>
                            <a:srgbClr val="0C0D0D"/>
                          </a:solidFill>
                        </a:rPr>
                        <a:t>Sorumlu</a:t>
                      </a:r>
                      <a:r>
                        <a:rPr lang="tr-TR" baseline="0" dirty="0">
                          <a:solidFill>
                            <a:srgbClr val="0C0D0D"/>
                          </a:solidFill>
                        </a:rPr>
                        <a:t> Birim :</a:t>
                      </a:r>
                      <a:endParaRPr lang="tr-TR" dirty="0">
                        <a:solidFill>
                          <a:srgbClr val="0C0D0D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>
                          <a:solidFill>
                            <a:srgbClr val="0C0D0D"/>
                          </a:solidFill>
                        </a:rPr>
                        <a:t>Genel Sekreterlik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3095003"/>
                  </a:ext>
                </a:extLst>
              </a:tr>
              <a:tr h="331331"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>
                          <a:solidFill>
                            <a:srgbClr val="0C0D0D"/>
                          </a:solidFill>
                        </a:rPr>
                        <a:t>Önleyici Faaliyet :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>
                          <a:solidFill>
                            <a:srgbClr val="0C0D0D"/>
                          </a:solidFill>
                        </a:rPr>
                        <a:t>Birime</a:t>
                      </a:r>
                      <a:r>
                        <a:rPr lang="tr-TR" baseline="0" dirty="0">
                          <a:solidFill>
                            <a:srgbClr val="0C0D0D"/>
                          </a:solidFill>
                        </a:rPr>
                        <a:t> yeni personel alımı</a:t>
                      </a:r>
                      <a:endParaRPr lang="tr-TR" dirty="0">
                        <a:solidFill>
                          <a:srgbClr val="0C0D0D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66958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934880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2014023" y="525848"/>
            <a:ext cx="5265420" cy="84582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SKORU YÜKSEK OLAN ve AKSİYON GEREKTİREN </a:t>
            </a:r>
            <a:r>
              <a:rPr lang="en-US" sz="2800" b="1" kern="1200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RİS</a:t>
            </a: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KLER</a:t>
            </a:r>
            <a:endParaRPr lang="en-US" sz="2800" b="1" kern="1200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 vert="horz" lIns="91440" tIns="45720" rIns="91440" bIns="45720" rtlCol="0" anchor="ctr">
            <a:normAutofit fontScale="77500" lnSpcReduction="20000"/>
          </a:bodyPr>
          <a:lstStyle/>
          <a:p>
            <a:pPr>
              <a:spcAft>
                <a:spcPts val="600"/>
              </a:spcAft>
            </a:pPr>
            <a:endParaRPr lang="en-US"/>
          </a:p>
        </p:txBody>
      </p:sp>
      <p:sp>
        <p:nvSpPr>
          <p:cNvPr id="12" name="143 Metin kutusu"/>
          <p:cNvSpPr txBox="1"/>
          <p:nvPr/>
        </p:nvSpPr>
        <p:spPr>
          <a:xfrm>
            <a:off x="266700" y="2288576"/>
            <a:ext cx="266700" cy="271463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3" name="143 Metin kutusu"/>
          <p:cNvSpPr txBox="1"/>
          <p:nvPr/>
        </p:nvSpPr>
        <p:spPr>
          <a:xfrm>
            <a:off x="266700" y="2450501"/>
            <a:ext cx="266700" cy="265113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4" name="143 Metin kutusu"/>
          <p:cNvSpPr txBox="1"/>
          <p:nvPr/>
        </p:nvSpPr>
        <p:spPr>
          <a:xfrm>
            <a:off x="266700" y="2288576"/>
            <a:ext cx="266700" cy="271463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5" name="143 Metin kutusu"/>
          <p:cNvSpPr txBox="1"/>
          <p:nvPr/>
        </p:nvSpPr>
        <p:spPr>
          <a:xfrm>
            <a:off x="266700" y="2450501"/>
            <a:ext cx="266700" cy="265113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pic>
        <p:nvPicPr>
          <p:cNvPr id="9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0688"/>
            <a:ext cx="1512168" cy="32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0" name="Tablo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1599244"/>
              </p:ext>
            </p:extLst>
          </p:nvPr>
        </p:nvGraphicFramePr>
        <p:xfrm>
          <a:off x="545122" y="1801446"/>
          <a:ext cx="8203223" cy="175260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828801">
                  <a:extLst>
                    <a:ext uri="{9D8B030D-6E8A-4147-A177-3AD203B41FA5}">
                      <a16:colId xmlns:a16="http://schemas.microsoft.com/office/drawing/2014/main" val="3521804200"/>
                    </a:ext>
                  </a:extLst>
                </a:gridCol>
                <a:gridCol w="6374422">
                  <a:extLst>
                    <a:ext uri="{9D8B030D-6E8A-4147-A177-3AD203B41FA5}">
                      <a16:colId xmlns:a16="http://schemas.microsoft.com/office/drawing/2014/main" val="278411258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>
                          <a:solidFill>
                            <a:srgbClr val="0C0D0D"/>
                          </a:solidFill>
                        </a:rPr>
                        <a:t>Riskin</a:t>
                      </a:r>
                      <a:r>
                        <a:rPr lang="tr-TR" baseline="0" dirty="0">
                          <a:solidFill>
                            <a:srgbClr val="0C0D0D"/>
                          </a:solidFill>
                        </a:rPr>
                        <a:t> Tanımı : </a:t>
                      </a:r>
                      <a:endParaRPr lang="tr-TR" dirty="0">
                        <a:solidFill>
                          <a:srgbClr val="0C0D0D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b="0" dirty="0">
                          <a:solidFill>
                            <a:srgbClr val="0C0D0D"/>
                          </a:solidFill>
                        </a:rPr>
                        <a:t>Z4- Günümüz koşullarında Teknolojik yazılımların yetersiz kalması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38636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>
                          <a:solidFill>
                            <a:srgbClr val="0C0D0D"/>
                          </a:solidFill>
                        </a:rPr>
                        <a:t>Termin Tarihi </a:t>
                      </a:r>
                      <a:r>
                        <a:rPr lang="tr-TR" baseline="0" dirty="0">
                          <a:solidFill>
                            <a:srgbClr val="0C0D0D"/>
                          </a:solidFill>
                        </a:rPr>
                        <a:t>:</a:t>
                      </a:r>
                      <a:endParaRPr lang="tr-TR" dirty="0">
                        <a:solidFill>
                          <a:srgbClr val="0C0D0D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>
                          <a:solidFill>
                            <a:srgbClr val="0C0D0D"/>
                          </a:solidFill>
                        </a:rPr>
                        <a:t>01.08.2024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24953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>
                          <a:solidFill>
                            <a:srgbClr val="0C0D0D"/>
                          </a:solidFill>
                        </a:rPr>
                        <a:t>Sorumlu</a:t>
                      </a:r>
                      <a:r>
                        <a:rPr lang="tr-TR" baseline="0" dirty="0">
                          <a:solidFill>
                            <a:srgbClr val="0C0D0D"/>
                          </a:solidFill>
                        </a:rPr>
                        <a:t> Birim :</a:t>
                      </a:r>
                      <a:endParaRPr lang="tr-TR" dirty="0">
                        <a:solidFill>
                          <a:srgbClr val="0C0D0D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>
                          <a:solidFill>
                            <a:srgbClr val="0C0D0D"/>
                          </a:solidFill>
                        </a:rPr>
                        <a:t>Bilgi İşlem Teknolojileri Müdürlüğü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14008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>
                          <a:solidFill>
                            <a:srgbClr val="0C0D0D"/>
                          </a:solidFill>
                        </a:rPr>
                        <a:t>Önleyici Faaliyet :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>
                          <a:solidFill>
                            <a:srgbClr val="0C0D0D"/>
                          </a:solidFill>
                        </a:rPr>
                        <a:t>Bilgi İşlem Teknolojileri Müdürlüğü aracılığıyla program ve yazılım ekiplerine destek taleplerinde bulunulması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6109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343072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Metin kutusu 4">
            <a:extLst>
              <a:ext uri="{FF2B5EF4-FFF2-40B4-BE49-F238E27FC236}">
                <a16:creationId xmlns:a16="http://schemas.microsoft.com/office/drawing/2014/main" id="{0983FF85-6A31-41EA-A11A-D71214CBEB4E}"/>
              </a:ext>
            </a:extLst>
          </p:cNvPr>
          <p:cNvSpPr txBox="1"/>
          <p:nvPr/>
        </p:nvSpPr>
        <p:spPr>
          <a:xfrm>
            <a:off x="1986117" y="320820"/>
            <a:ext cx="5471363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PAYDAŞ GERİBİLDİRİMLERİ</a:t>
            </a:r>
          </a:p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(ANKET ANALİZLERİ)</a:t>
            </a:r>
            <a:endParaRPr lang="en-US" sz="2800" dirty="0">
              <a:solidFill>
                <a:schemeClr val="accent6"/>
              </a:solidFill>
              <a:cs typeface="Calibri" panose="020F0502020204030204"/>
            </a:endParaRPr>
          </a:p>
        </p:txBody>
      </p:sp>
      <p:pic>
        <p:nvPicPr>
          <p:cNvPr id="4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6672"/>
            <a:ext cx="1512168" cy="32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20534005"/>
              </p:ext>
            </p:extLst>
          </p:nvPr>
        </p:nvGraphicFramePr>
        <p:xfrm>
          <a:off x="668544" y="1354016"/>
          <a:ext cx="8106508" cy="4914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66318679"/>
              </p:ext>
            </p:extLst>
          </p:nvPr>
        </p:nvGraphicFramePr>
        <p:xfrm>
          <a:off x="386862" y="1354017"/>
          <a:ext cx="8388190" cy="49939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7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79916"/>
              </p:ext>
            </p:extLst>
          </p:nvPr>
        </p:nvGraphicFramePr>
        <p:xfrm>
          <a:off x="251520" y="1113183"/>
          <a:ext cx="8693697" cy="54168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6667005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Metin kutusu 4">
            <a:extLst>
              <a:ext uri="{FF2B5EF4-FFF2-40B4-BE49-F238E27FC236}">
                <a16:creationId xmlns:a16="http://schemas.microsoft.com/office/drawing/2014/main" id="{0983FF85-6A31-41EA-A11A-D71214CBEB4E}"/>
              </a:ext>
            </a:extLst>
          </p:cNvPr>
          <p:cNvSpPr txBox="1"/>
          <p:nvPr/>
        </p:nvSpPr>
        <p:spPr>
          <a:xfrm>
            <a:off x="1986117" y="320820"/>
            <a:ext cx="5471363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PAYDAŞ GERİBİLDİRİMLERİ</a:t>
            </a:r>
          </a:p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(ANKET ANALİZLERİ)</a:t>
            </a:r>
            <a:endParaRPr lang="en-US" sz="2800" dirty="0">
              <a:solidFill>
                <a:schemeClr val="accent6"/>
              </a:solidFill>
              <a:cs typeface="Calibri" panose="020F0502020204030204"/>
            </a:endParaRPr>
          </a:p>
        </p:txBody>
      </p:sp>
      <p:pic>
        <p:nvPicPr>
          <p:cNvPr id="4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6672"/>
            <a:ext cx="1512168" cy="32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2866803"/>
              </p:ext>
            </p:extLst>
          </p:nvPr>
        </p:nvGraphicFramePr>
        <p:xfrm>
          <a:off x="800100" y="1424354"/>
          <a:ext cx="7754815" cy="49148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12573355"/>
              </p:ext>
            </p:extLst>
          </p:nvPr>
        </p:nvGraphicFramePr>
        <p:xfrm>
          <a:off x="397565" y="1274926"/>
          <a:ext cx="8259418" cy="51358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7900019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Metin kutusu 4">
            <a:extLst>
              <a:ext uri="{FF2B5EF4-FFF2-40B4-BE49-F238E27FC236}">
                <a16:creationId xmlns:a16="http://schemas.microsoft.com/office/drawing/2014/main" id="{0983FF85-6A31-41EA-A11A-D71214CBEB4E}"/>
              </a:ext>
            </a:extLst>
          </p:cNvPr>
          <p:cNvSpPr txBox="1"/>
          <p:nvPr/>
        </p:nvSpPr>
        <p:spPr>
          <a:xfrm>
            <a:off x="1986117" y="320820"/>
            <a:ext cx="5471363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PAYDAŞ GERİBİLDİRİMLERİ</a:t>
            </a:r>
          </a:p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(ANKET ANALİZLERİ)</a:t>
            </a:r>
            <a:endParaRPr lang="en-US" sz="2800" dirty="0">
              <a:solidFill>
                <a:schemeClr val="accent6"/>
              </a:solidFill>
              <a:cs typeface="Calibri" panose="020F0502020204030204"/>
            </a:endParaRPr>
          </a:p>
        </p:txBody>
      </p:sp>
      <p:pic>
        <p:nvPicPr>
          <p:cNvPr id="4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6672"/>
            <a:ext cx="1512168" cy="32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09603150"/>
              </p:ext>
            </p:extLst>
          </p:nvPr>
        </p:nvGraphicFramePr>
        <p:xfrm>
          <a:off x="360362" y="1274926"/>
          <a:ext cx="8423275" cy="51457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6086374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Metin kutusu 4">
            <a:extLst>
              <a:ext uri="{FF2B5EF4-FFF2-40B4-BE49-F238E27FC236}">
                <a16:creationId xmlns:a16="http://schemas.microsoft.com/office/drawing/2014/main" id="{0983FF85-6A31-41EA-A11A-D71214CBEB4E}"/>
              </a:ext>
            </a:extLst>
          </p:cNvPr>
          <p:cNvSpPr txBox="1"/>
          <p:nvPr/>
        </p:nvSpPr>
        <p:spPr>
          <a:xfrm>
            <a:off x="1986117" y="320820"/>
            <a:ext cx="5471363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PAYDAŞ GERİBİLDİRİMLERİ</a:t>
            </a:r>
          </a:p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(ANKET ANALİZLERİ)</a:t>
            </a:r>
            <a:endParaRPr lang="en-US" sz="2800" dirty="0">
              <a:solidFill>
                <a:schemeClr val="accent6"/>
              </a:solidFill>
              <a:cs typeface="Calibri" panose="020F0502020204030204"/>
            </a:endParaRPr>
          </a:p>
        </p:txBody>
      </p:sp>
      <p:pic>
        <p:nvPicPr>
          <p:cNvPr id="4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6672"/>
            <a:ext cx="1512168" cy="32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74394195"/>
              </p:ext>
            </p:extLst>
          </p:nvPr>
        </p:nvGraphicFramePr>
        <p:xfrm>
          <a:off x="347870" y="1520686"/>
          <a:ext cx="8497956" cy="49695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6356073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Metin kutusu 4">
            <a:extLst>
              <a:ext uri="{FF2B5EF4-FFF2-40B4-BE49-F238E27FC236}">
                <a16:creationId xmlns:a16="http://schemas.microsoft.com/office/drawing/2014/main" id="{0983FF85-6A31-41EA-A11A-D71214CBEB4E}"/>
              </a:ext>
            </a:extLst>
          </p:cNvPr>
          <p:cNvSpPr txBox="1"/>
          <p:nvPr/>
        </p:nvSpPr>
        <p:spPr>
          <a:xfrm>
            <a:off x="823765" y="476672"/>
            <a:ext cx="7321964" cy="138499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PAYDAŞ GERİBİLDİRİMLERİ</a:t>
            </a:r>
          </a:p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(HAYATA GEÇİRİLEN ÖNERİLER ve AKSİYON ALINAN ŞİKAYETLER)</a:t>
            </a:r>
            <a:endParaRPr lang="en-US" sz="2800" dirty="0">
              <a:solidFill>
                <a:schemeClr val="accent6"/>
              </a:solidFill>
              <a:cs typeface="Calibri" panose="020F0502020204030204"/>
            </a:endParaRPr>
          </a:p>
        </p:txBody>
      </p:sp>
      <p:pic>
        <p:nvPicPr>
          <p:cNvPr id="4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6672"/>
            <a:ext cx="1512168" cy="32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9" name="Tablo 8">
            <a:extLst>
              <a:ext uri="{FF2B5EF4-FFF2-40B4-BE49-F238E27FC236}">
                <a16:creationId xmlns:a16="http://schemas.microsoft.com/office/drawing/2014/main" id="{400F1050-5732-4B60-86BA-E121C706FD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4743469"/>
              </p:ext>
            </p:extLst>
          </p:nvPr>
        </p:nvGraphicFramePr>
        <p:xfrm>
          <a:off x="553915" y="2057400"/>
          <a:ext cx="8168054" cy="3736731"/>
        </p:xfrm>
        <a:graphic>
          <a:graphicData uri="http://schemas.openxmlformats.org/drawingml/2006/table">
            <a:tbl>
              <a:tblPr/>
              <a:tblGrid>
                <a:gridCol w="2681654">
                  <a:extLst>
                    <a:ext uri="{9D8B030D-6E8A-4147-A177-3AD203B41FA5}">
                      <a16:colId xmlns:a16="http://schemas.microsoft.com/office/drawing/2014/main" val="3918363564"/>
                    </a:ext>
                  </a:extLst>
                </a:gridCol>
                <a:gridCol w="2698882">
                  <a:extLst>
                    <a:ext uri="{9D8B030D-6E8A-4147-A177-3AD203B41FA5}">
                      <a16:colId xmlns:a16="http://schemas.microsoft.com/office/drawing/2014/main" val="1683979601"/>
                    </a:ext>
                  </a:extLst>
                </a:gridCol>
                <a:gridCol w="2787518">
                  <a:extLst>
                    <a:ext uri="{9D8B030D-6E8A-4147-A177-3AD203B41FA5}">
                      <a16:colId xmlns:a16="http://schemas.microsoft.com/office/drawing/2014/main" val="2592459544"/>
                    </a:ext>
                  </a:extLst>
                </a:gridCol>
              </a:tblGrid>
              <a:tr h="790326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KONUSU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ÇÖZÜM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SONUÇ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0355102"/>
                  </a:ext>
                </a:extLst>
              </a:tr>
              <a:tr h="920292">
                <a:tc>
                  <a:txBody>
                    <a:bodyPr/>
                    <a:lstStyle/>
                    <a:p>
                      <a:pPr marL="0" algn="ctr" defTabSz="457207" rtl="0" eaLnBrk="1" fontAlgn="ctr" latinLnBrk="0" hangingPunct="1"/>
                      <a:r>
                        <a:rPr lang="tr-TR" sz="1200" b="0" i="0" u="none" strike="noStrike" kern="1200" dirty="0">
                          <a:solidFill>
                            <a:srgbClr val="122454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Maaş artış oranları hakkında önceden bilgi verilmesi bekleniyor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0" i="0" u="none" strike="noStrike" kern="1200" dirty="0">
                          <a:solidFill>
                            <a:srgbClr val="122454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Anket yorumu Birimimiz ile ilgili değildir. İnsan Kaynakları birimine bildirilecektir.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0" i="0" u="none" strike="noStrike" dirty="0">
                          <a:solidFill>
                            <a:srgbClr val="122454"/>
                          </a:solidFill>
                          <a:effectLst/>
                          <a:latin typeface="Calibri" panose="020F0502020204030204" pitchFamily="34" charset="0"/>
                        </a:rPr>
                        <a:t>İnsan kaynakları birimine mail ile bilgilendirme yapılmıştır. 28.04.2023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3968908"/>
                  </a:ext>
                </a:extLst>
              </a:tr>
              <a:tr h="1105821">
                <a:tc>
                  <a:txBody>
                    <a:bodyPr/>
                    <a:lstStyle/>
                    <a:p>
                      <a:pPr marL="0" algn="ctr" defTabSz="457207" rtl="0" eaLnBrk="1" fontAlgn="ctr" latinLnBrk="0" hangingPunct="1"/>
                      <a:r>
                        <a:rPr lang="fi-FI" sz="1200" b="0" i="0" u="none" strike="noStrike" kern="1200" dirty="0">
                          <a:solidFill>
                            <a:srgbClr val="122454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Online ödeme sisteminin kullanımında sistemin hata vermesi</a:t>
                      </a:r>
                      <a:endParaRPr lang="tr-TR" sz="1200" b="0" i="0" u="none" strike="noStrike" kern="1200" dirty="0">
                        <a:solidFill>
                          <a:srgbClr val="122454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7" rtl="0" eaLnBrk="1" fontAlgn="ctr" latinLnBrk="0" hangingPunct="1"/>
                      <a:endParaRPr lang="tr-TR" sz="1200" b="0" i="0" u="none" strike="noStrike" kern="1200" dirty="0">
                        <a:solidFill>
                          <a:srgbClr val="122454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  <a:p>
                      <a:pPr marL="0" algn="ctr" defTabSz="457207" rtl="0" eaLnBrk="1" fontAlgn="ctr" latinLnBrk="0" hangingPunct="1"/>
                      <a:endParaRPr lang="tr-TR" sz="1200" b="0" i="0" u="none" strike="noStrike" kern="1200" dirty="0">
                        <a:solidFill>
                          <a:srgbClr val="122454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  <a:p>
                      <a:pPr marL="0" algn="ctr" defTabSz="457207" rtl="0" eaLnBrk="1" fontAlgn="ctr" latinLnBrk="0" hangingPunct="1"/>
                      <a:r>
                        <a:rPr lang="tr-TR" sz="1200" b="0" i="0" u="none" strike="noStrike" kern="1200" dirty="0">
                          <a:solidFill>
                            <a:srgbClr val="122454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Birim personeli arasında konuya ilişkin toplantı yapılacaktır.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0" i="0" u="none" strike="noStrike" dirty="0">
                          <a:solidFill>
                            <a:srgbClr val="122454"/>
                          </a:solidFill>
                          <a:effectLst/>
                          <a:latin typeface="Calibri" panose="020F0502020204030204" pitchFamily="34" charset="0"/>
                        </a:rPr>
                        <a:t>Gerekli aksiyonlar alınmak üzere toplantı yapılmıştır. Bilgi işleme gerekli aksiyonlar için mail atılmıştır. 27.04.2023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5462751"/>
                  </a:ext>
                </a:extLst>
              </a:tr>
              <a:tr h="920292">
                <a:tc>
                  <a:txBody>
                    <a:bodyPr/>
                    <a:lstStyle/>
                    <a:p>
                      <a:pPr marL="0" algn="ctr" defTabSz="457207" rtl="0" eaLnBrk="1" fontAlgn="ctr" latinLnBrk="0" hangingPunct="1"/>
                      <a:endParaRPr lang="tr-TR" sz="1200" b="0" i="0" u="none" strike="noStrike" kern="1200" dirty="0">
                        <a:solidFill>
                          <a:srgbClr val="122454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  <a:p>
                      <a:pPr marL="0" algn="ctr" defTabSz="457207" rtl="0" eaLnBrk="1" fontAlgn="ctr" latinLnBrk="0" hangingPunct="1"/>
                      <a:r>
                        <a:rPr lang="tr-TR" sz="1200" b="0" i="0" u="none" strike="noStrike" kern="1200" dirty="0">
                          <a:solidFill>
                            <a:srgbClr val="122454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Deprem nedeniyle yurt ücreti iade talepleri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7" rtl="0" eaLnBrk="1" fontAlgn="ctr" latinLnBrk="0" hangingPunct="1"/>
                      <a:endParaRPr lang="tr-TR" sz="1200" b="0" i="0" u="none" strike="noStrike" kern="1200" dirty="0">
                        <a:solidFill>
                          <a:srgbClr val="122454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  <a:p>
                      <a:pPr marL="0" algn="ctr" defTabSz="457207" rtl="0" eaLnBrk="1" fontAlgn="ctr" latinLnBrk="0" hangingPunct="1"/>
                      <a:r>
                        <a:rPr lang="tr-TR" sz="1200" b="0" i="0" u="none" strike="noStrike" kern="1200" dirty="0">
                          <a:solidFill>
                            <a:srgbClr val="122454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Birim personeli arasında konuya ilişkin toplantı yapılacaktır.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7" rtl="0" eaLnBrk="1" fontAlgn="ctr" latinLnBrk="0" hangingPunct="1"/>
                      <a:r>
                        <a:rPr lang="tr-TR" sz="1200" b="0" i="0" u="none" strike="noStrike" kern="1200" dirty="0">
                          <a:solidFill>
                            <a:srgbClr val="122454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Gerekli aksiyonlar alınmak üzere toplantı yapılmıştır. Tüm talepler toplanarak Yurt iadeleri Mart ayı içerisinde gerçekleştirilmiştir.27.02.2023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24152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059390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1694291" y="481299"/>
            <a:ext cx="5976664" cy="648072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b="1" kern="1200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DÜZELTİCİ</a:t>
            </a:r>
            <a:r>
              <a:rPr lang="tr-TR" sz="2800" b="1" kern="1200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-ÖNLEYİCİ</a:t>
            </a:r>
            <a:r>
              <a:rPr lang="en-US" sz="2800" b="1" kern="1200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 FAALİYETLER</a:t>
            </a:r>
          </a:p>
        </p:txBody>
      </p:sp>
      <p:pic>
        <p:nvPicPr>
          <p:cNvPr id="4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44063"/>
            <a:ext cx="1512168" cy="32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2" name="Metin kutusu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47625"/>
            <a:ext cx="161925" cy="10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6" name="Nesne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09957051"/>
              </p:ext>
            </p:extLst>
          </p:nvPr>
        </p:nvGraphicFramePr>
        <p:xfrm>
          <a:off x="466723" y="1129371"/>
          <a:ext cx="7951719" cy="5172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Çalışma Sayfası" r:id="rId5" imgW="9372687" imgH="8343900" progId="Excel.Sheet.12">
                  <p:embed/>
                </p:oleObj>
              </mc:Choice>
              <mc:Fallback>
                <p:oleObj name="Çalışma Sayfası" r:id="rId5" imgW="9372687" imgH="834390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66723" y="1129371"/>
                        <a:ext cx="7951719" cy="51720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107" name="Metin kutusu 1">
            <a:extLst>
              <a:ext uri="{FF2B5EF4-FFF2-40B4-BE49-F238E27FC236}">
                <a16:creationId xmlns:a16="http://schemas.microsoft.com/office/drawing/2014/main" id="{67908DF5-B077-25BB-5CCE-98D91EE569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50" y="47625"/>
            <a:ext cx="161925" cy="10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689929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Metin kutusu 4">
            <a:extLst>
              <a:ext uri="{FF2B5EF4-FFF2-40B4-BE49-F238E27FC236}">
                <a16:creationId xmlns:a16="http://schemas.microsoft.com/office/drawing/2014/main" id="{0983FF85-6A31-41EA-A11A-D71214CBEB4E}"/>
              </a:ext>
            </a:extLst>
          </p:cNvPr>
          <p:cNvSpPr txBox="1"/>
          <p:nvPr/>
        </p:nvSpPr>
        <p:spPr>
          <a:xfrm>
            <a:off x="1168388" y="628902"/>
            <a:ext cx="6927589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İÇ DENETİM SONUCUNA DAYALI ÖZ DEĞERLENDİRME ve GÖRÜŞLERİNİZ</a:t>
            </a:r>
          </a:p>
        </p:txBody>
      </p:sp>
      <p:pic>
        <p:nvPicPr>
          <p:cNvPr id="5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6672"/>
            <a:ext cx="1512168" cy="32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986828" y="1735239"/>
            <a:ext cx="7109149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600" b="1" dirty="0">
                <a:solidFill>
                  <a:srgbClr val="002060"/>
                </a:solidFill>
              </a:rPr>
              <a:t>2023 YILI İÇ DENETİM SONUCU;</a:t>
            </a:r>
          </a:p>
          <a:p>
            <a:endParaRPr lang="tr-TR" sz="1600" b="1" dirty="0">
              <a:solidFill>
                <a:srgbClr val="00206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tr-TR" sz="1600" b="1" dirty="0">
                <a:solidFill>
                  <a:srgbClr val="002060"/>
                </a:solidFill>
              </a:rPr>
              <a:t>1 MİNOR VERİLMİŞTİR. İYİLEŞTİRMELER İÇİN GEREKLİ ÖNLEMLER ALINACAKTIR.</a:t>
            </a:r>
          </a:p>
          <a:p>
            <a:endParaRPr lang="tr-TR" sz="1600" b="1" dirty="0">
              <a:solidFill>
                <a:srgbClr val="00206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tr-TR" sz="1600" b="1" dirty="0">
                <a:solidFill>
                  <a:srgbClr val="002060"/>
                </a:solidFill>
              </a:rPr>
              <a:t>ÜNİVERSİTE KALİTE POLİTİKASI KAPSAMINDA SÜREKLİ İYİLEŞTİRME AMACIYLA, İÇ DENETİM BİRİMİMİZ FİNANSAL SÜREÇLERİN HER ADIMININ DAHA DA GELİŞTİRİLMESİNE OLUMLU KATKI SAĞLAMAKTADIR.</a:t>
            </a:r>
          </a:p>
        </p:txBody>
      </p:sp>
    </p:spTree>
    <p:extLst>
      <p:ext uri="{BB962C8B-B14F-4D97-AF65-F5344CB8AC3E}">
        <p14:creationId xmlns:p14="http://schemas.microsoft.com/office/powerpoint/2010/main" val="13463543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19</a:t>
            </a:fld>
            <a:endParaRPr lang="tr-TR"/>
          </a:p>
        </p:txBody>
      </p:sp>
      <p:sp>
        <p:nvSpPr>
          <p:cNvPr id="3" name="Dikdörtgen 2"/>
          <p:cNvSpPr/>
          <p:nvPr/>
        </p:nvSpPr>
        <p:spPr>
          <a:xfrm>
            <a:off x="597877" y="3596054"/>
            <a:ext cx="3525715" cy="3428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600" b="1" dirty="0">
                <a:solidFill>
                  <a:srgbClr val="122454"/>
                </a:solidFill>
              </a:rPr>
              <a:t>KYS İç Denetim Başarı Puanı  %100</a:t>
            </a:r>
          </a:p>
        </p:txBody>
      </p:sp>
      <p:graphicFrame>
        <p:nvGraphicFramePr>
          <p:cNvPr id="5" name="Nesne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98550439"/>
              </p:ext>
            </p:extLst>
          </p:nvPr>
        </p:nvGraphicFramePr>
        <p:xfrm>
          <a:off x="597876" y="295735"/>
          <a:ext cx="3834975" cy="30537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" name="Çalışma Sayfası" r:id="rId3" imgW="4514742" imgH="2171700" progId="Excel.Sheet.12">
                  <p:embed/>
                </p:oleObj>
              </mc:Choice>
              <mc:Fallback>
                <p:oleObj name="Çalışma Sayfası" r:id="rId3" imgW="4514742" imgH="217170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97876" y="295735"/>
                        <a:ext cx="3834975" cy="305375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" name="İçerik Yer Tutucusu 10"/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4671392" y="1143000"/>
            <a:ext cx="4184374" cy="5347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8316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2241579" y="649467"/>
            <a:ext cx="5040560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MİSYON-VİZYON-POLİTİKA</a:t>
            </a:r>
          </a:p>
        </p:txBody>
      </p:sp>
      <p:pic>
        <p:nvPicPr>
          <p:cNvPr id="6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372" y="450628"/>
            <a:ext cx="1872208" cy="397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Dikdörtgen 2"/>
          <p:cNvSpPr/>
          <p:nvPr/>
        </p:nvSpPr>
        <p:spPr>
          <a:xfrm>
            <a:off x="490637" y="1291399"/>
            <a:ext cx="4189482" cy="36933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tr-TR" b="1" dirty="0">
                <a:solidFill>
                  <a:srgbClr val="000000"/>
                </a:solidFill>
                <a:latin typeface="Calibri"/>
                <a:ea typeface="Times New Roman" panose="02020603050405020304" pitchFamily="18" charset="0"/>
                <a:cs typeface="Calibri"/>
              </a:rPr>
              <a:t>  </a:t>
            </a:r>
            <a:endParaRPr lang="tr-TR" b="1" dirty="0"/>
          </a:p>
        </p:txBody>
      </p:sp>
      <p:sp>
        <p:nvSpPr>
          <p:cNvPr id="4" name="Dikdörtgen 3"/>
          <p:cNvSpPr/>
          <p:nvPr/>
        </p:nvSpPr>
        <p:spPr>
          <a:xfrm>
            <a:off x="386862" y="4475285"/>
            <a:ext cx="8456703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lnSpc>
                <a:spcPct val="150000"/>
              </a:lnSpc>
              <a:spcAft>
                <a:spcPts val="0"/>
              </a:spcAft>
            </a:pPr>
            <a:r>
              <a:rPr lang="tr-TR" b="1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ÇALIŞMA POLİTİKASI</a:t>
            </a:r>
          </a:p>
          <a:p>
            <a:pPr algn="ctr" fontAlgn="base">
              <a:lnSpc>
                <a:spcPct val="150000"/>
              </a:lnSpc>
            </a:pPr>
            <a:r>
              <a:rPr lang="tr-TR" sz="1600" b="1" i="1" dirty="0">
                <a:solidFill>
                  <a:srgbClr val="122454"/>
                </a:solidFill>
              </a:rPr>
              <a:t>Üniversitemizin vizyon, misyon, kalite ve şikayet politikalarına uygun olarak tüm finans işlemlerin yürürlükte olan yönerge ve yönetmeliklere uygun, istenilen nitelikte ve zamanında gerçekleştirmeyi amaç edinmiştir.</a:t>
            </a:r>
            <a:endParaRPr lang="tr-TR" b="1" dirty="0">
              <a:solidFill>
                <a:srgbClr val="122454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386862" y="3096610"/>
            <a:ext cx="8519746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lnSpc>
                <a:spcPct val="150000"/>
              </a:lnSpc>
              <a:spcAft>
                <a:spcPts val="0"/>
              </a:spcAft>
            </a:pPr>
            <a:r>
              <a:rPr lang="tr-TR" b="1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BİRİMİN VİZYONU</a:t>
            </a:r>
          </a:p>
          <a:p>
            <a:pPr algn="ctr" fontAlgn="base">
              <a:lnSpc>
                <a:spcPct val="150000"/>
              </a:lnSpc>
              <a:spcAft>
                <a:spcPts val="0"/>
              </a:spcAft>
            </a:pPr>
            <a:r>
              <a:rPr lang="tr-TR" sz="1600" b="1" i="1" dirty="0">
                <a:solidFill>
                  <a:srgbClr val="122454"/>
                </a:solidFill>
              </a:rPr>
              <a:t>Üniversitemizin vizyonuna ulaşılmasına katkı sağlayacak, birime verilmiş görev ve sorumluluklar çerçevesinde, finansal hizmetleri etkin şekilde verebilen bir birim olmaktır. </a:t>
            </a:r>
          </a:p>
        </p:txBody>
      </p:sp>
      <p:sp>
        <p:nvSpPr>
          <p:cNvPr id="8" name="Dikdörtgen 7"/>
          <p:cNvSpPr/>
          <p:nvPr/>
        </p:nvSpPr>
        <p:spPr>
          <a:xfrm>
            <a:off x="386862" y="1551700"/>
            <a:ext cx="8456703" cy="19851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lnSpc>
                <a:spcPct val="150000"/>
              </a:lnSpc>
              <a:spcAft>
                <a:spcPts val="0"/>
              </a:spcAft>
            </a:pPr>
            <a:r>
              <a:rPr lang="tr-TR" b="1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BİRİMİN MİSYONU</a:t>
            </a:r>
          </a:p>
          <a:p>
            <a:pPr algn="ctr" fontAlgn="base">
              <a:lnSpc>
                <a:spcPct val="150000"/>
              </a:lnSpc>
              <a:spcAft>
                <a:spcPts val="0"/>
              </a:spcAft>
            </a:pPr>
            <a:r>
              <a:rPr lang="tr-TR" sz="1600" b="1" i="1" dirty="0">
                <a:solidFill>
                  <a:srgbClr val="122454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Üniversitemizin stratejik hedefleri doğrultusunda mevcut sınırlı finansal kaynakların en verimli şekilde kullanılarak tüm paydaş beklentilerinin karşılanması amacıyla karar vericilere bilgi sağlamak. Alınan kararları uygulamak, kontrol etmek ve raporlamak.</a:t>
            </a:r>
          </a:p>
          <a:p>
            <a:pPr algn="ctr" fontAlgn="base">
              <a:lnSpc>
                <a:spcPct val="150000"/>
              </a:lnSpc>
              <a:spcAft>
                <a:spcPts val="0"/>
              </a:spcAft>
            </a:pPr>
            <a:endParaRPr lang="tr-TR" sz="1600" b="1" i="1" dirty="0">
              <a:solidFill>
                <a:srgbClr val="122454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88223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1742309" y="464778"/>
            <a:ext cx="5659381" cy="80528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sz="2400" b="1" kern="1200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SÜREKLİ İYİLEŞTİRME ÖNERİLERİ</a:t>
            </a:r>
            <a:endParaRPr lang="en-US" sz="2400" b="1" kern="1200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</p:txBody>
      </p:sp>
      <p:sp>
        <p:nvSpPr>
          <p:cNvPr id="6" name="Metin kutusu 1352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7" name="Metin kutusu 1353"/>
          <p:cNvSpPr txBox="1"/>
          <p:nvPr/>
        </p:nvSpPr>
        <p:spPr>
          <a:xfrm>
            <a:off x="2484438" y="2939415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8" name="Metin kutusu 1354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9" name="Metin kutusu 1355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0" name="Metin kutusu 1356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1" name="Metin kutusu 1357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2" name="Metin kutusu 1358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3" name="Metin kutusu 1359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4" name="Metin kutusu 1360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5" name="Metin kutusu 1361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6" name="Metin kutusu 1362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7" name="Metin kutusu 1363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8" name="Metin kutusu 1364"/>
          <p:cNvSpPr txBox="1"/>
          <p:nvPr/>
        </p:nvSpPr>
        <p:spPr>
          <a:xfrm>
            <a:off x="2489200" y="29224288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9" name="Metin kutusu 1365"/>
          <p:cNvSpPr txBox="1"/>
          <p:nvPr/>
        </p:nvSpPr>
        <p:spPr>
          <a:xfrm>
            <a:off x="2484438" y="29378275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0" name="Metin kutusu 1367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1" name="Metin kutusu 1368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2" name="Metin kutusu 1369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3" name="Metin kutusu 1370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4" name="Metin kutusu 1371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5" name="Metin kutusu 1372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6" name="Metin kutusu 1373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7" name="Metin kutusu 1374"/>
          <p:cNvSpPr txBox="1"/>
          <p:nvPr/>
        </p:nvSpPr>
        <p:spPr>
          <a:xfrm>
            <a:off x="2484438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8" name="Metin kutusu 1375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9" name="Metin kutusu 1376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0" name="Metin kutusu 1377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1" name="Metin kutusu 1378"/>
          <p:cNvSpPr txBox="1"/>
          <p:nvPr/>
        </p:nvSpPr>
        <p:spPr>
          <a:xfrm>
            <a:off x="3887788" y="29587825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>
              <a:solidFill>
                <a:srgbClr val="FF0000"/>
              </a:solidFill>
            </a:endParaRPr>
          </a:p>
        </p:txBody>
      </p:sp>
      <p:sp>
        <p:nvSpPr>
          <p:cNvPr id="32" name="Metin kutusu 1379"/>
          <p:cNvSpPr txBox="1"/>
          <p:nvPr/>
        </p:nvSpPr>
        <p:spPr>
          <a:xfrm>
            <a:off x="4859338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3" name="Metin kutusu 1380"/>
          <p:cNvSpPr txBox="1"/>
          <p:nvPr/>
        </p:nvSpPr>
        <p:spPr>
          <a:xfrm>
            <a:off x="4854575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4" name="Metin kutusu 1381"/>
          <p:cNvSpPr txBox="1"/>
          <p:nvPr/>
        </p:nvSpPr>
        <p:spPr>
          <a:xfrm>
            <a:off x="4854575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5" name="Metin kutusu 1382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6" name="Metin kutusu 1383"/>
          <p:cNvSpPr txBox="1"/>
          <p:nvPr/>
        </p:nvSpPr>
        <p:spPr>
          <a:xfrm>
            <a:off x="2484438" y="3028473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7" name="Metin kutusu 1384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8" name="Metin kutusu 1385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9" name="Metin kutusu 1386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0" name="Metin kutusu 1387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1" name="Metin kutusu 1388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2" name="Metin kutusu 1389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3" name="Metin kutusu 1390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4" name="Metin kutusu 1391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5" name="Metin kutusu 1392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6" name="Metin kutusu 1393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7" name="Metin kutusu 1394"/>
          <p:cNvSpPr txBox="1"/>
          <p:nvPr/>
        </p:nvSpPr>
        <p:spPr>
          <a:xfrm>
            <a:off x="2489200" y="30114875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8" name="Metin kutusu 1395"/>
          <p:cNvSpPr txBox="1"/>
          <p:nvPr/>
        </p:nvSpPr>
        <p:spPr>
          <a:xfrm>
            <a:off x="2484438" y="30270450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9" name="Metin kutusu 1396"/>
          <p:cNvSpPr txBox="1"/>
          <p:nvPr/>
        </p:nvSpPr>
        <p:spPr>
          <a:xfrm>
            <a:off x="2484438" y="30446663"/>
            <a:ext cx="204787" cy="16033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0" name="Metin kutusu 1397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1" name="Metin kutusu 1398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2" name="Metin kutusu 1399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3" name="Metin kutusu 1400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4" name="Metin kutusu 1401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5" name="Metin kutusu 1402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6" name="Metin kutusu 1403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7" name="Metin kutusu 1404"/>
          <p:cNvSpPr txBox="1"/>
          <p:nvPr/>
        </p:nvSpPr>
        <p:spPr>
          <a:xfrm>
            <a:off x="2484438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8" name="Metin kutusu 1405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9" name="Metin kutusu 1406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0" name="Metin kutusu 1407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1" name="Metin kutusu 1408"/>
          <p:cNvSpPr txBox="1"/>
          <p:nvPr/>
        </p:nvSpPr>
        <p:spPr>
          <a:xfrm>
            <a:off x="3887788" y="304800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2" name="Metin kutusu 1409"/>
          <p:cNvSpPr txBox="1"/>
          <p:nvPr/>
        </p:nvSpPr>
        <p:spPr>
          <a:xfrm>
            <a:off x="4859338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3" name="Metin kutusu 1410"/>
          <p:cNvSpPr txBox="1"/>
          <p:nvPr/>
        </p:nvSpPr>
        <p:spPr>
          <a:xfrm>
            <a:off x="4854575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4" name="Metin kutusu 1411"/>
          <p:cNvSpPr txBox="1"/>
          <p:nvPr/>
        </p:nvSpPr>
        <p:spPr>
          <a:xfrm>
            <a:off x="4854575" y="30446663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pic>
        <p:nvPicPr>
          <p:cNvPr id="87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991" y="411204"/>
            <a:ext cx="1477697" cy="313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6" name="Dikdörtgen 1"/>
          <p:cNvSpPr/>
          <p:nvPr/>
        </p:nvSpPr>
        <p:spPr>
          <a:xfrm>
            <a:off x="986828" y="1735239"/>
            <a:ext cx="710914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tr-TR" sz="1600" b="1" dirty="0">
                <a:solidFill>
                  <a:srgbClr val="002060"/>
                </a:solidFill>
              </a:rPr>
              <a:t>BİRİM PERSONEL İHTİYAÇLARININ DEĞERLENDİRİLEREK KARŞILANMASI.</a:t>
            </a:r>
          </a:p>
          <a:p>
            <a:endParaRPr lang="tr-TR" sz="1600" b="1" dirty="0">
              <a:solidFill>
                <a:srgbClr val="00206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tr-TR" sz="1600" b="1" dirty="0">
                <a:solidFill>
                  <a:srgbClr val="002060"/>
                </a:solidFill>
              </a:rPr>
              <a:t>BİRİME AİT ARŞİV ALANININ GENİŞLETİLMESİ.</a:t>
            </a:r>
          </a:p>
          <a:p>
            <a:endParaRPr lang="tr-TR" sz="1600" b="1" dirty="0">
              <a:solidFill>
                <a:srgbClr val="002060"/>
              </a:solidFill>
            </a:endParaRPr>
          </a:p>
          <a:p>
            <a:endParaRPr lang="tr-TR" sz="1600" b="1" dirty="0">
              <a:solidFill>
                <a:srgbClr val="002060"/>
              </a:solidFill>
            </a:endParaRPr>
          </a:p>
          <a:p>
            <a:endParaRPr lang="tr-TR" sz="1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02444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2533747" y="537546"/>
            <a:ext cx="4403764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SWOT (GZFT) ANALİZİ</a:t>
            </a:r>
            <a:endParaRPr lang="tr-TR" sz="2800" b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alibri"/>
            </a:endParaRPr>
          </a:p>
        </p:txBody>
      </p:sp>
      <p:pic>
        <p:nvPicPr>
          <p:cNvPr id="6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417147"/>
            <a:ext cx="2088232" cy="443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Tablo 3">
            <a:extLst>
              <a:ext uri="{FF2B5EF4-FFF2-40B4-BE49-F238E27FC236}">
                <a16:creationId xmlns:a16="http://schemas.microsoft.com/office/drawing/2014/main" id="{71D4A1E5-060A-49D3-A943-BEC00AFE7E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1890294"/>
              </p:ext>
            </p:extLst>
          </p:nvPr>
        </p:nvGraphicFramePr>
        <p:xfrm>
          <a:off x="1046286" y="1288031"/>
          <a:ext cx="7350367" cy="5329946"/>
        </p:xfrm>
        <a:graphic>
          <a:graphicData uri="http://schemas.openxmlformats.org/drawingml/2006/table">
            <a:tbl>
              <a:tblPr/>
              <a:tblGrid>
                <a:gridCol w="1754316">
                  <a:extLst>
                    <a:ext uri="{9D8B030D-6E8A-4147-A177-3AD203B41FA5}">
                      <a16:colId xmlns:a16="http://schemas.microsoft.com/office/drawing/2014/main" val="3918363564"/>
                    </a:ext>
                  </a:extLst>
                </a:gridCol>
                <a:gridCol w="1855619">
                  <a:extLst>
                    <a:ext uri="{9D8B030D-6E8A-4147-A177-3AD203B41FA5}">
                      <a16:colId xmlns:a16="http://schemas.microsoft.com/office/drawing/2014/main" val="1683979601"/>
                    </a:ext>
                  </a:extLst>
                </a:gridCol>
                <a:gridCol w="1870216">
                  <a:extLst>
                    <a:ext uri="{9D8B030D-6E8A-4147-A177-3AD203B41FA5}">
                      <a16:colId xmlns:a16="http://schemas.microsoft.com/office/drawing/2014/main" val="2592459544"/>
                    </a:ext>
                  </a:extLst>
                </a:gridCol>
                <a:gridCol w="1870216">
                  <a:extLst>
                    <a:ext uri="{9D8B030D-6E8A-4147-A177-3AD203B41FA5}">
                      <a16:colId xmlns:a16="http://schemas.microsoft.com/office/drawing/2014/main" val="588152821"/>
                    </a:ext>
                  </a:extLst>
                </a:gridCol>
              </a:tblGrid>
              <a:tr h="321895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GÜÇLÜ YÖNLER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ZAYIF YÖNLER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FIRSATLAR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TEHDİTLER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0355102"/>
                  </a:ext>
                </a:extLst>
              </a:tr>
              <a:tr h="1010671">
                <a:tc>
                  <a:txBody>
                    <a:bodyPr/>
                    <a:lstStyle/>
                    <a:p>
                      <a:pPr algn="ctr" fontAlgn="t"/>
                      <a:r>
                        <a:rPr lang="tr-TR" sz="1200" b="0" i="0" u="none" strike="noStrike" dirty="0">
                          <a:solidFill>
                            <a:srgbClr val="122454"/>
                          </a:solidFill>
                          <a:effectLst/>
                          <a:latin typeface="Calibri" panose="020F0502020204030204" pitchFamily="34" charset="0"/>
                        </a:rPr>
                        <a:t>G1- Birim personellerinin gelişime ve yeniliğe açık olması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200" b="0" i="0" u="none" strike="noStrike" dirty="0">
                          <a:solidFill>
                            <a:srgbClr val="122454"/>
                          </a:solidFill>
                          <a:effectLst/>
                          <a:latin typeface="Calibri" panose="020F0502020204030204" pitchFamily="34" charset="0"/>
                        </a:rPr>
                        <a:t>Z1-Öğrenci Burslarının sürekli değişmesi nedeniyle iş yükünün artması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200" b="0" i="0" u="none" strike="noStrike" dirty="0">
                          <a:solidFill>
                            <a:srgbClr val="122454"/>
                          </a:solidFill>
                          <a:effectLst/>
                          <a:latin typeface="Calibri" panose="020F0502020204030204" pitchFamily="34" charset="0"/>
                        </a:rPr>
                        <a:t>F1- Kalite Yönetim Sistemi  İç-Dış Denetimi ve YÖK Denetimi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200" b="0" i="0" u="none" strike="noStrike" dirty="0">
                          <a:solidFill>
                            <a:srgbClr val="122454"/>
                          </a:solidFill>
                          <a:effectLst/>
                          <a:latin typeface="Calibri" panose="020F0502020204030204" pitchFamily="34" charset="0"/>
                        </a:rPr>
                        <a:t>T1- İş akışlarının sürdürebilirliğini sağlayan program ve yazılımlardaki sistemsel aksaklık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3968908"/>
                  </a:ext>
                </a:extLst>
              </a:tr>
              <a:tr h="1052068">
                <a:tc>
                  <a:txBody>
                    <a:bodyPr/>
                    <a:lstStyle/>
                    <a:p>
                      <a:pPr algn="ctr" fontAlgn="t"/>
                      <a:r>
                        <a:rPr lang="tr-TR" sz="1200" b="0" i="0" u="none" strike="noStrike" dirty="0">
                          <a:solidFill>
                            <a:srgbClr val="122454"/>
                          </a:solidFill>
                          <a:effectLst/>
                          <a:latin typeface="Calibri" panose="020F0502020204030204" pitchFamily="34" charset="0"/>
                        </a:rPr>
                        <a:t>G2-Öğrenci ve veliler ile birebir, </a:t>
                      </a:r>
                      <a:r>
                        <a:rPr lang="tr-TR" sz="1200" b="0" i="0" u="none" strike="noStrike" dirty="0" err="1">
                          <a:solidFill>
                            <a:srgbClr val="122454"/>
                          </a:solidFill>
                          <a:effectLst/>
                          <a:latin typeface="Calibri" panose="020F0502020204030204" pitchFamily="34" charset="0"/>
                        </a:rPr>
                        <a:t>yüzyüze</a:t>
                      </a:r>
                      <a:r>
                        <a:rPr lang="tr-TR" sz="1200" b="0" i="0" u="none" strike="noStrike" dirty="0">
                          <a:solidFill>
                            <a:srgbClr val="122454"/>
                          </a:solidFill>
                          <a:effectLst/>
                          <a:latin typeface="Calibri" panose="020F0502020204030204" pitchFamily="34" charset="0"/>
                        </a:rPr>
                        <a:t> etkin iletişim kurulması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7" rtl="0" eaLnBrk="1" fontAlgn="t" latinLnBrk="0" hangingPunct="1"/>
                      <a:r>
                        <a:rPr lang="tr-TR" sz="1200" b="0" i="0" u="none" strike="noStrike" kern="1200" dirty="0">
                          <a:solidFill>
                            <a:srgbClr val="122454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Z2-İş yoğunluğundaki artış, birim bünyesinde çalışan 3 personelin işten ayrılması, yıllık izine ayrılması, hastalık, rapor vb. sebepler ile çalışamaması durumunda süreçte yaşanacak olası aksaklıklar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200" b="0" i="0" u="none" strike="noStrike" dirty="0">
                          <a:solidFill>
                            <a:srgbClr val="122454"/>
                          </a:solidFill>
                          <a:effectLst/>
                          <a:latin typeface="Calibri" panose="020F0502020204030204" pitchFamily="34" charset="0"/>
                        </a:rPr>
                        <a:t>F2- Sürecimizi ilgilendirecek Akademik ve idari birimler tarafından iletilen taleplerinin EBYS üzerinden takip edilebilmesi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200" b="0" i="0" u="none" strike="noStrike" dirty="0">
                          <a:solidFill>
                            <a:srgbClr val="122454"/>
                          </a:solidFill>
                          <a:effectLst/>
                          <a:latin typeface="Calibri" panose="020F0502020204030204" pitchFamily="34" charset="0"/>
                        </a:rPr>
                        <a:t>T2-Oryantasyon ve birim iş akışları hakkında bilgilendirme eksiklikleri nedeniyle birimle ilgili olmayan taleplerin zaman kaybına yol açması ve paydaş memnuniyetsizliğine sebep olması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5462751"/>
                  </a:ext>
                </a:extLst>
              </a:tr>
              <a:tr h="531457">
                <a:tc>
                  <a:txBody>
                    <a:bodyPr/>
                    <a:lstStyle/>
                    <a:p>
                      <a:pPr algn="ctr" fontAlgn="t"/>
                      <a:r>
                        <a:rPr lang="tr-TR" sz="1200" b="0" i="0" u="none" strike="noStrike" dirty="0">
                          <a:solidFill>
                            <a:srgbClr val="122454"/>
                          </a:solidFill>
                          <a:effectLst/>
                          <a:latin typeface="Calibri" panose="020F0502020204030204" pitchFamily="34" charset="0"/>
                        </a:rPr>
                        <a:t>G3-Teminata dayalı tahsilat sisteminin yüksek oranda uygulanması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200" b="0" i="0" u="none" strike="noStrike" dirty="0">
                          <a:solidFill>
                            <a:srgbClr val="122454"/>
                          </a:solidFill>
                          <a:effectLst/>
                          <a:latin typeface="Calibri" panose="020F0502020204030204" pitchFamily="34" charset="0"/>
                        </a:rPr>
                        <a:t>Z3-Personellerin Kariyer Planlarındaki Olası Değişiklikler İle İşten Ayrılmak İstemesi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200" b="0" i="0" u="none" strike="noStrike" dirty="0">
                          <a:solidFill>
                            <a:srgbClr val="122454"/>
                          </a:solidFill>
                          <a:effectLst/>
                          <a:latin typeface="Calibri" panose="020F0502020204030204" pitchFamily="34" charset="0"/>
                        </a:rPr>
                        <a:t>F3- Sisteme uzaktan erişim sağlanabilmesi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200" b="0" i="0" u="none" strike="noStrike" dirty="0">
                          <a:solidFill>
                            <a:srgbClr val="122454"/>
                          </a:solidFill>
                          <a:effectLst/>
                          <a:latin typeface="Calibri" panose="020F0502020204030204" pitchFamily="34" charset="0"/>
                        </a:rPr>
                        <a:t>T3-Olası Ana Banka Değişikliği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2415262"/>
                  </a:ext>
                </a:extLst>
              </a:tr>
              <a:tr h="531457">
                <a:tc>
                  <a:txBody>
                    <a:bodyPr/>
                    <a:lstStyle/>
                    <a:p>
                      <a:pPr algn="ctr" fontAlgn="t"/>
                      <a:r>
                        <a:rPr lang="tr-TR" sz="1200" b="0" i="0" u="none" strike="noStrike" dirty="0">
                          <a:solidFill>
                            <a:srgbClr val="122454"/>
                          </a:solidFill>
                          <a:effectLst/>
                          <a:latin typeface="Calibri" panose="020F0502020204030204" pitchFamily="34" charset="0"/>
                        </a:rPr>
                        <a:t>G4-Tahsilatlar için farklı ödeme seçeneklerinin sunulması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200" b="0" i="0" u="none" strike="noStrike" dirty="0">
                          <a:solidFill>
                            <a:srgbClr val="122454"/>
                          </a:solidFill>
                          <a:effectLst/>
                          <a:latin typeface="Calibri" panose="020F0502020204030204" pitchFamily="34" charset="0"/>
                        </a:rPr>
                        <a:t>Z4- Günümüz koşullarında Teknolojik yazılımların yetersiz kalması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tr-TR" sz="1200" b="0" i="0" u="none" strike="noStrike" dirty="0">
                        <a:solidFill>
                          <a:srgbClr val="12245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sv-SE" sz="1200" b="0" i="0" u="none" strike="noStrike" dirty="0">
                          <a:solidFill>
                            <a:srgbClr val="122454"/>
                          </a:solidFill>
                          <a:effectLst/>
                          <a:latin typeface="Calibri" panose="020F0502020204030204" pitchFamily="34" charset="0"/>
                        </a:rPr>
                        <a:t>T4-Banka sistemindeki olası aksaklıklar ve banka personeli ihmali</a:t>
                      </a:r>
                      <a:endParaRPr lang="tr-TR" sz="1200" b="0" i="0" u="none" strike="noStrike" dirty="0">
                        <a:solidFill>
                          <a:srgbClr val="12245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3855125"/>
                  </a:ext>
                </a:extLst>
              </a:tr>
              <a:tr h="1225605">
                <a:tc>
                  <a:txBody>
                    <a:bodyPr/>
                    <a:lstStyle/>
                    <a:p>
                      <a:pPr algn="ctr" fontAlgn="t"/>
                      <a:r>
                        <a:rPr lang="tr-TR" sz="1200" b="0" i="0" u="none" strike="noStrike" dirty="0">
                          <a:solidFill>
                            <a:srgbClr val="122454"/>
                          </a:solidFill>
                          <a:effectLst/>
                          <a:latin typeface="Calibri" panose="020F0502020204030204" pitchFamily="34" charset="0"/>
                        </a:rPr>
                        <a:t>G5- Taşınan nakit paranın çalınma riskine karşı taşınan para sigortasının olması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200" b="0" i="0" u="none" strike="noStrike" dirty="0">
                          <a:solidFill>
                            <a:srgbClr val="122454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tr-TR" sz="1200" b="0" i="0" u="none" strike="noStrike" dirty="0">
                        <a:solidFill>
                          <a:srgbClr val="12245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200" b="0" i="0" u="none" strike="noStrike" dirty="0">
                          <a:solidFill>
                            <a:srgbClr val="122454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52917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94920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2533747" y="537546"/>
            <a:ext cx="4403764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SWOT (GZFT) ANALİZİ</a:t>
            </a:r>
            <a:endParaRPr lang="tr-TR" sz="2800" b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alibri"/>
            </a:endParaRPr>
          </a:p>
        </p:txBody>
      </p:sp>
      <p:pic>
        <p:nvPicPr>
          <p:cNvPr id="6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417147"/>
            <a:ext cx="2088232" cy="443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Tablo 3">
            <a:extLst>
              <a:ext uri="{FF2B5EF4-FFF2-40B4-BE49-F238E27FC236}">
                <a16:creationId xmlns:a16="http://schemas.microsoft.com/office/drawing/2014/main" id="{71D4A1E5-060A-49D3-A943-BEC00AFE7E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8861713"/>
              </p:ext>
            </p:extLst>
          </p:nvPr>
        </p:nvGraphicFramePr>
        <p:xfrm>
          <a:off x="914400" y="1288031"/>
          <a:ext cx="6822831" cy="4215954"/>
        </p:xfrm>
        <a:graphic>
          <a:graphicData uri="http://schemas.openxmlformats.org/drawingml/2006/table">
            <a:tbl>
              <a:tblPr/>
              <a:tblGrid>
                <a:gridCol w="2426677">
                  <a:extLst>
                    <a:ext uri="{9D8B030D-6E8A-4147-A177-3AD203B41FA5}">
                      <a16:colId xmlns:a16="http://schemas.microsoft.com/office/drawing/2014/main" val="3918363564"/>
                    </a:ext>
                  </a:extLst>
                </a:gridCol>
                <a:gridCol w="1310054">
                  <a:extLst>
                    <a:ext uri="{9D8B030D-6E8A-4147-A177-3AD203B41FA5}">
                      <a16:colId xmlns:a16="http://schemas.microsoft.com/office/drawing/2014/main" val="1683979601"/>
                    </a:ext>
                  </a:extLst>
                </a:gridCol>
                <a:gridCol w="1350110">
                  <a:extLst>
                    <a:ext uri="{9D8B030D-6E8A-4147-A177-3AD203B41FA5}">
                      <a16:colId xmlns:a16="http://schemas.microsoft.com/office/drawing/2014/main" val="2592459544"/>
                    </a:ext>
                  </a:extLst>
                </a:gridCol>
                <a:gridCol w="1735990">
                  <a:extLst>
                    <a:ext uri="{9D8B030D-6E8A-4147-A177-3AD203B41FA5}">
                      <a16:colId xmlns:a16="http://schemas.microsoft.com/office/drawing/2014/main" val="588152821"/>
                    </a:ext>
                  </a:extLst>
                </a:gridCol>
              </a:tblGrid>
              <a:tr h="1251894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GÜÇLÜ YÖNLER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ZAYIF YÖNLER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FIRSATLAR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TEHDİTLER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0355102"/>
                  </a:ext>
                </a:extLst>
              </a:tr>
              <a:tr h="741015">
                <a:tc>
                  <a:txBody>
                    <a:bodyPr/>
                    <a:lstStyle/>
                    <a:p>
                      <a:pPr algn="ctr" fontAlgn="t"/>
                      <a:r>
                        <a:rPr lang="tr-TR" sz="1200" b="0" i="0" u="none" strike="noStrike" dirty="0">
                          <a:solidFill>
                            <a:srgbClr val="122454"/>
                          </a:solidFill>
                          <a:effectLst/>
                          <a:latin typeface="Calibri" panose="020F0502020204030204" pitchFamily="34" charset="0"/>
                        </a:rPr>
                        <a:t>G6- Merkez kampüs haricinde şehir içi kampüste daimi finans personeli bulunması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200" b="0" i="0" u="none" strike="noStrike" dirty="0">
                          <a:solidFill>
                            <a:srgbClr val="122454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200" b="0" i="0" u="none" strike="noStrike">
                          <a:solidFill>
                            <a:srgbClr val="122454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b="0" i="0" u="none" strike="noStrike">
                          <a:solidFill>
                            <a:srgbClr val="122454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3968908"/>
                  </a:ext>
                </a:extLst>
              </a:tr>
              <a:tr h="741015">
                <a:tc>
                  <a:txBody>
                    <a:bodyPr/>
                    <a:lstStyle/>
                    <a:p>
                      <a:pPr algn="ctr" fontAlgn="t"/>
                      <a:r>
                        <a:rPr lang="tr-TR" sz="1200" b="0" i="0" u="none" strike="noStrike" dirty="0">
                          <a:solidFill>
                            <a:srgbClr val="122454"/>
                          </a:solidFill>
                          <a:effectLst/>
                          <a:latin typeface="Calibri" panose="020F0502020204030204" pitchFamily="34" charset="0"/>
                        </a:rPr>
                        <a:t>G7- Nakit Para tahsilatlarında sahte para tespiti için sahte para makinası bulunması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200" b="0" i="0" u="none" strike="noStrike" dirty="0">
                          <a:solidFill>
                            <a:srgbClr val="122454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tr-TR" sz="1200" b="0" i="0" u="none" strike="noStrike" dirty="0">
                        <a:solidFill>
                          <a:srgbClr val="12245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200" b="0" i="0" u="none" strike="noStrike">
                          <a:solidFill>
                            <a:srgbClr val="122454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5462751"/>
                  </a:ext>
                </a:extLst>
              </a:tr>
              <a:tr h="741015">
                <a:tc>
                  <a:txBody>
                    <a:bodyPr/>
                    <a:lstStyle/>
                    <a:p>
                      <a:pPr algn="ctr" fontAlgn="t"/>
                      <a:endParaRPr lang="tr-TR" sz="1200" b="0" i="0" u="none" strike="noStrike" dirty="0">
                        <a:solidFill>
                          <a:srgbClr val="12245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200" b="0" i="0" u="none" strike="noStrike" dirty="0">
                          <a:solidFill>
                            <a:srgbClr val="122454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200" b="0" i="0" u="none" strike="noStrike" dirty="0">
                          <a:solidFill>
                            <a:srgbClr val="122454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b="0" i="0" u="none" strike="noStrike" dirty="0">
                          <a:solidFill>
                            <a:srgbClr val="122454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2415262"/>
                  </a:ext>
                </a:extLst>
              </a:tr>
              <a:tr h="741015">
                <a:tc>
                  <a:txBody>
                    <a:bodyPr/>
                    <a:lstStyle/>
                    <a:p>
                      <a:pPr algn="ctr" fontAlgn="t"/>
                      <a:endParaRPr lang="tr-TR" sz="1200" b="0" i="0" u="none" strike="noStrike" dirty="0">
                        <a:solidFill>
                          <a:srgbClr val="12245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200" b="0" i="0" u="none" strike="noStrike" dirty="0">
                          <a:solidFill>
                            <a:srgbClr val="122454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200" b="0" i="0" u="none" strike="noStrike" dirty="0">
                          <a:solidFill>
                            <a:srgbClr val="122454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sz="1200" b="0" i="0" u="none" strike="noStrike" dirty="0">
                          <a:solidFill>
                            <a:srgbClr val="122454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38551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889845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2076429" y="423861"/>
            <a:ext cx="5076628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PAYDAŞ BEKLENTİLERİ</a:t>
            </a:r>
            <a:endParaRPr lang="tr-TR" sz="2800" b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alibri"/>
            </a:endParaRPr>
          </a:p>
        </p:txBody>
      </p:sp>
      <p:pic>
        <p:nvPicPr>
          <p:cNvPr id="8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0688"/>
            <a:ext cx="1512168" cy="32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6119256"/>
              </p:ext>
            </p:extLst>
          </p:nvPr>
        </p:nvGraphicFramePr>
        <p:xfrm>
          <a:off x="615461" y="1288031"/>
          <a:ext cx="8291146" cy="5360870"/>
        </p:xfrm>
        <a:graphic>
          <a:graphicData uri="http://schemas.openxmlformats.org/drawingml/2006/table">
            <a:tbl>
              <a:tblPr/>
              <a:tblGrid>
                <a:gridCol w="2664070">
                  <a:extLst>
                    <a:ext uri="{9D8B030D-6E8A-4147-A177-3AD203B41FA5}">
                      <a16:colId xmlns:a16="http://schemas.microsoft.com/office/drawing/2014/main" val="3918363564"/>
                    </a:ext>
                  </a:extLst>
                </a:gridCol>
                <a:gridCol w="2584938">
                  <a:extLst>
                    <a:ext uri="{9D8B030D-6E8A-4147-A177-3AD203B41FA5}">
                      <a16:colId xmlns:a16="http://schemas.microsoft.com/office/drawing/2014/main" val="1683979601"/>
                    </a:ext>
                  </a:extLst>
                </a:gridCol>
                <a:gridCol w="3042138">
                  <a:extLst>
                    <a:ext uri="{9D8B030D-6E8A-4147-A177-3AD203B41FA5}">
                      <a16:colId xmlns:a16="http://schemas.microsoft.com/office/drawing/2014/main" val="2592459544"/>
                    </a:ext>
                  </a:extLst>
                </a:gridCol>
              </a:tblGrid>
              <a:tr h="331838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PAYDAŞ ADI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PAYDAŞ OLMA NEDENİ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PAYDAŞ BEKLENTİSİ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0355102"/>
                  </a:ext>
                </a:extLst>
              </a:tr>
              <a:tr h="377061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0" i="0" u="none" strike="noStrike" dirty="0">
                          <a:solidFill>
                            <a:srgbClr val="122454"/>
                          </a:solidFill>
                          <a:effectLst/>
                          <a:latin typeface="Calibri" panose="020F0502020204030204" pitchFamily="34" charset="0"/>
                        </a:rPr>
                        <a:t>Rektörlük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0" i="0" u="none" strike="noStrike" dirty="0">
                          <a:solidFill>
                            <a:srgbClr val="122454"/>
                          </a:solidFill>
                          <a:effectLst/>
                          <a:latin typeface="Calibri" panose="020F0502020204030204" pitchFamily="34" charset="0"/>
                        </a:rPr>
                        <a:t>Bağlı Olunan Üst Kurum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0" i="0" u="none" strike="noStrike">
                          <a:solidFill>
                            <a:srgbClr val="122454"/>
                          </a:solidFill>
                          <a:effectLst/>
                          <a:latin typeface="Calibri" panose="020F0502020204030204" pitchFamily="34" charset="0"/>
                        </a:rPr>
                        <a:t>Sorumluluk- Üst Amir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3968908"/>
                  </a:ext>
                </a:extLst>
              </a:tr>
              <a:tr h="377061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0" i="0" u="none" strike="noStrike">
                          <a:solidFill>
                            <a:srgbClr val="122454"/>
                          </a:solidFill>
                          <a:effectLst/>
                          <a:latin typeface="Calibri" panose="020F0502020204030204" pitchFamily="34" charset="0"/>
                        </a:rPr>
                        <a:t>Genel Sekreterlik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0" i="0" u="none" strike="noStrike" dirty="0">
                          <a:solidFill>
                            <a:srgbClr val="122454"/>
                          </a:solidFill>
                          <a:effectLst/>
                          <a:latin typeface="Calibri" panose="020F0502020204030204" pitchFamily="34" charset="0"/>
                        </a:rPr>
                        <a:t>Bağlı Olunan Üst Amir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0" i="0" u="none" strike="noStrike" dirty="0">
                          <a:solidFill>
                            <a:srgbClr val="122454"/>
                          </a:solidFill>
                          <a:effectLst/>
                          <a:latin typeface="Calibri" panose="020F0502020204030204" pitchFamily="34" charset="0"/>
                        </a:rPr>
                        <a:t>Sorumluluk-Sorunsuz işleyiş-Kaynakların etkin kullanılması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5033634"/>
                  </a:ext>
                </a:extLst>
              </a:tr>
              <a:tr h="377061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0" i="0" u="none" strike="noStrike">
                          <a:solidFill>
                            <a:srgbClr val="122454"/>
                          </a:solidFill>
                          <a:effectLst/>
                          <a:latin typeface="Calibri" panose="020F0502020204030204" pitchFamily="34" charset="0"/>
                        </a:rPr>
                        <a:t>Akademik-İdari Personel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0" i="0" u="none" strike="noStrike">
                          <a:solidFill>
                            <a:srgbClr val="122454"/>
                          </a:solidFill>
                          <a:effectLst/>
                          <a:latin typeface="Calibri" panose="020F0502020204030204" pitchFamily="34" charset="0"/>
                        </a:rPr>
                        <a:t>Eğitim -İdari Hizmetleri ile ilgili konular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0" i="0" u="none" strike="noStrike" dirty="0">
                          <a:solidFill>
                            <a:srgbClr val="122454"/>
                          </a:solidFill>
                          <a:effectLst/>
                          <a:latin typeface="Calibri" panose="020F0502020204030204" pitchFamily="34" charset="0"/>
                        </a:rPr>
                        <a:t>Finans konularında hizmet alımı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6453757"/>
                  </a:ext>
                </a:extLst>
              </a:tr>
              <a:tr h="377061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0" i="0" u="none" strike="noStrike">
                          <a:solidFill>
                            <a:srgbClr val="122454"/>
                          </a:solidFill>
                          <a:effectLst/>
                          <a:latin typeface="Calibri" panose="020F0502020204030204" pitchFamily="34" charset="0"/>
                        </a:rPr>
                        <a:t>Öğrenciler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0" i="0" u="none" strike="noStrike">
                          <a:solidFill>
                            <a:srgbClr val="122454"/>
                          </a:solidFill>
                          <a:effectLst/>
                          <a:latin typeface="Calibri" panose="020F0502020204030204" pitchFamily="34" charset="0"/>
                        </a:rPr>
                        <a:t>Kuruluş Sebebi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0" i="0" u="none" strike="noStrike" dirty="0">
                          <a:solidFill>
                            <a:srgbClr val="122454"/>
                          </a:solidFill>
                          <a:effectLst/>
                          <a:latin typeface="Calibri" panose="020F0502020204030204" pitchFamily="34" charset="0"/>
                        </a:rPr>
                        <a:t>Finans konularında hizmet alımı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3174418"/>
                  </a:ext>
                </a:extLst>
              </a:tr>
              <a:tr h="377061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0" i="0" u="none" strike="noStrike" dirty="0">
                          <a:solidFill>
                            <a:srgbClr val="122454"/>
                          </a:solidFill>
                          <a:effectLst/>
                          <a:latin typeface="Calibri" panose="020F0502020204030204" pitchFamily="34" charset="0"/>
                        </a:rPr>
                        <a:t>Öğrenci Aileleri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0" i="0" u="none" strike="noStrike" dirty="0">
                          <a:solidFill>
                            <a:srgbClr val="122454"/>
                          </a:solidFill>
                          <a:effectLst/>
                          <a:latin typeface="Calibri" panose="020F0502020204030204" pitchFamily="34" charset="0"/>
                        </a:rPr>
                        <a:t>Kuruluş Sebebine Doğrudan/Dolaylı Etki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0" i="0" u="none" strike="noStrike" dirty="0">
                          <a:solidFill>
                            <a:srgbClr val="122454"/>
                          </a:solidFill>
                          <a:effectLst/>
                          <a:latin typeface="Calibri" panose="020F0502020204030204" pitchFamily="34" charset="0"/>
                        </a:rPr>
                        <a:t>Finans konularında hizmet alımı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1784958"/>
                  </a:ext>
                </a:extLst>
              </a:tr>
              <a:tr h="377061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0" i="0" u="none" strike="noStrike">
                          <a:solidFill>
                            <a:srgbClr val="122454"/>
                          </a:solidFill>
                          <a:effectLst/>
                          <a:latin typeface="Calibri" panose="020F0502020204030204" pitchFamily="34" charset="0"/>
                        </a:rPr>
                        <a:t>YÖK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0" i="0" u="none" strike="noStrike">
                          <a:solidFill>
                            <a:srgbClr val="122454"/>
                          </a:solidFill>
                          <a:effectLst/>
                          <a:latin typeface="Calibri" panose="020F0502020204030204" pitchFamily="34" charset="0"/>
                        </a:rPr>
                        <a:t>Mevzuat Yaratıcı Üst Kurum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0" i="0" u="none" strike="noStrike" dirty="0">
                          <a:solidFill>
                            <a:srgbClr val="122454"/>
                          </a:solidFill>
                          <a:effectLst/>
                          <a:latin typeface="Calibri" panose="020F0502020204030204" pitchFamily="34" charset="0"/>
                        </a:rPr>
                        <a:t>Mevzuata Uyum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954566"/>
                  </a:ext>
                </a:extLst>
              </a:tr>
              <a:tr h="377061">
                <a:tc>
                  <a:txBody>
                    <a:bodyPr/>
                    <a:lstStyle/>
                    <a:p>
                      <a:pPr algn="ctr" fontAlgn="ctr"/>
                      <a:r>
                        <a:rPr lang="sv-SE" sz="1200" b="0" i="0" u="none" strike="noStrike">
                          <a:solidFill>
                            <a:srgbClr val="122454"/>
                          </a:solidFill>
                          <a:effectLst/>
                          <a:latin typeface="Calibri" panose="020F0502020204030204" pitchFamily="34" charset="0"/>
                        </a:rPr>
                        <a:t>Finans ve Özel Finans Kuruluşları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0" i="0" u="none" strike="noStrike" dirty="0">
                          <a:solidFill>
                            <a:srgbClr val="122454"/>
                          </a:solidFill>
                          <a:effectLst/>
                          <a:latin typeface="Calibri" panose="020F0502020204030204" pitchFamily="34" charset="0"/>
                        </a:rPr>
                        <a:t>İşbirliği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0" i="0" u="none" strike="noStrike" dirty="0">
                          <a:solidFill>
                            <a:srgbClr val="122454"/>
                          </a:solidFill>
                          <a:effectLst/>
                          <a:latin typeface="Calibri" panose="020F0502020204030204" pitchFamily="34" charset="0"/>
                        </a:rPr>
                        <a:t>Sürdürülebilir Ticari İlişki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1799250"/>
                  </a:ext>
                </a:extLst>
              </a:tr>
              <a:tr h="377061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0" i="0" u="none" strike="noStrike">
                          <a:solidFill>
                            <a:srgbClr val="122454"/>
                          </a:solidFill>
                          <a:effectLst/>
                          <a:latin typeface="Calibri" panose="020F0502020204030204" pitchFamily="34" charset="0"/>
                        </a:rPr>
                        <a:t>Finans personeli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0" i="0" u="none" strike="noStrike">
                          <a:solidFill>
                            <a:srgbClr val="122454"/>
                          </a:solidFill>
                          <a:effectLst/>
                          <a:latin typeface="Calibri" panose="020F0502020204030204" pitchFamily="34" charset="0"/>
                        </a:rPr>
                        <a:t>Hizmeti üreten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0" i="0" u="none" strike="noStrike" dirty="0">
                          <a:solidFill>
                            <a:srgbClr val="122454"/>
                          </a:solidFill>
                          <a:effectLst/>
                          <a:latin typeface="Calibri" panose="020F0502020204030204" pitchFamily="34" charset="0"/>
                        </a:rPr>
                        <a:t>Kariyer, güçlü iletişim, mevzuata uygun işlem, bilgi akışı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8678835"/>
                  </a:ext>
                </a:extLst>
              </a:tr>
              <a:tr h="377061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0" i="0" u="none" strike="noStrike">
                          <a:solidFill>
                            <a:srgbClr val="122454"/>
                          </a:solidFill>
                          <a:effectLst/>
                          <a:latin typeface="Calibri" panose="020F0502020204030204" pitchFamily="34" charset="0"/>
                        </a:rPr>
                        <a:t>Kısmi Zamanlı Çalışan Öğrenci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0" i="0" u="none" strike="noStrike">
                          <a:solidFill>
                            <a:srgbClr val="122454"/>
                          </a:solidFill>
                          <a:effectLst/>
                          <a:latin typeface="Calibri" panose="020F0502020204030204" pitchFamily="34" charset="0"/>
                        </a:rPr>
                        <a:t>Hizmeti üreten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0" i="0" u="none" strike="noStrike" dirty="0">
                          <a:solidFill>
                            <a:srgbClr val="122454"/>
                          </a:solidFill>
                          <a:effectLst/>
                          <a:latin typeface="Calibri" panose="020F0502020204030204" pitchFamily="34" charset="0"/>
                        </a:rPr>
                        <a:t>Ücret, Verimli Çalışma Ortamı ve İş Üretme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3043694"/>
                  </a:ext>
                </a:extLst>
              </a:tr>
              <a:tr h="538659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0" i="0" u="none" strike="noStrike">
                          <a:solidFill>
                            <a:srgbClr val="122454"/>
                          </a:solidFill>
                          <a:effectLst/>
                          <a:latin typeface="Calibri" panose="020F0502020204030204" pitchFamily="34" charset="0"/>
                        </a:rPr>
                        <a:t>Yükseköğretim Kalite Kurulu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0" i="0" u="none" strike="noStrike" dirty="0">
                          <a:solidFill>
                            <a:srgbClr val="122454"/>
                          </a:solidFill>
                          <a:effectLst/>
                          <a:latin typeface="Calibri" panose="020F0502020204030204" pitchFamily="34" charset="0"/>
                        </a:rPr>
                        <a:t>ABÜ İç Kalite Güvence Sistemi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0" i="0" u="none" strike="noStrike" dirty="0">
                          <a:solidFill>
                            <a:srgbClr val="122454"/>
                          </a:solidFill>
                          <a:effectLst/>
                          <a:latin typeface="Calibri" panose="020F0502020204030204" pitchFamily="34" charset="0"/>
                        </a:rPr>
                        <a:t>Düzenli olarak KİDR, Kurumsal Dış Değerlendirme ve Kurumsal Akreditasyon süreçlerinde işbirliği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5462751"/>
                  </a:ext>
                </a:extLst>
              </a:tr>
              <a:tr h="538659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0" i="0" u="none" strike="noStrike">
                          <a:solidFill>
                            <a:srgbClr val="122454"/>
                          </a:solidFill>
                          <a:effectLst/>
                          <a:latin typeface="Calibri" panose="020F0502020204030204" pitchFamily="34" charset="0"/>
                        </a:rPr>
                        <a:t>Bağımsız Akredite Kuruluşu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0" i="0" u="none" strike="noStrike">
                          <a:solidFill>
                            <a:srgbClr val="122454"/>
                          </a:solidFill>
                          <a:effectLst/>
                          <a:latin typeface="Calibri" panose="020F0502020204030204" pitchFamily="34" charset="0"/>
                        </a:rPr>
                        <a:t>Denetleyici Kurum-Raporlama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0" i="0" u="none" strike="noStrike" dirty="0">
                          <a:solidFill>
                            <a:srgbClr val="122454"/>
                          </a:solidFill>
                          <a:effectLst/>
                          <a:latin typeface="Calibri" panose="020F0502020204030204" pitchFamily="34" charset="0"/>
                        </a:rPr>
                        <a:t>Raporlama, Kalite Bünyesinde Faaliyet Gösterme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2415262"/>
                  </a:ext>
                </a:extLst>
              </a:tr>
              <a:tr h="538659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0" i="0" u="none" strike="noStrike">
                          <a:solidFill>
                            <a:srgbClr val="122454"/>
                          </a:solidFill>
                          <a:effectLst/>
                          <a:latin typeface="Calibri" panose="020F0502020204030204" pitchFamily="34" charset="0"/>
                        </a:rPr>
                        <a:t>Tedarikçiler ve Kiracılar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0" i="0" u="none" strike="noStrike">
                          <a:solidFill>
                            <a:srgbClr val="122454"/>
                          </a:solidFill>
                          <a:effectLst/>
                          <a:latin typeface="Calibri" panose="020F0502020204030204" pitchFamily="34" charset="0"/>
                        </a:rPr>
                        <a:t>İşbirliği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0" i="0" u="none" strike="noStrike" dirty="0">
                          <a:solidFill>
                            <a:srgbClr val="122454"/>
                          </a:solidFill>
                          <a:effectLst/>
                          <a:latin typeface="Calibri" panose="020F0502020204030204" pitchFamily="34" charset="0"/>
                        </a:rPr>
                        <a:t>Sürdürülebilir Ticari İlişki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38551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598362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Metin kutusu 4">
            <a:extLst>
              <a:ext uri="{FF2B5EF4-FFF2-40B4-BE49-F238E27FC236}">
                <a16:creationId xmlns:a16="http://schemas.microsoft.com/office/drawing/2014/main" id="{57C0E41D-3DD4-4068-B64C-DBA801AC6D69}"/>
              </a:ext>
            </a:extLst>
          </p:cNvPr>
          <p:cNvSpPr txBox="1"/>
          <p:nvPr/>
        </p:nvSpPr>
        <p:spPr>
          <a:xfrm>
            <a:off x="471160" y="761596"/>
            <a:ext cx="8201679" cy="58864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MEVCUT </a:t>
            </a:r>
            <a:r>
              <a:rPr lang="en-US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KAYNAK</a:t>
            </a: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LAR ve </a:t>
            </a:r>
            <a:r>
              <a:rPr lang="en-US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 İHTİYA</a:t>
            </a: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ÇLAR</a:t>
            </a:r>
          </a:p>
          <a:p>
            <a:pPr algn="ctr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(FİZİKİ, MALZEME, TEÇHİZAT, EKİPMAN vb.)</a:t>
            </a:r>
            <a:endParaRPr lang="en-US" sz="2800" b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</p:txBody>
      </p:sp>
      <p:sp>
        <p:nvSpPr>
          <p:cNvPr id="6" name="Metin kutusu 1352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7" name="Metin kutusu 1353"/>
          <p:cNvSpPr txBox="1"/>
          <p:nvPr/>
        </p:nvSpPr>
        <p:spPr>
          <a:xfrm>
            <a:off x="2484438" y="2939415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8" name="Metin kutusu 1354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9" name="Metin kutusu 1355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0" name="Metin kutusu 1356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1" name="Metin kutusu 1357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2" name="Metin kutusu 1358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3" name="Metin kutusu 1359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4" name="Metin kutusu 1360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5" name="Metin kutusu 1361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6" name="Metin kutusu 1362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7" name="Metin kutusu 1363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8" name="Metin kutusu 1364"/>
          <p:cNvSpPr txBox="1"/>
          <p:nvPr/>
        </p:nvSpPr>
        <p:spPr>
          <a:xfrm>
            <a:off x="2489200" y="29224288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9" name="Metin kutusu 1365"/>
          <p:cNvSpPr txBox="1"/>
          <p:nvPr/>
        </p:nvSpPr>
        <p:spPr>
          <a:xfrm>
            <a:off x="2484438" y="29378275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0" name="Metin kutusu 1367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1" name="Metin kutusu 1368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2" name="Metin kutusu 1369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3" name="Metin kutusu 1370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4" name="Metin kutusu 1371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5" name="Metin kutusu 1372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6" name="Metin kutusu 1373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7" name="Metin kutusu 1374"/>
          <p:cNvSpPr txBox="1"/>
          <p:nvPr/>
        </p:nvSpPr>
        <p:spPr>
          <a:xfrm>
            <a:off x="2484438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8" name="Metin kutusu 1375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9" name="Metin kutusu 1376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0" name="Metin kutusu 1377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1" name="Metin kutusu 1378"/>
          <p:cNvSpPr txBox="1"/>
          <p:nvPr/>
        </p:nvSpPr>
        <p:spPr>
          <a:xfrm>
            <a:off x="3887788" y="29587825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>
              <a:solidFill>
                <a:srgbClr val="FF0000"/>
              </a:solidFill>
            </a:endParaRPr>
          </a:p>
        </p:txBody>
      </p:sp>
      <p:sp>
        <p:nvSpPr>
          <p:cNvPr id="32" name="Metin kutusu 1379"/>
          <p:cNvSpPr txBox="1"/>
          <p:nvPr/>
        </p:nvSpPr>
        <p:spPr>
          <a:xfrm>
            <a:off x="4859338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3" name="Metin kutusu 1380"/>
          <p:cNvSpPr txBox="1"/>
          <p:nvPr/>
        </p:nvSpPr>
        <p:spPr>
          <a:xfrm>
            <a:off x="4854575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4" name="Metin kutusu 1381"/>
          <p:cNvSpPr txBox="1"/>
          <p:nvPr/>
        </p:nvSpPr>
        <p:spPr>
          <a:xfrm>
            <a:off x="4854575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5" name="Metin kutusu 1382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6" name="Metin kutusu 1383"/>
          <p:cNvSpPr txBox="1"/>
          <p:nvPr/>
        </p:nvSpPr>
        <p:spPr>
          <a:xfrm>
            <a:off x="2484438" y="3028473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7" name="Metin kutusu 1384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8" name="Metin kutusu 1385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9" name="Metin kutusu 1386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0" name="Metin kutusu 1387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1" name="Metin kutusu 1388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2" name="Metin kutusu 1389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3" name="Metin kutusu 1390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4" name="Metin kutusu 1391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5" name="Metin kutusu 1392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6" name="Metin kutusu 1393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7" name="Metin kutusu 1394"/>
          <p:cNvSpPr txBox="1"/>
          <p:nvPr/>
        </p:nvSpPr>
        <p:spPr>
          <a:xfrm>
            <a:off x="2489200" y="30114875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8" name="Metin kutusu 1395"/>
          <p:cNvSpPr txBox="1"/>
          <p:nvPr/>
        </p:nvSpPr>
        <p:spPr>
          <a:xfrm>
            <a:off x="2484438" y="30270450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9" name="Metin kutusu 1396"/>
          <p:cNvSpPr txBox="1"/>
          <p:nvPr/>
        </p:nvSpPr>
        <p:spPr>
          <a:xfrm>
            <a:off x="2484438" y="30446663"/>
            <a:ext cx="204787" cy="16033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0" name="Metin kutusu 1397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1" name="Metin kutusu 1398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2" name="Metin kutusu 1399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3" name="Metin kutusu 1400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4" name="Metin kutusu 1401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5" name="Metin kutusu 1402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6" name="Metin kutusu 1403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7" name="Metin kutusu 1404"/>
          <p:cNvSpPr txBox="1"/>
          <p:nvPr/>
        </p:nvSpPr>
        <p:spPr>
          <a:xfrm>
            <a:off x="2484438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8" name="Metin kutusu 1405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9" name="Metin kutusu 1406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0" name="Metin kutusu 1407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1" name="Metin kutusu 1408"/>
          <p:cNvSpPr txBox="1"/>
          <p:nvPr/>
        </p:nvSpPr>
        <p:spPr>
          <a:xfrm>
            <a:off x="3887788" y="304800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2" name="Metin kutusu 1409"/>
          <p:cNvSpPr txBox="1"/>
          <p:nvPr/>
        </p:nvSpPr>
        <p:spPr>
          <a:xfrm>
            <a:off x="4859338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3" name="Metin kutusu 1410"/>
          <p:cNvSpPr txBox="1"/>
          <p:nvPr/>
        </p:nvSpPr>
        <p:spPr>
          <a:xfrm>
            <a:off x="4854575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4" name="Metin kutusu 1411"/>
          <p:cNvSpPr txBox="1"/>
          <p:nvPr/>
        </p:nvSpPr>
        <p:spPr>
          <a:xfrm>
            <a:off x="4854575" y="30446663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pic>
        <p:nvPicPr>
          <p:cNvPr id="65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89" y="332656"/>
            <a:ext cx="1607689" cy="428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6" name="Tablo 65">
            <a:extLst>
              <a:ext uri="{FF2B5EF4-FFF2-40B4-BE49-F238E27FC236}">
                <a16:creationId xmlns:a16="http://schemas.microsoft.com/office/drawing/2014/main" id="{8304B644-425E-4186-B593-E25613CE91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6105803"/>
              </p:ext>
            </p:extLst>
          </p:nvPr>
        </p:nvGraphicFramePr>
        <p:xfrm>
          <a:off x="1468315" y="1385082"/>
          <a:ext cx="6260123" cy="5141898"/>
        </p:xfrm>
        <a:graphic>
          <a:graphicData uri="http://schemas.openxmlformats.org/drawingml/2006/table">
            <a:tbl>
              <a:tblPr/>
              <a:tblGrid>
                <a:gridCol w="1191057">
                  <a:extLst>
                    <a:ext uri="{9D8B030D-6E8A-4147-A177-3AD203B41FA5}">
                      <a16:colId xmlns:a16="http://schemas.microsoft.com/office/drawing/2014/main" val="3918363564"/>
                    </a:ext>
                  </a:extLst>
                </a:gridCol>
                <a:gridCol w="1259834">
                  <a:extLst>
                    <a:ext uri="{9D8B030D-6E8A-4147-A177-3AD203B41FA5}">
                      <a16:colId xmlns:a16="http://schemas.microsoft.com/office/drawing/2014/main" val="1683979601"/>
                    </a:ext>
                  </a:extLst>
                </a:gridCol>
                <a:gridCol w="1269744">
                  <a:extLst>
                    <a:ext uri="{9D8B030D-6E8A-4147-A177-3AD203B41FA5}">
                      <a16:colId xmlns:a16="http://schemas.microsoft.com/office/drawing/2014/main" val="2592459544"/>
                    </a:ext>
                  </a:extLst>
                </a:gridCol>
                <a:gridCol w="1269744">
                  <a:extLst>
                    <a:ext uri="{9D8B030D-6E8A-4147-A177-3AD203B41FA5}">
                      <a16:colId xmlns:a16="http://schemas.microsoft.com/office/drawing/2014/main" val="3383282758"/>
                    </a:ext>
                  </a:extLst>
                </a:gridCol>
                <a:gridCol w="1269744">
                  <a:extLst>
                    <a:ext uri="{9D8B030D-6E8A-4147-A177-3AD203B41FA5}">
                      <a16:colId xmlns:a16="http://schemas.microsoft.com/office/drawing/2014/main" val="494559924"/>
                    </a:ext>
                  </a:extLst>
                </a:gridCol>
              </a:tblGrid>
              <a:tr h="748388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KAYNAK ADI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BİRİMİ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MEVCUT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İHTİYAÇ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İHTİYAÇ NEDENİ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0355102"/>
                  </a:ext>
                </a:extLst>
              </a:tr>
              <a:tr h="73327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122454"/>
                          </a:solidFill>
                          <a:effectLst/>
                          <a:latin typeface="Calibri" panose="020F0502020204030204" pitchFamily="34" charset="0"/>
                        </a:rPr>
                        <a:t>Bilgisayar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122454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122454"/>
                          </a:solidFill>
                          <a:effectLst/>
                          <a:latin typeface="Calibri" panose="020F0502020204030204" pitchFamily="34" charset="0"/>
                        </a:rPr>
                        <a:t>+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122454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>
                          <a:solidFill>
                            <a:srgbClr val="122454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3968908"/>
                  </a:ext>
                </a:extLst>
              </a:tr>
              <a:tr h="725787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>
                          <a:solidFill>
                            <a:srgbClr val="122454"/>
                          </a:solidFill>
                          <a:effectLst/>
                          <a:latin typeface="Calibri" panose="020F0502020204030204" pitchFamily="34" charset="0"/>
                        </a:rPr>
                        <a:t>Yazıcı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122454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122454"/>
                          </a:solidFill>
                          <a:effectLst/>
                          <a:latin typeface="Calibri" panose="020F0502020204030204" pitchFamily="34" charset="0"/>
                        </a:rPr>
                        <a:t>+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12245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12245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5462751"/>
                  </a:ext>
                </a:extLst>
              </a:tr>
              <a:tr h="44298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>
                          <a:solidFill>
                            <a:srgbClr val="122454"/>
                          </a:solidFill>
                          <a:effectLst/>
                          <a:latin typeface="Calibri" panose="020F0502020204030204" pitchFamily="34" charset="0"/>
                        </a:rPr>
                        <a:t>Arşiv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122454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>
                          <a:solidFill>
                            <a:srgbClr val="122454"/>
                          </a:solidFill>
                          <a:effectLst/>
                          <a:latin typeface="Calibri" panose="020F0502020204030204" pitchFamily="34" charset="0"/>
                        </a:rPr>
                        <a:t>+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122454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122454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2415262"/>
                  </a:ext>
                </a:extLst>
              </a:tr>
              <a:tr h="44298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122454"/>
                          </a:solidFill>
                          <a:effectLst/>
                          <a:latin typeface="Calibri" panose="020F0502020204030204" pitchFamily="34" charset="0"/>
                        </a:rPr>
                        <a:t> Kasa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122454"/>
                          </a:solidFill>
                          <a:effectLst/>
                          <a:latin typeface="Calibri" panose="020F0502020204030204" pitchFamily="34" charset="0"/>
                        </a:rPr>
                        <a:t>2 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122454"/>
                          </a:solidFill>
                          <a:effectLst/>
                          <a:latin typeface="Calibri" panose="020F0502020204030204" pitchFamily="34" charset="0"/>
                        </a:rPr>
                        <a:t> +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12245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12245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3855125"/>
                  </a:ext>
                </a:extLst>
              </a:tr>
              <a:tr h="74956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122454"/>
                          </a:solidFill>
                          <a:effectLst/>
                          <a:latin typeface="Calibri" panose="020F0502020204030204" pitchFamily="34" charset="0"/>
                        </a:rPr>
                        <a:t>Bozuk</a:t>
                      </a:r>
                      <a:r>
                        <a:rPr lang="tr-TR" sz="1400" b="0" i="0" u="none" strike="noStrike" baseline="0" dirty="0">
                          <a:solidFill>
                            <a:srgbClr val="122454"/>
                          </a:solidFill>
                          <a:effectLst/>
                          <a:latin typeface="Calibri" panose="020F0502020204030204" pitchFamily="34" charset="0"/>
                        </a:rPr>
                        <a:t> Para Sayma Makinası</a:t>
                      </a:r>
                      <a:endParaRPr lang="tr-TR" sz="1400" b="0" i="0" u="none" strike="noStrike" dirty="0">
                        <a:solidFill>
                          <a:srgbClr val="12245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122454"/>
                          </a:solidFill>
                          <a:effectLst/>
                          <a:latin typeface="Calibri" panose="020F0502020204030204" pitchFamily="34" charset="0"/>
                        </a:rPr>
                        <a:t>1 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122454"/>
                          </a:solidFill>
                          <a:effectLst/>
                          <a:latin typeface="Calibri" panose="020F0502020204030204" pitchFamily="34" charset="0"/>
                        </a:rPr>
                        <a:t> +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12245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12245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5291738"/>
                  </a:ext>
                </a:extLst>
              </a:tr>
              <a:tr h="74956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122454"/>
                          </a:solidFill>
                          <a:effectLst/>
                          <a:latin typeface="Calibri" panose="020F0502020204030204" pitchFamily="34" charset="0"/>
                        </a:rPr>
                        <a:t>Ödeme Kaydedici Cihazlar, POS cihazları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122454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>
                          <a:solidFill>
                            <a:srgbClr val="122454"/>
                          </a:solidFill>
                          <a:effectLst/>
                          <a:latin typeface="Calibri" panose="020F0502020204030204" pitchFamily="34" charset="0"/>
                        </a:rPr>
                        <a:t>+</a:t>
                      </a:r>
                      <a:endParaRPr lang="tr-TR" sz="1400" b="0" i="0" u="none" strike="noStrike" dirty="0">
                        <a:solidFill>
                          <a:srgbClr val="12245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12245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12245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114399"/>
                  </a:ext>
                </a:extLst>
              </a:tr>
              <a:tr h="44298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122454"/>
                          </a:solidFill>
                          <a:effectLst/>
                          <a:latin typeface="Calibri" panose="020F0502020204030204" pitchFamily="34" charset="0"/>
                        </a:rPr>
                        <a:t>Sahte para tespit makinası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122454"/>
                          </a:solidFill>
                          <a:effectLst/>
                          <a:latin typeface="Calibri" panose="020F0502020204030204" pitchFamily="34" charset="0"/>
                        </a:rPr>
                        <a:t>1 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122454"/>
                          </a:solidFill>
                          <a:effectLst/>
                          <a:latin typeface="Calibri" panose="020F0502020204030204" pitchFamily="34" charset="0"/>
                        </a:rPr>
                        <a:t>+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12245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12245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24091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38947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Metin kutusu 4">
            <a:extLst>
              <a:ext uri="{FF2B5EF4-FFF2-40B4-BE49-F238E27FC236}">
                <a16:creationId xmlns:a16="http://schemas.microsoft.com/office/drawing/2014/main" id="{57C0E41D-3DD4-4068-B64C-DBA801AC6D69}"/>
              </a:ext>
            </a:extLst>
          </p:cNvPr>
          <p:cNvSpPr txBox="1"/>
          <p:nvPr/>
        </p:nvSpPr>
        <p:spPr>
          <a:xfrm>
            <a:off x="1570007" y="344252"/>
            <a:ext cx="5901761" cy="92210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MEVCUT </a:t>
            </a:r>
            <a:r>
              <a:rPr lang="en-US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KAYNAK</a:t>
            </a: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LAR ve </a:t>
            </a:r>
            <a:r>
              <a:rPr lang="en-US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 İHTİYA</a:t>
            </a: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ÇLAR</a:t>
            </a:r>
          </a:p>
          <a:p>
            <a:pPr algn="ctr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(TEKNOLOJİK, YAZILIM, DONANIM vb.)</a:t>
            </a:r>
            <a:endParaRPr lang="en-US" sz="2800" b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</p:txBody>
      </p:sp>
      <p:sp>
        <p:nvSpPr>
          <p:cNvPr id="6" name="Metin kutusu 1352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7" name="Metin kutusu 1353"/>
          <p:cNvSpPr txBox="1"/>
          <p:nvPr/>
        </p:nvSpPr>
        <p:spPr>
          <a:xfrm>
            <a:off x="2484438" y="2939415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8" name="Metin kutusu 1354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9" name="Metin kutusu 1355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0" name="Metin kutusu 1356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1" name="Metin kutusu 1357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2" name="Metin kutusu 1358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3" name="Metin kutusu 1359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4" name="Metin kutusu 1360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5" name="Metin kutusu 1361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6" name="Metin kutusu 1362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7" name="Metin kutusu 1363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8" name="Metin kutusu 1364"/>
          <p:cNvSpPr txBox="1"/>
          <p:nvPr/>
        </p:nvSpPr>
        <p:spPr>
          <a:xfrm>
            <a:off x="2489200" y="29224288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9" name="Metin kutusu 1365"/>
          <p:cNvSpPr txBox="1"/>
          <p:nvPr/>
        </p:nvSpPr>
        <p:spPr>
          <a:xfrm>
            <a:off x="2484438" y="29378275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0" name="Metin kutusu 1367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1" name="Metin kutusu 1368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2" name="Metin kutusu 1369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3" name="Metin kutusu 1370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4" name="Metin kutusu 1371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5" name="Metin kutusu 1372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6" name="Metin kutusu 1373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7" name="Metin kutusu 1374"/>
          <p:cNvSpPr txBox="1"/>
          <p:nvPr/>
        </p:nvSpPr>
        <p:spPr>
          <a:xfrm>
            <a:off x="2484438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8" name="Metin kutusu 1375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9" name="Metin kutusu 1376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0" name="Metin kutusu 1377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1" name="Metin kutusu 1378"/>
          <p:cNvSpPr txBox="1"/>
          <p:nvPr/>
        </p:nvSpPr>
        <p:spPr>
          <a:xfrm>
            <a:off x="3887788" y="29587825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>
              <a:solidFill>
                <a:srgbClr val="FF0000"/>
              </a:solidFill>
            </a:endParaRPr>
          </a:p>
        </p:txBody>
      </p:sp>
      <p:sp>
        <p:nvSpPr>
          <p:cNvPr id="32" name="Metin kutusu 1379"/>
          <p:cNvSpPr txBox="1"/>
          <p:nvPr/>
        </p:nvSpPr>
        <p:spPr>
          <a:xfrm>
            <a:off x="4859338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3" name="Metin kutusu 1380"/>
          <p:cNvSpPr txBox="1"/>
          <p:nvPr/>
        </p:nvSpPr>
        <p:spPr>
          <a:xfrm>
            <a:off x="4854575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4" name="Metin kutusu 1381"/>
          <p:cNvSpPr txBox="1"/>
          <p:nvPr/>
        </p:nvSpPr>
        <p:spPr>
          <a:xfrm>
            <a:off x="4854575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5" name="Metin kutusu 1382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6" name="Metin kutusu 1383"/>
          <p:cNvSpPr txBox="1"/>
          <p:nvPr/>
        </p:nvSpPr>
        <p:spPr>
          <a:xfrm>
            <a:off x="2484438" y="3028473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7" name="Metin kutusu 1384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8" name="Metin kutusu 1385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9" name="Metin kutusu 1386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0" name="Metin kutusu 1387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1" name="Metin kutusu 1388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2" name="Metin kutusu 1389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3" name="Metin kutusu 1390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4" name="Metin kutusu 1391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5" name="Metin kutusu 1392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6" name="Metin kutusu 1393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7" name="Metin kutusu 1394"/>
          <p:cNvSpPr txBox="1"/>
          <p:nvPr/>
        </p:nvSpPr>
        <p:spPr>
          <a:xfrm>
            <a:off x="2489200" y="30114875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8" name="Metin kutusu 1395"/>
          <p:cNvSpPr txBox="1"/>
          <p:nvPr/>
        </p:nvSpPr>
        <p:spPr>
          <a:xfrm>
            <a:off x="2484438" y="30270450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9" name="Metin kutusu 1396"/>
          <p:cNvSpPr txBox="1"/>
          <p:nvPr/>
        </p:nvSpPr>
        <p:spPr>
          <a:xfrm>
            <a:off x="2484438" y="30446663"/>
            <a:ext cx="204787" cy="16033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0" name="Metin kutusu 1397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1" name="Metin kutusu 1398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2" name="Metin kutusu 1399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3" name="Metin kutusu 1400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4" name="Metin kutusu 1401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5" name="Metin kutusu 1402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6" name="Metin kutusu 1403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7" name="Metin kutusu 1404"/>
          <p:cNvSpPr txBox="1"/>
          <p:nvPr/>
        </p:nvSpPr>
        <p:spPr>
          <a:xfrm>
            <a:off x="2484438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8" name="Metin kutusu 1405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9" name="Metin kutusu 1406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0" name="Metin kutusu 1407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1" name="Metin kutusu 1408"/>
          <p:cNvSpPr txBox="1"/>
          <p:nvPr/>
        </p:nvSpPr>
        <p:spPr>
          <a:xfrm>
            <a:off x="3887788" y="304800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2" name="Metin kutusu 1409"/>
          <p:cNvSpPr txBox="1"/>
          <p:nvPr/>
        </p:nvSpPr>
        <p:spPr>
          <a:xfrm>
            <a:off x="4859338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3" name="Metin kutusu 1410"/>
          <p:cNvSpPr txBox="1"/>
          <p:nvPr/>
        </p:nvSpPr>
        <p:spPr>
          <a:xfrm>
            <a:off x="4854575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4" name="Metin kutusu 1411"/>
          <p:cNvSpPr txBox="1"/>
          <p:nvPr/>
        </p:nvSpPr>
        <p:spPr>
          <a:xfrm>
            <a:off x="4854575" y="30446663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pic>
        <p:nvPicPr>
          <p:cNvPr id="65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278" y="245892"/>
            <a:ext cx="1569900" cy="333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6" name="Tablo 65">
            <a:extLst>
              <a:ext uri="{FF2B5EF4-FFF2-40B4-BE49-F238E27FC236}">
                <a16:creationId xmlns:a16="http://schemas.microsoft.com/office/drawing/2014/main" id="{4E4BC37B-8B6C-4421-8472-B24C6619D2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2320519"/>
              </p:ext>
            </p:extLst>
          </p:nvPr>
        </p:nvGraphicFramePr>
        <p:xfrm>
          <a:off x="1696178" y="1385082"/>
          <a:ext cx="5472441" cy="3897631"/>
        </p:xfrm>
        <a:graphic>
          <a:graphicData uri="http://schemas.openxmlformats.org/drawingml/2006/table">
            <a:tbl>
              <a:tblPr/>
              <a:tblGrid>
                <a:gridCol w="1041192">
                  <a:extLst>
                    <a:ext uri="{9D8B030D-6E8A-4147-A177-3AD203B41FA5}">
                      <a16:colId xmlns:a16="http://schemas.microsoft.com/office/drawing/2014/main" val="3918363564"/>
                    </a:ext>
                  </a:extLst>
                </a:gridCol>
                <a:gridCol w="1101315">
                  <a:extLst>
                    <a:ext uri="{9D8B030D-6E8A-4147-A177-3AD203B41FA5}">
                      <a16:colId xmlns:a16="http://schemas.microsoft.com/office/drawing/2014/main" val="1683979601"/>
                    </a:ext>
                  </a:extLst>
                </a:gridCol>
                <a:gridCol w="1109978">
                  <a:extLst>
                    <a:ext uri="{9D8B030D-6E8A-4147-A177-3AD203B41FA5}">
                      <a16:colId xmlns:a16="http://schemas.microsoft.com/office/drawing/2014/main" val="2592459544"/>
                    </a:ext>
                  </a:extLst>
                </a:gridCol>
                <a:gridCol w="1109978">
                  <a:extLst>
                    <a:ext uri="{9D8B030D-6E8A-4147-A177-3AD203B41FA5}">
                      <a16:colId xmlns:a16="http://schemas.microsoft.com/office/drawing/2014/main" val="3383282758"/>
                    </a:ext>
                  </a:extLst>
                </a:gridCol>
                <a:gridCol w="1109978">
                  <a:extLst>
                    <a:ext uri="{9D8B030D-6E8A-4147-A177-3AD203B41FA5}">
                      <a16:colId xmlns:a16="http://schemas.microsoft.com/office/drawing/2014/main" val="494559924"/>
                    </a:ext>
                  </a:extLst>
                </a:gridCol>
              </a:tblGrid>
              <a:tr h="563311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KAYNAK ADI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BİRİMİ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MEVCUT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İHTİYAÇ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İHTİYAÇ NEDENİ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0355102"/>
                  </a:ext>
                </a:extLst>
              </a:tr>
              <a:tr h="33343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122454"/>
                          </a:solidFill>
                          <a:effectLst/>
                          <a:latin typeface="Calibri" panose="020F0502020204030204" pitchFamily="34" charset="0"/>
                        </a:rPr>
                        <a:t>Logo </a:t>
                      </a:r>
                      <a:r>
                        <a:rPr lang="tr-TR" sz="1400" b="0" i="0" u="none" strike="noStrike" dirty="0" err="1">
                          <a:solidFill>
                            <a:srgbClr val="122454"/>
                          </a:solidFill>
                          <a:effectLst/>
                          <a:latin typeface="Calibri" panose="020F0502020204030204" pitchFamily="34" charset="0"/>
                        </a:rPr>
                        <a:t>Tiger</a:t>
                      </a:r>
                      <a:r>
                        <a:rPr lang="tr-TR" sz="1400" b="0" i="0" u="none" strike="noStrike" dirty="0">
                          <a:solidFill>
                            <a:srgbClr val="122454"/>
                          </a:solidFill>
                          <a:effectLst/>
                          <a:latin typeface="Calibri" panose="020F0502020204030204" pitchFamily="34" charset="0"/>
                        </a:rPr>
                        <a:t> 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122454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>
                          <a:solidFill>
                            <a:srgbClr val="122454"/>
                          </a:solidFill>
                          <a:effectLst/>
                          <a:latin typeface="Calibri" panose="020F0502020204030204" pitchFamily="34" charset="0"/>
                        </a:rPr>
                        <a:t>+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12245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12245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3968908"/>
                  </a:ext>
                </a:extLst>
              </a:tr>
              <a:tr h="33343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122454"/>
                          </a:solidFill>
                          <a:effectLst/>
                          <a:latin typeface="Calibri" panose="020F0502020204030204" pitchFamily="34" charset="0"/>
                        </a:rPr>
                        <a:t>EBYS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122454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122454"/>
                          </a:solidFill>
                          <a:effectLst/>
                          <a:latin typeface="Calibri" panose="020F0502020204030204" pitchFamily="34" charset="0"/>
                        </a:rPr>
                        <a:t>+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12245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12245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5462751"/>
                  </a:ext>
                </a:extLst>
              </a:tr>
              <a:tr h="33343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122454"/>
                          </a:solidFill>
                          <a:effectLst/>
                          <a:latin typeface="Calibri" panose="020F0502020204030204" pitchFamily="34" charset="0"/>
                        </a:rPr>
                        <a:t>Logo Connect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122454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122454"/>
                          </a:solidFill>
                          <a:effectLst/>
                          <a:latin typeface="Calibri" panose="020F0502020204030204" pitchFamily="34" charset="0"/>
                        </a:rPr>
                        <a:t>+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12245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12245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2415262"/>
                  </a:ext>
                </a:extLst>
              </a:tr>
              <a:tr h="33343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122454"/>
                          </a:solidFill>
                          <a:effectLst/>
                          <a:latin typeface="Calibri" panose="020F0502020204030204" pitchFamily="34" charset="0"/>
                        </a:rPr>
                        <a:t>Office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122454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122454"/>
                          </a:solidFill>
                          <a:effectLst/>
                          <a:latin typeface="Calibri" panose="020F0502020204030204" pitchFamily="34" charset="0"/>
                        </a:rPr>
                        <a:t>+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12245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12245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3855125"/>
                  </a:ext>
                </a:extLst>
              </a:tr>
              <a:tr h="33343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122454"/>
                          </a:solidFill>
                          <a:effectLst/>
                          <a:latin typeface="Calibri" panose="020F0502020204030204" pitchFamily="34" charset="0"/>
                        </a:rPr>
                        <a:t>Smart</a:t>
                      </a:r>
                      <a:r>
                        <a:rPr lang="tr-TR" sz="1400" b="0" i="0" u="none" strike="noStrike" baseline="0" dirty="0">
                          <a:solidFill>
                            <a:srgbClr val="122454"/>
                          </a:solidFill>
                          <a:effectLst/>
                          <a:latin typeface="Calibri" panose="020F0502020204030204" pitchFamily="34" charset="0"/>
                        </a:rPr>
                        <a:t> Space</a:t>
                      </a:r>
                      <a:r>
                        <a:rPr lang="tr-TR" sz="1400" b="0" i="0" u="none" strike="noStrike" dirty="0">
                          <a:solidFill>
                            <a:srgbClr val="122454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122454"/>
                          </a:solidFill>
                          <a:effectLst/>
                          <a:latin typeface="Calibri" panose="020F0502020204030204" pitchFamily="34" charset="0"/>
                        </a:rPr>
                        <a:t> 1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122454"/>
                          </a:solidFill>
                          <a:effectLst/>
                          <a:latin typeface="Calibri" panose="020F0502020204030204" pitchFamily="34" charset="0"/>
                        </a:rPr>
                        <a:t> +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12245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12245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5291738"/>
                  </a:ext>
                </a:extLst>
              </a:tr>
              <a:tr h="33343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 err="1">
                          <a:solidFill>
                            <a:srgbClr val="122454"/>
                          </a:solidFill>
                          <a:effectLst/>
                          <a:latin typeface="Calibri" panose="020F0502020204030204" pitchFamily="34" charset="0"/>
                        </a:rPr>
                        <a:t>Trtek</a:t>
                      </a:r>
                      <a:r>
                        <a:rPr lang="tr-TR" sz="1400" b="0" i="0" u="none" strike="noStrike" dirty="0">
                          <a:solidFill>
                            <a:srgbClr val="122454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122454"/>
                          </a:solidFill>
                          <a:effectLst/>
                          <a:latin typeface="Calibri" panose="020F0502020204030204" pitchFamily="34" charset="0"/>
                        </a:rPr>
                        <a:t> 1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122454"/>
                          </a:solidFill>
                          <a:effectLst/>
                          <a:latin typeface="Calibri" panose="020F0502020204030204" pitchFamily="34" charset="0"/>
                        </a:rPr>
                        <a:t> +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12245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12245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2409110"/>
                  </a:ext>
                </a:extLst>
              </a:tr>
              <a:tr h="33343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122454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tr-TR" sz="1400" b="0" i="0" u="none" strike="noStrike" dirty="0" err="1">
                          <a:solidFill>
                            <a:srgbClr val="122454"/>
                          </a:solidFill>
                          <a:effectLst/>
                          <a:latin typeface="Calibri" panose="020F0502020204030204" pitchFamily="34" charset="0"/>
                        </a:rPr>
                        <a:t>Sıramatik</a:t>
                      </a:r>
                      <a:endParaRPr lang="tr-TR" sz="1400" b="0" i="0" u="none" strike="noStrike" dirty="0">
                        <a:solidFill>
                          <a:srgbClr val="12245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122454"/>
                          </a:solidFill>
                          <a:effectLst/>
                          <a:latin typeface="Calibri" panose="020F0502020204030204" pitchFamily="34" charset="0"/>
                        </a:rPr>
                        <a:t> 2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122454"/>
                          </a:solidFill>
                          <a:effectLst/>
                          <a:latin typeface="Calibri" panose="020F0502020204030204" pitchFamily="34" charset="0"/>
                        </a:rPr>
                        <a:t>  +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12245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12245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9061239"/>
                  </a:ext>
                </a:extLst>
              </a:tr>
              <a:tr h="33343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>
                          <a:solidFill>
                            <a:srgbClr val="122454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122454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122454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12245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12245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7738203"/>
                  </a:ext>
                </a:extLst>
              </a:tr>
              <a:tr h="33343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>
                          <a:solidFill>
                            <a:srgbClr val="122454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>
                          <a:solidFill>
                            <a:srgbClr val="122454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122454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12245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12245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9513874"/>
                  </a:ext>
                </a:extLst>
              </a:tr>
              <a:tr h="33343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>
                          <a:solidFill>
                            <a:srgbClr val="122454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122454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122454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12245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12245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5292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901657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Metin kutusu 4">
            <a:extLst>
              <a:ext uri="{FF2B5EF4-FFF2-40B4-BE49-F238E27FC236}">
                <a16:creationId xmlns:a16="http://schemas.microsoft.com/office/drawing/2014/main" id="{57C0E41D-3DD4-4068-B64C-DBA801AC6D69}"/>
              </a:ext>
            </a:extLst>
          </p:cNvPr>
          <p:cNvSpPr txBox="1"/>
          <p:nvPr/>
        </p:nvSpPr>
        <p:spPr>
          <a:xfrm>
            <a:off x="1789470" y="157316"/>
            <a:ext cx="5869859" cy="107957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algn="ctr">
              <a:spcBef>
                <a:spcPct val="0"/>
              </a:spcBef>
              <a:spcAft>
                <a:spcPts val="600"/>
              </a:spcAft>
            </a:pP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MEVCUT </a:t>
            </a:r>
            <a:r>
              <a:rPr lang="en-US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KAYNAK</a:t>
            </a: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LAR ve </a:t>
            </a:r>
            <a:r>
              <a:rPr lang="en-US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 İHTİYA</a:t>
            </a: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ÇLAR</a:t>
            </a:r>
          </a:p>
          <a:p>
            <a:pPr algn="ctr">
              <a:spcBef>
                <a:spcPct val="0"/>
              </a:spcBef>
              <a:spcAft>
                <a:spcPts val="600"/>
              </a:spcAft>
            </a:pP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(İŞ GÜCÜ-İNSAN KAYNAĞI)</a:t>
            </a:r>
            <a:endParaRPr lang="en-US" sz="2800" b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</p:txBody>
      </p:sp>
      <p:sp>
        <p:nvSpPr>
          <p:cNvPr id="6" name="Metin kutusu 1352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7" name="Metin kutusu 1353"/>
          <p:cNvSpPr txBox="1"/>
          <p:nvPr/>
        </p:nvSpPr>
        <p:spPr>
          <a:xfrm>
            <a:off x="2484438" y="2939415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8" name="Metin kutusu 1354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9" name="Metin kutusu 1355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0" name="Metin kutusu 1356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1" name="Metin kutusu 1357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2" name="Metin kutusu 1358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3" name="Metin kutusu 1359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4" name="Metin kutusu 1360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5" name="Metin kutusu 1361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6" name="Metin kutusu 1362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7" name="Metin kutusu 1363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8" name="Metin kutusu 1364"/>
          <p:cNvSpPr txBox="1"/>
          <p:nvPr/>
        </p:nvSpPr>
        <p:spPr>
          <a:xfrm>
            <a:off x="2489200" y="29224288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9" name="Metin kutusu 1365"/>
          <p:cNvSpPr txBox="1"/>
          <p:nvPr/>
        </p:nvSpPr>
        <p:spPr>
          <a:xfrm>
            <a:off x="2484438" y="29378275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0" name="Metin kutusu 1367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1" name="Metin kutusu 1368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2" name="Metin kutusu 1369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3" name="Metin kutusu 1370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4" name="Metin kutusu 1371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5" name="Metin kutusu 1372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6" name="Metin kutusu 1373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7" name="Metin kutusu 1374"/>
          <p:cNvSpPr txBox="1"/>
          <p:nvPr/>
        </p:nvSpPr>
        <p:spPr>
          <a:xfrm>
            <a:off x="2484438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8" name="Metin kutusu 1375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9" name="Metin kutusu 1376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0" name="Metin kutusu 1377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1" name="Metin kutusu 1378"/>
          <p:cNvSpPr txBox="1"/>
          <p:nvPr/>
        </p:nvSpPr>
        <p:spPr>
          <a:xfrm>
            <a:off x="3887788" y="29587825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>
              <a:solidFill>
                <a:srgbClr val="FF0000"/>
              </a:solidFill>
            </a:endParaRPr>
          </a:p>
        </p:txBody>
      </p:sp>
      <p:sp>
        <p:nvSpPr>
          <p:cNvPr id="32" name="Metin kutusu 1379"/>
          <p:cNvSpPr txBox="1"/>
          <p:nvPr/>
        </p:nvSpPr>
        <p:spPr>
          <a:xfrm>
            <a:off x="4859338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3" name="Metin kutusu 1380"/>
          <p:cNvSpPr txBox="1"/>
          <p:nvPr/>
        </p:nvSpPr>
        <p:spPr>
          <a:xfrm>
            <a:off x="4854575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4" name="Metin kutusu 1381"/>
          <p:cNvSpPr txBox="1"/>
          <p:nvPr/>
        </p:nvSpPr>
        <p:spPr>
          <a:xfrm>
            <a:off x="4854575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5" name="Metin kutusu 1382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6" name="Metin kutusu 1383"/>
          <p:cNvSpPr txBox="1"/>
          <p:nvPr/>
        </p:nvSpPr>
        <p:spPr>
          <a:xfrm>
            <a:off x="2484438" y="3028473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7" name="Metin kutusu 1384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8" name="Metin kutusu 1385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9" name="Metin kutusu 1386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0" name="Metin kutusu 1387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1" name="Metin kutusu 1388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2" name="Metin kutusu 1389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3" name="Metin kutusu 1390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4" name="Metin kutusu 1391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5" name="Metin kutusu 1392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6" name="Metin kutusu 1393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7" name="Metin kutusu 1394"/>
          <p:cNvSpPr txBox="1"/>
          <p:nvPr/>
        </p:nvSpPr>
        <p:spPr>
          <a:xfrm>
            <a:off x="2489200" y="30114875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8" name="Metin kutusu 1395"/>
          <p:cNvSpPr txBox="1"/>
          <p:nvPr/>
        </p:nvSpPr>
        <p:spPr>
          <a:xfrm>
            <a:off x="2484438" y="30270450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9" name="Metin kutusu 1396"/>
          <p:cNvSpPr txBox="1"/>
          <p:nvPr/>
        </p:nvSpPr>
        <p:spPr>
          <a:xfrm>
            <a:off x="2484438" y="30446663"/>
            <a:ext cx="204787" cy="16033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0" name="Metin kutusu 1397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1" name="Metin kutusu 1398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2" name="Metin kutusu 1399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3" name="Metin kutusu 1400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4" name="Metin kutusu 1401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5" name="Metin kutusu 1402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6" name="Metin kutusu 1403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7" name="Metin kutusu 1404"/>
          <p:cNvSpPr txBox="1"/>
          <p:nvPr/>
        </p:nvSpPr>
        <p:spPr>
          <a:xfrm>
            <a:off x="2484438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8" name="Metin kutusu 1405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9" name="Metin kutusu 1406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0" name="Metin kutusu 1407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1" name="Metin kutusu 1408"/>
          <p:cNvSpPr txBox="1"/>
          <p:nvPr/>
        </p:nvSpPr>
        <p:spPr>
          <a:xfrm>
            <a:off x="3887788" y="304800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2" name="Metin kutusu 1409"/>
          <p:cNvSpPr txBox="1"/>
          <p:nvPr/>
        </p:nvSpPr>
        <p:spPr>
          <a:xfrm>
            <a:off x="4859338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3" name="Metin kutusu 1410"/>
          <p:cNvSpPr txBox="1"/>
          <p:nvPr/>
        </p:nvSpPr>
        <p:spPr>
          <a:xfrm>
            <a:off x="4854575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4" name="Metin kutusu 1411"/>
          <p:cNvSpPr txBox="1"/>
          <p:nvPr/>
        </p:nvSpPr>
        <p:spPr>
          <a:xfrm>
            <a:off x="4854575" y="30446663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pic>
        <p:nvPicPr>
          <p:cNvPr id="65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78" y="304675"/>
            <a:ext cx="1690292" cy="359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6" name="Tablo 65">
            <a:extLst>
              <a:ext uri="{FF2B5EF4-FFF2-40B4-BE49-F238E27FC236}">
                <a16:creationId xmlns:a16="http://schemas.microsoft.com/office/drawing/2014/main" id="{0F23ED71-2D0A-4A91-BB06-5711D16008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5343641"/>
              </p:ext>
            </p:extLst>
          </p:nvPr>
        </p:nvGraphicFramePr>
        <p:xfrm>
          <a:off x="975947" y="1827444"/>
          <a:ext cx="7332784" cy="3809640"/>
        </p:xfrm>
        <a:graphic>
          <a:graphicData uri="http://schemas.openxmlformats.org/drawingml/2006/table">
            <a:tbl>
              <a:tblPr/>
              <a:tblGrid>
                <a:gridCol w="1262630">
                  <a:extLst>
                    <a:ext uri="{9D8B030D-6E8A-4147-A177-3AD203B41FA5}">
                      <a16:colId xmlns:a16="http://schemas.microsoft.com/office/drawing/2014/main" val="3918363564"/>
                    </a:ext>
                  </a:extLst>
                </a:gridCol>
                <a:gridCol w="994166">
                  <a:extLst>
                    <a:ext uri="{9D8B030D-6E8A-4147-A177-3AD203B41FA5}">
                      <a16:colId xmlns:a16="http://schemas.microsoft.com/office/drawing/2014/main" val="1683979601"/>
                    </a:ext>
                  </a:extLst>
                </a:gridCol>
                <a:gridCol w="1300064">
                  <a:extLst>
                    <a:ext uri="{9D8B030D-6E8A-4147-A177-3AD203B41FA5}">
                      <a16:colId xmlns:a16="http://schemas.microsoft.com/office/drawing/2014/main" val="2592459544"/>
                    </a:ext>
                  </a:extLst>
                </a:gridCol>
                <a:gridCol w="998648">
                  <a:extLst>
                    <a:ext uri="{9D8B030D-6E8A-4147-A177-3AD203B41FA5}">
                      <a16:colId xmlns:a16="http://schemas.microsoft.com/office/drawing/2014/main" val="3383282758"/>
                    </a:ext>
                  </a:extLst>
                </a:gridCol>
                <a:gridCol w="2777276">
                  <a:extLst>
                    <a:ext uri="{9D8B030D-6E8A-4147-A177-3AD203B41FA5}">
                      <a16:colId xmlns:a16="http://schemas.microsoft.com/office/drawing/2014/main" val="494559924"/>
                    </a:ext>
                  </a:extLst>
                </a:gridCol>
              </a:tblGrid>
              <a:tr h="653383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KAYNAK ADI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BİRİMİ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MEVCUT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İHTİYAÇ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İHTİYAÇ NEDENİ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0355102"/>
                  </a:ext>
                </a:extLst>
              </a:tr>
              <a:tr h="386746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122454"/>
                          </a:solidFill>
                          <a:effectLst/>
                          <a:latin typeface="Calibri" panose="020F0502020204030204" pitchFamily="34" charset="0"/>
                        </a:rPr>
                        <a:t>Müdür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0" i="0" u="none" strike="noStrike" dirty="0">
                          <a:solidFill>
                            <a:srgbClr val="122454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122454"/>
                          </a:solidFill>
                          <a:effectLst/>
                          <a:latin typeface="Calibri" panose="020F0502020204030204" pitchFamily="34" charset="0"/>
                        </a:rPr>
                        <a:t>+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12245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12245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3968908"/>
                  </a:ext>
                </a:extLst>
              </a:tr>
              <a:tr h="438335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122454"/>
                          </a:solidFill>
                          <a:effectLst/>
                          <a:latin typeface="Calibri" panose="020F0502020204030204" pitchFamily="34" charset="0"/>
                        </a:rPr>
                        <a:t>Müdür</a:t>
                      </a:r>
                      <a:r>
                        <a:rPr lang="tr-TR" sz="1400" b="0" i="0" u="none" strike="noStrike" baseline="0" dirty="0">
                          <a:solidFill>
                            <a:srgbClr val="122454"/>
                          </a:solidFill>
                          <a:effectLst/>
                          <a:latin typeface="Calibri" panose="020F0502020204030204" pitchFamily="34" charset="0"/>
                        </a:rPr>
                        <a:t> Yardımcısı</a:t>
                      </a:r>
                      <a:endParaRPr lang="tr-TR" sz="1400" b="0" i="0" u="none" strike="noStrike" dirty="0">
                        <a:solidFill>
                          <a:srgbClr val="12245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0" i="0" u="none" strike="noStrike" dirty="0">
                          <a:solidFill>
                            <a:srgbClr val="122454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122454"/>
                          </a:solidFill>
                          <a:effectLst/>
                          <a:latin typeface="Calibri" panose="020F0502020204030204" pitchFamily="34" charset="0"/>
                        </a:rPr>
                        <a:t>+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12245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12245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5462751"/>
                  </a:ext>
                </a:extLst>
              </a:tr>
              <a:tr h="448407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122454"/>
                          </a:solidFill>
                          <a:effectLst/>
                          <a:latin typeface="Calibri" panose="020F0502020204030204" pitchFamily="34" charset="0"/>
                        </a:rPr>
                        <a:t>Şef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122454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122454"/>
                          </a:solidFill>
                          <a:effectLst/>
                          <a:latin typeface="Calibri" panose="020F0502020204030204" pitchFamily="34" charset="0"/>
                        </a:rPr>
                        <a:t>+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fontAlgn="ctr">
                        <a:buFont typeface="Arial" panose="020B0604020202020204" pitchFamily="34" charset="0"/>
                        <a:buNone/>
                      </a:pPr>
                      <a:endParaRPr lang="tr-TR" sz="1400" b="0" i="0" u="none" strike="noStrike" dirty="0">
                        <a:solidFill>
                          <a:srgbClr val="12245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2415262"/>
                  </a:ext>
                </a:extLst>
              </a:tr>
              <a:tr h="386746">
                <a:tc>
                  <a:txBody>
                    <a:bodyPr/>
                    <a:lstStyle/>
                    <a:p>
                      <a:pPr marL="0" marR="0" indent="0" algn="ctr" defTabSz="45720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0" i="0" u="none" strike="noStrike" dirty="0">
                          <a:solidFill>
                            <a:srgbClr val="122454"/>
                          </a:solidFill>
                          <a:effectLst/>
                          <a:latin typeface="Calibri" panose="020F0502020204030204" pitchFamily="34" charset="0"/>
                        </a:rPr>
                        <a:t>Uzman</a:t>
                      </a:r>
                    </a:p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122454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122454"/>
                          </a:solidFill>
                          <a:effectLst/>
                          <a:latin typeface="Calibri" panose="020F0502020204030204" pitchFamily="34" charset="0"/>
                        </a:rPr>
                        <a:t>1 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122454"/>
                          </a:solidFill>
                          <a:effectLst/>
                          <a:latin typeface="Calibri" panose="020F0502020204030204" pitchFamily="34" charset="0"/>
                        </a:rPr>
                        <a:t> +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122454"/>
                          </a:solidFill>
                          <a:effectLst/>
                          <a:latin typeface="Calibri" panose="020F0502020204030204" pitchFamily="34" charset="0"/>
                        </a:rPr>
                        <a:t>İş yoğunluğundaki artış, birim bünyesinde çalışan 3 personelin işten ayrılması, yıllık izine ayrılması, hastalık, rapor vb. sebepler ile çalışamaması durumunda süreçte yaşanacak olası aksaklıklar</a:t>
                      </a:r>
                    </a:p>
                    <a:p>
                      <a:pPr algn="ctr" fontAlgn="ctr"/>
                      <a:endParaRPr lang="tr-TR" sz="1400" b="0" i="0" u="none" strike="noStrike" dirty="0">
                        <a:solidFill>
                          <a:srgbClr val="12245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3855125"/>
                  </a:ext>
                </a:extLst>
              </a:tr>
              <a:tr h="386746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>
                          <a:solidFill>
                            <a:srgbClr val="122454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122454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122454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12245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122454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52917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493892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2014023" y="525848"/>
            <a:ext cx="5265420" cy="84582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SKORU YÜKSEK OLAN ve AKSİYON GEREKTİREN </a:t>
            </a:r>
            <a:r>
              <a:rPr lang="en-US" sz="2800" b="1" kern="1200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RİS</a:t>
            </a: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KLER</a:t>
            </a:r>
            <a:endParaRPr lang="en-US" sz="2800" b="1" kern="1200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 vert="horz" lIns="91440" tIns="45720" rIns="91440" bIns="45720" rtlCol="0" anchor="ctr">
            <a:normAutofit fontScale="77500" lnSpcReduction="20000"/>
          </a:bodyPr>
          <a:lstStyle/>
          <a:p>
            <a:pPr>
              <a:spcAft>
                <a:spcPts val="600"/>
              </a:spcAft>
            </a:pPr>
            <a:endParaRPr lang="en-US"/>
          </a:p>
        </p:txBody>
      </p:sp>
      <p:sp>
        <p:nvSpPr>
          <p:cNvPr id="12" name="143 Metin kutusu"/>
          <p:cNvSpPr txBox="1"/>
          <p:nvPr/>
        </p:nvSpPr>
        <p:spPr>
          <a:xfrm>
            <a:off x="266700" y="2288576"/>
            <a:ext cx="266700" cy="271463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3" name="143 Metin kutusu"/>
          <p:cNvSpPr txBox="1"/>
          <p:nvPr/>
        </p:nvSpPr>
        <p:spPr>
          <a:xfrm>
            <a:off x="266700" y="2450501"/>
            <a:ext cx="266700" cy="265113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4" name="143 Metin kutusu"/>
          <p:cNvSpPr txBox="1"/>
          <p:nvPr/>
        </p:nvSpPr>
        <p:spPr>
          <a:xfrm>
            <a:off x="266700" y="2288576"/>
            <a:ext cx="266700" cy="271463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5" name="143 Metin kutusu"/>
          <p:cNvSpPr txBox="1"/>
          <p:nvPr/>
        </p:nvSpPr>
        <p:spPr>
          <a:xfrm>
            <a:off x="266700" y="2450501"/>
            <a:ext cx="266700" cy="265113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pic>
        <p:nvPicPr>
          <p:cNvPr id="9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0688"/>
            <a:ext cx="1512168" cy="32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0" name="Tablo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7706440"/>
              </p:ext>
            </p:extLst>
          </p:nvPr>
        </p:nvGraphicFramePr>
        <p:xfrm>
          <a:off x="545122" y="1801446"/>
          <a:ext cx="8203223" cy="202184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828801">
                  <a:extLst>
                    <a:ext uri="{9D8B030D-6E8A-4147-A177-3AD203B41FA5}">
                      <a16:colId xmlns:a16="http://schemas.microsoft.com/office/drawing/2014/main" val="3521804200"/>
                    </a:ext>
                  </a:extLst>
                </a:gridCol>
                <a:gridCol w="6374422">
                  <a:extLst>
                    <a:ext uri="{9D8B030D-6E8A-4147-A177-3AD203B41FA5}">
                      <a16:colId xmlns:a16="http://schemas.microsoft.com/office/drawing/2014/main" val="278411258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>
                          <a:solidFill>
                            <a:srgbClr val="0C0D0D"/>
                          </a:solidFill>
                        </a:rPr>
                        <a:t>Riskin</a:t>
                      </a:r>
                      <a:r>
                        <a:rPr lang="tr-TR" baseline="0" dirty="0">
                          <a:solidFill>
                            <a:srgbClr val="0C0D0D"/>
                          </a:solidFill>
                        </a:rPr>
                        <a:t> Tanımı : </a:t>
                      </a:r>
                      <a:endParaRPr lang="tr-TR" dirty="0">
                        <a:solidFill>
                          <a:srgbClr val="0C0D0D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b="0" dirty="0">
                          <a:solidFill>
                            <a:srgbClr val="0C0D0D"/>
                          </a:solidFill>
                        </a:rPr>
                        <a:t>T1- İş akışlarının sürdürebilirliğini sağlayan program ve yazılımlardaki sistemsel aksaklık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38636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>
                          <a:solidFill>
                            <a:srgbClr val="0C0D0D"/>
                          </a:solidFill>
                        </a:rPr>
                        <a:t>Termin Tarihi </a:t>
                      </a:r>
                      <a:r>
                        <a:rPr lang="tr-TR" baseline="0" dirty="0">
                          <a:solidFill>
                            <a:srgbClr val="0C0D0D"/>
                          </a:solidFill>
                        </a:rPr>
                        <a:t>:</a:t>
                      </a:r>
                      <a:endParaRPr lang="tr-TR" dirty="0">
                        <a:solidFill>
                          <a:srgbClr val="0C0D0D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>
                          <a:solidFill>
                            <a:srgbClr val="0C0D0D"/>
                          </a:solidFill>
                        </a:rPr>
                        <a:t>01.02.2024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24953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>
                          <a:solidFill>
                            <a:srgbClr val="0C0D0D"/>
                          </a:solidFill>
                        </a:rPr>
                        <a:t>Sorumlu</a:t>
                      </a:r>
                      <a:r>
                        <a:rPr lang="tr-TR" baseline="0" dirty="0">
                          <a:solidFill>
                            <a:srgbClr val="0C0D0D"/>
                          </a:solidFill>
                        </a:rPr>
                        <a:t> Birim :</a:t>
                      </a:r>
                      <a:endParaRPr lang="tr-TR" dirty="0">
                        <a:solidFill>
                          <a:srgbClr val="0C0D0D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>
                          <a:solidFill>
                            <a:srgbClr val="0C0D0D"/>
                          </a:solidFill>
                        </a:rPr>
                        <a:t>Bilgi İşlem Teknolojileri Müdürlüğü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14008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>
                          <a:solidFill>
                            <a:srgbClr val="0C0D0D"/>
                          </a:solidFill>
                        </a:rPr>
                        <a:t>Önleyici Faaliyet :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>
                          <a:solidFill>
                            <a:srgbClr val="0C0D0D"/>
                          </a:solidFill>
                        </a:rPr>
                        <a:t>Bilgi İşlem Teknolojileri Müdürlüğü aracılığıyla program ve yazılım ekiplerine destek taleplerinde bulunulması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6109038"/>
                  </a:ext>
                </a:extLst>
              </a:tr>
            </a:tbl>
          </a:graphicData>
        </a:graphic>
      </p:graphicFrame>
      <p:graphicFrame>
        <p:nvGraphicFramePr>
          <p:cNvPr id="2" name="Tablo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5432473"/>
              </p:ext>
            </p:extLst>
          </p:nvPr>
        </p:nvGraphicFramePr>
        <p:xfrm>
          <a:off x="533400" y="3740247"/>
          <a:ext cx="8214945" cy="256032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831414">
                  <a:extLst>
                    <a:ext uri="{9D8B030D-6E8A-4147-A177-3AD203B41FA5}">
                      <a16:colId xmlns:a16="http://schemas.microsoft.com/office/drawing/2014/main" val="2304299853"/>
                    </a:ext>
                  </a:extLst>
                </a:gridCol>
                <a:gridCol w="6383531">
                  <a:extLst>
                    <a:ext uri="{9D8B030D-6E8A-4147-A177-3AD203B41FA5}">
                      <a16:colId xmlns:a16="http://schemas.microsoft.com/office/drawing/2014/main" val="3008078140"/>
                    </a:ext>
                  </a:extLst>
                </a:gridCol>
              </a:tblGrid>
              <a:tr h="579829"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>
                          <a:solidFill>
                            <a:srgbClr val="0C0D0D"/>
                          </a:solidFill>
                        </a:rPr>
                        <a:t>Riskin</a:t>
                      </a:r>
                      <a:r>
                        <a:rPr lang="tr-TR" baseline="0" dirty="0">
                          <a:solidFill>
                            <a:srgbClr val="0C0D0D"/>
                          </a:solidFill>
                        </a:rPr>
                        <a:t> Tanımı : </a:t>
                      </a:r>
                      <a:endParaRPr lang="tr-TR" dirty="0">
                        <a:solidFill>
                          <a:srgbClr val="0C0D0D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b="0" dirty="0">
                          <a:solidFill>
                            <a:srgbClr val="0C0D0D"/>
                          </a:solidFill>
                        </a:rPr>
                        <a:t>T2-Oryantasyon ve birim iş akışları hakkında bilgilendirme eksiklikleri nedeniyle birimle ilgili olmayan taleplerin zaman kaybına yol açması ve paydaş memnuniyetsizliğine sebep olması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4943379"/>
                  </a:ext>
                </a:extLst>
              </a:tr>
              <a:tr h="331331"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>
                          <a:solidFill>
                            <a:srgbClr val="0C0D0D"/>
                          </a:solidFill>
                        </a:rPr>
                        <a:t>Termin Tarihi </a:t>
                      </a:r>
                      <a:r>
                        <a:rPr lang="tr-TR" baseline="0" dirty="0">
                          <a:solidFill>
                            <a:srgbClr val="0C0D0D"/>
                          </a:solidFill>
                        </a:rPr>
                        <a:t>:</a:t>
                      </a:r>
                      <a:endParaRPr lang="tr-TR" dirty="0">
                        <a:solidFill>
                          <a:srgbClr val="0C0D0D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>
                          <a:solidFill>
                            <a:srgbClr val="0C0D0D"/>
                          </a:solidFill>
                        </a:rPr>
                        <a:t>01.02.2024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1062215"/>
                  </a:ext>
                </a:extLst>
              </a:tr>
              <a:tr h="331331"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>
                          <a:solidFill>
                            <a:srgbClr val="0C0D0D"/>
                          </a:solidFill>
                        </a:rPr>
                        <a:t>Sorumlu</a:t>
                      </a:r>
                      <a:r>
                        <a:rPr lang="tr-TR" baseline="0" dirty="0">
                          <a:solidFill>
                            <a:srgbClr val="0C0D0D"/>
                          </a:solidFill>
                        </a:rPr>
                        <a:t> Birim :</a:t>
                      </a:r>
                      <a:endParaRPr lang="tr-TR" dirty="0">
                        <a:solidFill>
                          <a:srgbClr val="0C0D0D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>
                          <a:solidFill>
                            <a:srgbClr val="0C0D0D"/>
                          </a:solidFill>
                        </a:rPr>
                        <a:t>Bilgi İşlem Teknolojileri Müdürlüğü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3095003"/>
                  </a:ext>
                </a:extLst>
              </a:tr>
              <a:tr h="331331"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>
                          <a:solidFill>
                            <a:srgbClr val="0C0D0D"/>
                          </a:solidFill>
                        </a:rPr>
                        <a:t>Önleyici Faaliyet :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>
                          <a:solidFill>
                            <a:srgbClr val="0C0D0D"/>
                          </a:solidFill>
                        </a:rPr>
                        <a:t>Öğrenci İşleri Müdürlüğü - Muhasebe Müdürlüğü - Lisansüstü Eğitim Enstitüsü- Genel Sekreterlik- Bilgi İşlem Teknolojileri Müdürlüğü mail ile bilgilendirme yapılmıştır.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66958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3873098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">
  <a:themeElements>
    <a:clrScheme name="Özel 2">
      <a:dk1>
        <a:srgbClr val="8AD0D5"/>
      </a:dk1>
      <a:lt1>
        <a:sysClr val="window" lastClr="FFFFFF"/>
      </a:lt1>
      <a:dk2>
        <a:srgbClr val="1E5155"/>
      </a:dk2>
      <a:lt2>
        <a:srgbClr val="BFBFBF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D0CB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İy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1408</TotalTime>
  <Words>1117</Words>
  <Application>Microsoft Office PowerPoint</Application>
  <PresentationFormat>Ekran Gösterisi (4:3)</PresentationFormat>
  <Paragraphs>277</Paragraphs>
  <Slides>20</Slides>
  <Notes>0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20</vt:i4>
      </vt:variant>
    </vt:vector>
  </HeadingPairs>
  <TitlesOfParts>
    <vt:vector size="28" baseType="lpstr">
      <vt:lpstr>Arial</vt:lpstr>
      <vt:lpstr>Calibri</vt:lpstr>
      <vt:lpstr>Calibri Light</vt:lpstr>
      <vt:lpstr>Times New Roman</vt:lpstr>
      <vt:lpstr>Wingdings</vt:lpstr>
      <vt:lpstr>Wingdings 3</vt:lpstr>
      <vt:lpstr>İyon</vt:lpstr>
      <vt:lpstr>Çalışma Sayfası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2019 YILI  YGG SUNUMU  MEZUNLAR OFİSİ ve KARİYER GELİŞTİRME KOORDİNATÖRLÜĞÜ SÜRECİ  30/12/2019</dc:title>
  <dc:creator>Ali Engin DORUM</dc:creator>
  <cp:lastModifiedBy>Gizem Ateş</cp:lastModifiedBy>
  <cp:revision>133</cp:revision>
  <dcterms:created xsi:type="dcterms:W3CDTF">2020-01-20T10:44:30Z</dcterms:created>
  <dcterms:modified xsi:type="dcterms:W3CDTF">2024-05-28T10:36:30Z</dcterms:modified>
</cp:coreProperties>
</file>