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7"/>
  </p:notesMasterIdLst>
  <p:sldIdLst>
    <p:sldId id="256" r:id="rId2"/>
    <p:sldId id="288" r:id="rId3"/>
    <p:sldId id="347" r:id="rId4"/>
    <p:sldId id="346" r:id="rId5"/>
    <p:sldId id="365" r:id="rId6"/>
    <p:sldId id="285" r:id="rId7"/>
    <p:sldId id="353" r:id="rId8"/>
    <p:sldId id="358" r:id="rId9"/>
    <p:sldId id="363" r:id="rId10"/>
    <p:sldId id="364" r:id="rId11"/>
    <p:sldId id="352" r:id="rId12"/>
    <p:sldId id="357" r:id="rId13"/>
    <p:sldId id="304" r:id="rId14"/>
    <p:sldId id="362" r:id="rId15"/>
    <p:sldId id="278"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BEA70EB5-37B4-4FD2-923D-5284A583AEE6}">
          <p14:sldIdLst>
            <p14:sldId id="256"/>
          </p14:sldIdLst>
        </p14:section>
        <p14:section name="Başlıksız Bölüm" id="{29ED5E7A-0C58-4AF1-A401-2AB9E7D510F4}">
          <p14:sldIdLst>
            <p14:sldId id="288"/>
            <p14:sldId id="347"/>
            <p14:sldId id="346"/>
            <p14:sldId id="365"/>
            <p14:sldId id="285"/>
            <p14:sldId id="353"/>
            <p14:sldId id="358"/>
            <p14:sldId id="363"/>
            <p14:sldId id="364"/>
            <p14:sldId id="352"/>
            <p14:sldId id="357"/>
            <p14:sldId id="304"/>
            <p14:sldId id="362"/>
            <p14:sldId id="27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i Engin DORUM" initials="AED" lastIdx="1" clrIdx="0">
    <p:extLst>
      <p:ext uri="{19B8F6BF-5375-455C-9EA6-DF929625EA0E}">
        <p15:presenceInfo xmlns:p15="http://schemas.microsoft.com/office/powerpoint/2012/main" userId="d7838842375f6d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0D0D"/>
    <a:srgbClr val="0F2303"/>
    <a:srgbClr val="001626"/>
    <a:srgbClr val="7AEE32"/>
    <a:srgbClr val="E626AF"/>
    <a:srgbClr val="1F0620"/>
    <a:srgbClr val="020424"/>
    <a:srgbClr val="D9D9D9"/>
    <a:srgbClr val="122204"/>
    <a:srgbClr val="1224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C4A0E0-5728-3060-DBC6-73089B61B9EC}" v="19" dt="2021-12-30T11:12:01.669"/>
    <p1510:client id="{5DACE587-96EF-BCC8-9D45-661E4D919997}" v="25" dt="2021-12-30T11:23:17.420"/>
    <p1510:client id="{FBBD671A-7482-21DB-78BB-48D5101602C6}" v="422" dt="2021-12-30T11:09:03.643"/>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46F890A9-2807-4EBB-B81D-B2AA78EC7F39}" styleName="Koyu Stil 2 - Vurgu 5/Vurgu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3B4B98B0-60AC-42C2-AFA5-B58CD77FA1E5}" styleName="Açık Stil 1 - Vurgu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7AC3CCA-C797-4891-BE02-D94E43425B78}" styleName="Orta Stil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7B26C5-4107-4FEC-AEDC-1716B250A1EF}" styleName="Açık Sti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8FB837D-C827-4EFA-A057-4D05807E0F7C}" styleName="Tema Uygulanmış Stil 1 - Vurgu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54" d="100"/>
          <a:sy n="154" d="100"/>
        </p:scale>
        <p:origin x="4566" y="55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9FC953-42AA-4EE9-BF6A-0E981C5F3E5C}" type="datetimeFigureOut">
              <a:rPr lang="tr-TR" smtClean="0"/>
              <a:t>28.05.2024</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8F1CBD-092F-46C9-A4DE-6EE6E628FC19}" type="slidenum">
              <a:rPr lang="tr-TR" smtClean="0"/>
              <a:t>‹#›</a:t>
            </a:fld>
            <a:endParaRPr lang="tr-TR"/>
          </a:p>
        </p:txBody>
      </p:sp>
    </p:spTree>
    <p:extLst>
      <p:ext uri="{BB962C8B-B14F-4D97-AF65-F5344CB8AC3E}">
        <p14:creationId xmlns:p14="http://schemas.microsoft.com/office/powerpoint/2010/main" val="1877612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68F1CBD-092F-46C9-A4DE-6EE6E628FC19}" type="slidenum">
              <a:rPr lang="tr-TR" smtClean="0"/>
              <a:t>5</a:t>
            </a:fld>
            <a:endParaRPr lang="tr-TR"/>
          </a:p>
        </p:txBody>
      </p:sp>
    </p:spTree>
    <p:extLst>
      <p:ext uri="{BB962C8B-B14F-4D97-AF65-F5344CB8AC3E}">
        <p14:creationId xmlns:p14="http://schemas.microsoft.com/office/powerpoint/2010/main" val="9389884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tr-TR"/>
              <a:t>Asıl başlık stili için tıklatın</a:t>
            </a:r>
            <a:endParaRPr lang="en-US"/>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a:p>
        </p:txBody>
      </p:sp>
      <p:sp>
        <p:nvSpPr>
          <p:cNvPr id="4" name="Date Placeholder 3"/>
          <p:cNvSpPr>
            <a:spLocks noGrp="1"/>
          </p:cNvSpPr>
          <p:nvPr>
            <p:ph type="dt" sz="half" idx="10"/>
          </p:nvPr>
        </p:nvSpPr>
        <p:spPr/>
        <p:txBody>
          <a:bodyPr/>
          <a:lstStyle/>
          <a:p>
            <a:fld id="{A7A42CFF-777B-4533-A440-4C456B6A9FEA}" type="datetime1">
              <a:rPr lang="tr-TR" smtClean="0"/>
              <a:t>28.05.2024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09844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C07C83F0-FC27-43D2-9813-F060C2D9E7A0}" type="datetime1">
              <a:rPr lang="tr-TR" smtClean="0"/>
              <a:t>28.05.2024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44346277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tr-TR"/>
              <a:t>Asıl başlık stili için tıklatın</a:t>
            </a:r>
            <a:endParaRPr lang="en-US"/>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28.05.2024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2109280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tr-TR"/>
              <a:t>Asıl başlık stili için tıklatın</a:t>
            </a:r>
            <a:endParaRPr lang="en-US"/>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28.05.2024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Tree>
    <p:extLst>
      <p:ext uri="{BB962C8B-B14F-4D97-AF65-F5344CB8AC3E}">
        <p14:creationId xmlns:p14="http://schemas.microsoft.com/office/powerpoint/2010/main" val="42219107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28.05.2024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25578411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28.05.2024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053034078"/>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28.05.2024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559420382"/>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C07C83F0-FC27-43D2-9813-F060C2D9E7A0}" type="datetime1">
              <a:rPr lang="tr-TR" smtClean="0"/>
              <a:t>28.05.2024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369533345"/>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tr-TR"/>
              <a:t>Asıl başlık stili için tıklatın</a:t>
            </a:r>
            <a:endParaRPr lang="en-US"/>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E2D2059A-8985-41A3-9F35-8DC13894A4E0}" type="datetime1">
              <a:rPr lang="tr-TR" smtClean="0"/>
              <a:t>28.05.2024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825482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3"/>
          <p:cNvSpPr>
            <a:spLocks noGrp="1"/>
          </p:cNvSpPr>
          <p:nvPr>
            <p:ph type="dt" sz="half" idx="10"/>
          </p:nvPr>
        </p:nvSpPr>
        <p:spPr/>
        <p:txBody>
          <a:bodyPr/>
          <a:lstStyle/>
          <a:p>
            <a:fld id="{DCF74D3F-D744-42F9-A266-110B14BD4158}" type="datetime1">
              <a:rPr lang="tr-TR" smtClean="0"/>
              <a:t>28.05.2024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38146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DEC1C8BA-DCDD-4E80-B44D-BB4BDA6BC718}" type="datetime1">
              <a:rPr lang="tr-TR" smtClean="0"/>
              <a:t>28.05.2024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388505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D6427ED0-D0FE-4A09-AE62-4103EA8D2926}" type="datetime1">
              <a:rPr lang="tr-TR" smtClean="0"/>
              <a:t>28.05.2024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98338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0E782A1D-A539-4378-A6BA-1AA9F3084D39}" type="datetime1">
              <a:rPr lang="tr-TR" smtClean="0"/>
              <a:t>28.05.2024</a:t>
            </a:fld>
            <a:endParaRPr lang="tr-TR"/>
          </a:p>
        </p:txBody>
      </p:sp>
      <p:sp>
        <p:nvSpPr>
          <p:cNvPr id="8" name="Footer Placeholder 7"/>
          <p:cNvSpPr>
            <a:spLocks noGrp="1"/>
          </p:cNvSpPr>
          <p:nvPr>
            <p:ph type="ftr" sz="quarter" idx="11"/>
          </p:nvPr>
        </p:nvSpPr>
        <p:spPr/>
        <p:txBody>
          <a:bodyPr/>
          <a:lstStyle/>
          <a:p>
            <a:r>
              <a:rPr lang="tr-TR"/>
              <a:t>Kalite bir yaşam tarzıdır.</a:t>
            </a:r>
          </a:p>
        </p:txBody>
      </p:sp>
      <p:sp>
        <p:nvSpPr>
          <p:cNvPr id="9" name="Slide Number Placeholder 8"/>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98439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7" name="Date Placeholder 2"/>
          <p:cNvSpPr>
            <a:spLocks noGrp="1"/>
          </p:cNvSpPr>
          <p:nvPr>
            <p:ph type="dt" sz="half" idx="10"/>
          </p:nvPr>
        </p:nvSpPr>
        <p:spPr/>
        <p:txBody>
          <a:bodyPr/>
          <a:lstStyle/>
          <a:p>
            <a:fld id="{62192C6F-6FA5-45C8-ACE4-E5B3D13F24FA}" type="datetime1">
              <a:rPr lang="tr-TR" smtClean="0"/>
              <a:t>28.05.2024</a:t>
            </a:fld>
            <a:endParaRPr lang="tr-TR"/>
          </a:p>
        </p:txBody>
      </p:sp>
      <p:sp>
        <p:nvSpPr>
          <p:cNvPr id="5" name="Footer Placeholder 3"/>
          <p:cNvSpPr>
            <a:spLocks noGrp="1"/>
          </p:cNvSpPr>
          <p:nvPr>
            <p:ph type="ftr" sz="quarter" idx="11"/>
          </p:nvPr>
        </p:nvSpPr>
        <p:spPr/>
        <p:txBody>
          <a:bodyPr/>
          <a:lstStyle/>
          <a:p>
            <a:r>
              <a:rPr lang="tr-TR"/>
              <a:t>Kalite bir yaşam tarzıdır.</a:t>
            </a:r>
          </a:p>
        </p:txBody>
      </p:sp>
      <p:sp>
        <p:nvSpPr>
          <p:cNvPr id="6" name="Slide Number Placeholder 4"/>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276826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E20823A-34F6-4D9A-B72C-4420CCCD8E18}" type="datetime1">
              <a:rPr lang="tr-TR" smtClean="0"/>
              <a:t>28.05.2024</a:t>
            </a:fld>
            <a:endParaRPr lang="tr-TR"/>
          </a:p>
        </p:txBody>
      </p:sp>
      <p:sp>
        <p:nvSpPr>
          <p:cNvPr id="5" name="Footer Placeholder 2"/>
          <p:cNvSpPr>
            <a:spLocks noGrp="1"/>
          </p:cNvSpPr>
          <p:nvPr>
            <p:ph type="ftr" sz="quarter" idx="11"/>
          </p:nvPr>
        </p:nvSpPr>
        <p:spPr/>
        <p:txBody>
          <a:bodyPr/>
          <a:lstStyle/>
          <a:p>
            <a:r>
              <a:rPr lang="tr-TR"/>
              <a:t>Kalite bir yaşam tarzıdır.</a:t>
            </a:r>
          </a:p>
        </p:txBody>
      </p:sp>
      <p:sp>
        <p:nvSpPr>
          <p:cNvPr id="6" name="Slide Number Placeholder 3"/>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87242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tr-TR"/>
              <a:t>Asıl başlık stili için tıklatın</a:t>
            </a:r>
            <a:endParaRPr lang="en-US"/>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7" name="Date Placeholder 4"/>
          <p:cNvSpPr>
            <a:spLocks noGrp="1"/>
          </p:cNvSpPr>
          <p:nvPr>
            <p:ph type="dt" sz="half" idx="10"/>
          </p:nvPr>
        </p:nvSpPr>
        <p:spPr/>
        <p:txBody>
          <a:bodyPr/>
          <a:lstStyle/>
          <a:p>
            <a:fld id="{B46673C7-9167-4403-8666-44BE39765140}" type="datetime1">
              <a:rPr lang="tr-TR" smtClean="0"/>
              <a:t>28.05.2024</a:t>
            </a:fld>
            <a:endParaRPr lang="tr-TR"/>
          </a:p>
        </p:txBody>
      </p:sp>
      <p:sp>
        <p:nvSpPr>
          <p:cNvPr id="5" name="Footer Placeholder 5"/>
          <p:cNvSpPr>
            <a:spLocks noGrp="1"/>
          </p:cNvSpPr>
          <p:nvPr>
            <p:ph type="ftr" sz="quarter" idx="11"/>
          </p:nvPr>
        </p:nvSpPr>
        <p:spPr/>
        <p:txBody>
          <a:bodyPr/>
          <a:lstStyle/>
          <a:p>
            <a:r>
              <a:rPr lang="tr-TR"/>
              <a:t>Kalite bir yaşam tarzıdır.</a:t>
            </a:r>
          </a:p>
        </p:txBody>
      </p:sp>
      <p:sp>
        <p:nvSpPr>
          <p:cNvPr id="6"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601157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12AA8A1-43D8-4974-AA28-F99EFBEC3B2D}" type="datetime1">
              <a:rPr lang="tr-TR" smtClean="0"/>
              <a:t>28.05.2024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02238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tr-TR"/>
              <a:t>Asıl başlık stili için tıklatın</a:t>
            </a:r>
            <a:endParaRPr lang="en-US"/>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07C83F0-FC27-43D2-9813-F060C2D9E7A0}" type="datetime1">
              <a:rPr lang="tr-TR" smtClean="0"/>
              <a:t>28.05.2024</a:t>
            </a:fld>
            <a:endParaRPr lang="tr-T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tr-TR"/>
              <a:t>Kalite bir yaşam tarzıdır.</a:t>
            </a:r>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439F893C-C32F-4835-A1E5-850973405C58}" type="slidenum">
              <a:rPr lang="tr-TR" smtClean="0"/>
              <a:t>‹#›</a:t>
            </a:fld>
            <a:endParaRPr lang="tr-TR"/>
          </a:p>
        </p:txBody>
      </p:sp>
    </p:spTree>
    <p:extLst>
      <p:ext uri="{BB962C8B-B14F-4D97-AF65-F5344CB8AC3E}">
        <p14:creationId xmlns:p14="http://schemas.microsoft.com/office/powerpoint/2010/main" val="15227008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hdr="0" ftr="0" dt="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879812" y="5108006"/>
            <a:ext cx="3456384" cy="861774"/>
          </a:xfrm>
          <a:prstGeom prst="rect">
            <a:avLst/>
          </a:prstGeom>
          <a:noFill/>
        </p:spPr>
        <p:txBody>
          <a:bodyPr wrap="square" rtlCol="0">
            <a:spAutoFit/>
          </a:bodyPr>
          <a:lstStyle/>
          <a:p>
            <a:pPr algn="ctr"/>
            <a:r>
              <a:rPr lang="tr-TR" sz="2200" b="1" dirty="0" smtClean="0">
                <a:solidFill>
                  <a:schemeClr val="accent5">
                    <a:lumMod val="50000"/>
                  </a:schemeClr>
                </a:solidFill>
              </a:rPr>
              <a:t>BİLGİ İŞLEM MÜDÜRLÜĞÜ</a:t>
            </a:r>
            <a:endParaRPr lang="tr-TR" sz="2200" b="1" dirty="0">
              <a:solidFill>
                <a:schemeClr val="accent5">
                  <a:lumMod val="50000"/>
                </a:schemeClr>
              </a:solidFill>
            </a:endParaRPr>
          </a:p>
          <a:p>
            <a:endParaRPr lang="tr-TR" sz="2800" b="1" dirty="0">
              <a:solidFill>
                <a:schemeClr val="accent5">
                  <a:lumMod val="50000"/>
                </a:schemeClr>
              </a:solidFill>
            </a:endParaRPr>
          </a:p>
        </p:txBody>
      </p:sp>
      <p:pic>
        <p:nvPicPr>
          <p:cNvPr id="102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19872" y="836712"/>
            <a:ext cx="2376264" cy="504746"/>
          </a:xfrm>
          <a:prstGeom prst="rect">
            <a:avLst/>
          </a:prstGeom>
          <a:noFill/>
          <a:extLst>
            <a:ext uri="{909E8E84-426E-40DD-AFC4-6F175D3DCCD1}">
              <a14:hiddenFill xmlns:a14="http://schemas.microsoft.com/office/drawing/2010/main">
                <a:solidFill>
                  <a:srgbClr val="FFFFFF"/>
                </a:solidFill>
              </a14:hiddenFill>
            </a:ext>
          </a:extLst>
        </p:spPr>
      </p:pic>
      <p:sp>
        <p:nvSpPr>
          <p:cNvPr id="45" name="Metin kutusu 44"/>
          <p:cNvSpPr txBox="1"/>
          <p:nvPr/>
        </p:nvSpPr>
        <p:spPr>
          <a:xfrm>
            <a:off x="330546" y="2410020"/>
            <a:ext cx="8554916" cy="1569660"/>
          </a:xfrm>
          <a:prstGeom prst="rect">
            <a:avLst/>
          </a:prstGeom>
          <a:solidFill>
            <a:schemeClr val="accent6">
              <a:lumMod val="20000"/>
              <a:lumOff val="80000"/>
            </a:schemeClr>
          </a:solidFill>
        </p:spPr>
        <p:txBody>
          <a:bodyPr wrap="square" lIns="91440" tIns="45720" rIns="91440" bIns="45720" rtlCol="0" anchor="t">
            <a:spAutoFit/>
          </a:bodyPr>
          <a:lstStyle/>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 </a:t>
            </a:r>
            <a:r>
              <a:rPr lang="tr-TR" sz="3200" b="1" spc="50" dirty="0" smtClean="0">
                <a:ln w="0"/>
                <a:solidFill>
                  <a:schemeClr val="tx2">
                    <a:lumMod val="50000"/>
                  </a:schemeClr>
                </a:solidFill>
                <a:effectLst>
                  <a:innerShdw blurRad="63500" dist="50800" dir="13500000">
                    <a:srgbClr val="000000">
                      <a:alpha val="50000"/>
                    </a:srgbClr>
                  </a:innerShdw>
                </a:effectLst>
                <a:latin typeface="Calibri"/>
                <a:ea typeface="+mj-ea"/>
                <a:cs typeface="Calibri"/>
              </a:rPr>
              <a:t>2022 </a:t>
            </a: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YILI </a:t>
            </a:r>
            <a:endParaRPr lang="en-US"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endParaRP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YÖNETİMİN GÖZDEN GEÇİRME TOPLANTISI </a:t>
            </a: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(YGG) </a:t>
            </a:r>
            <a:endParaRPr lang="en-US" sz="3200" b="1" spc="50" dirty="0">
              <a:ln w="0"/>
              <a:solidFill>
                <a:schemeClr val="tx2">
                  <a:lumMod val="50000"/>
                </a:schemeClr>
              </a:solidFill>
              <a:effectLst>
                <a:innerShdw blurRad="63500" dist="50800" dir="13500000">
                  <a:srgbClr val="000000">
                    <a:alpha val="50000"/>
                  </a:srgbClr>
                </a:innerShdw>
              </a:effectLst>
              <a:ea typeface="+mj-ea"/>
              <a:cs typeface="Calibri" panose="020F0502020204030204"/>
            </a:endParaRPr>
          </a:p>
        </p:txBody>
      </p:sp>
    </p:spTree>
    <p:extLst>
      <p:ext uri="{BB962C8B-B14F-4D97-AF65-F5344CB8AC3E}">
        <p14:creationId xmlns:p14="http://schemas.microsoft.com/office/powerpoint/2010/main" val="1057669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823765" y="476672"/>
            <a:ext cx="7321964" cy="1384995"/>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(HAYATA GEÇİRİLEN ÖNERİLER ve AKSİYON ALINAN ŞİKAYETLER)</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Tablo 8">
            <a:extLst>
              <a:ext uri="{FF2B5EF4-FFF2-40B4-BE49-F238E27FC236}">
                <a16:creationId xmlns:a16="http://schemas.microsoft.com/office/drawing/2014/main" id="{400F1050-5732-4B60-86BA-E121C706FD69}"/>
              </a:ext>
            </a:extLst>
          </p:cNvPr>
          <p:cNvGraphicFramePr>
            <a:graphicFrameLocks noGrp="1"/>
          </p:cNvGraphicFramePr>
          <p:nvPr>
            <p:extLst>
              <p:ext uri="{D42A27DB-BD31-4B8C-83A1-F6EECF244321}">
                <p14:modId xmlns:p14="http://schemas.microsoft.com/office/powerpoint/2010/main" val="3146803736"/>
              </p:ext>
            </p:extLst>
          </p:nvPr>
        </p:nvGraphicFramePr>
        <p:xfrm>
          <a:off x="1326229" y="2624537"/>
          <a:ext cx="6317036" cy="3057308"/>
        </p:xfrm>
        <a:graphic>
          <a:graphicData uri="http://schemas.openxmlformats.org/drawingml/2006/table">
            <a:tbl>
              <a:tblPr/>
              <a:tblGrid>
                <a:gridCol w="2022222">
                  <a:extLst>
                    <a:ext uri="{9D8B030D-6E8A-4147-A177-3AD203B41FA5}">
                      <a16:colId xmlns:a16="http://schemas.microsoft.com/office/drawing/2014/main" val="3918363564"/>
                    </a:ext>
                  </a:extLst>
                </a:gridCol>
                <a:gridCol w="2138994">
                  <a:extLst>
                    <a:ext uri="{9D8B030D-6E8A-4147-A177-3AD203B41FA5}">
                      <a16:colId xmlns:a16="http://schemas.microsoft.com/office/drawing/2014/main" val="1683979601"/>
                    </a:ext>
                  </a:extLst>
                </a:gridCol>
                <a:gridCol w="2155820">
                  <a:extLst>
                    <a:ext uri="{9D8B030D-6E8A-4147-A177-3AD203B41FA5}">
                      <a16:colId xmlns:a16="http://schemas.microsoft.com/office/drawing/2014/main" val="2592459544"/>
                    </a:ext>
                  </a:extLst>
                </a:gridCol>
              </a:tblGrid>
              <a:tr h="1101437">
                <a:tc>
                  <a:txBody>
                    <a:bodyPr/>
                    <a:lstStyle/>
                    <a:p>
                      <a:pPr algn="ctr" fontAlgn="ctr"/>
                      <a:endParaRPr lang="tr-TR" sz="1200" b="1"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endParaRPr lang="tr-TR" sz="1200" b="1"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tr-TR" sz="1200" b="1"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651957">
                <a:tc>
                  <a:txBody>
                    <a:bodyPr/>
                    <a:lstStyle/>
                    <a:p>
                      <a:pPr algn="ctr" fontAlgn="ctr"/>
                      <a:endParaRPr lang="tr-TR" sz="400" b="0" i="0" u="none" strike="noStrike">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651957">
                <a:tc>
                  <a:txBody>
                    <a:bodyPr/>
                    <a:lstStyle/>
                    <a:p>
                      <a:pPr algn="ctr" fontAlgn="ctr"/>
                      <a:endParaRPr lang="tr-TR" sz="400" b="0" i="0" u="none" strike="noStrike">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651957">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bl>
          </a:graphicData>
        </a:graphic>
      </p:graphicFrame>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069" y="2152204"/>
            <a:ext cx="8895184" cy="4419713"/>
          </a:xfrm>
          <a:prstGeom prst="rect">
            <a:avLst/>
          </a:prstGeom>
        </p:spPr>
      </p:pic>
    </p:spTree>
    <p:extLst>
      <p:ext uri="{BB962C8B-B14F-4D97-AF65-F5344CB8AC3E}">
        <p14:creationId xmlns:p14="http://schemas.microsoft.com/office/powerpoint/2010/main" val="27341735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694291" y="481299"/>
            <a:ext cx="5976664" cy="648072"/>
          </a:xfrm>
          <a:prstGeom prst="rect">
            <a:avLst/>
          </a:prstGeom>
          <a:noFill/>
        </p:spPr>
        <p:txBody>
          <a:bodyPr vert="horz" lIns="91440" tIns="45720" rIns="91440" bIns="45720" rtlCol="0" anchor="ctr">
            <a:noAutofit/>
          </a:bodyPr>
          <a:lstStyle/>
          <a:p>
            <a:pPr algn="ctr">
              <a:lnSpc>
                <a:spcPct val="90000"/>
              </a:lnSpc>
              <a:spcBef>
                <a:spcPct val="0"/>
              </a:spcBef>
              <a:spcAft>
                <a:spcPts val="600"/>
              </a:spcAft>
            </a:pPr>
            <a:r>
              <a:rPr lang="en-US" sz="2800" b="1" kern="1200" dirty="0">
                <a:solidFill>
                  <a:schemeClr val="accent6"/>
                </a:solidFill>
                <a:effectLst>
                  <a:outerShdw blurRad="38100" dist="38100" dir="2700000" algn="tl">
                    <a:srgbClr val="000000">
                      <a:alpha val="43137"/>
                    </a:srgbClr>
                  </a:outerShdw>
                </a:effectLst>
                <a:ea typeface="+mj-ea"/>
                <a:cs typeface="+mj-cs"/>
              </a:rPr>
              <a:t>DÜZELTİCİ</a:t>
            </a:r>
            <a:r>
              <a:rPr lang="tr-TR" sz="2800" b="1" kern="1200" dirty="0">
                <a:solidFill>
                  <a:schemeClr val="accent6"/>
                </a:solidFill>
                <a:effectLst>
                  <a:outerShdw blurRad="38100" dist="38100" dir="2700000" algn="tl">
                    <a:srgbClr val="000000">
                      <a:alpha val="43137"/>
                    </a:srgbClr>
                  </a:outerShdw>
                </a:effectLst>
                <a:ea typeface="+mj-ea"/>
                <a:cs typeface="+mj-cs"/>
              </a:rPr>
              <a:t>-ÖNLEYİCİ</a:t>
            </a:r>
            <a:r>
              <a:rPr lang="en-US" sz="2800" b="1" kern="1200" dirty="0">
                <a:solidFill>
                  <a:schemeClr val="accent6"/>
                </a:solidFill>
                <a:effectLst>
                  <a:outerShdw blurRad="38100" dist="38100" dir="2700000" algn="tl">
                    <a:srgbClr val="000000">
                      <a:alpha val="43137"/>
                    </a:srgbClr>
                  </a:outerShdw>
                </a:effectLst>
                <a:ea typeface="+mj-ea"/>
                <a:cs typeface="+mj-cs"/>
              </a:rPr>
              <a:t> FAALİYETLER</a:t>
            </a: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244063"/>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3" name="Metin kutusu 2"/>
          <p:cNvSpPr txBox="1"/>
          <p:nvPr/>
        </p:nvSpPr>
        <p:spPr>
          <a:xfrm>
            <a:off x="877077" y="1897224"/>
            <a:ext cx="7476931" cy="646331"/>
          </a:xfrm>
          <a:prstGeom prst="rect">
            <a:avLst/>
          </a:prstGeom>
          <a:noFill/>
        </p:spPr>
        <p:txBody>
          <a:bodyPr wrap="square" rtlCol="0">
            <a:spAutoFit/>
          </a:bodyPr>
          <a:lstStyle/>
          <a:p>
            <a:r>
              <a:rPr lang="tr-TR" dirty="0" smtClean="0">
                <a:solidFill>
                  <a:srgbClr val="0C0D0D"/>
                </a:solidFill>
              </a:rPr>
              <a:t>3 adet Düzeltici Faaliyetimiz bulunmaktadır. Fakat Kalite Koordinatörlüğünde DF numarası iletilmemiştir.</a:t>
            </a:r>
            <a:endParaRPr lang="tr-TR" dirty="0">
              <a:solidFill>
                <a:srgbClr val="0C0D0D"/>
              </a:solidFill>
            </a:endParaRPr>
          </a:p>
        </p:txBody>
      </p:sp>
    </p:spTree>
    <p:extLst>
      <p:ext uri="{BB962C8B-B14F-4D97-AF65-F5344CB8AC3E}">
        <p14:creationId xmlns:p14="http://schemas.microsoft.com/office/powerpoint/2010/main" val="10821655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168388" y="628902"/>
            <a:ext cx="6927589"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İÇ DENETİM SONUCUNA DAYALI ÖZ DEĞERLENDİRME ve GÖRÜŞLERİNİZ</a:t>
            </a:r>
          </a:p>
        </p:txBody>
      </p:sp>
      <p:pic>
        <p:nvPicPr>
          <p:cNvPr id="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p:cNvSpPr txBox="1"/>
          <p:nvPr/>
        </p:nvSpPr>
        <p:spPr>
          <a:xfrm>
            <a:off x="740229" y="2226906"/>
            <a:ext cx="6973077" cy="646331"/>
          </a:xfrm>
          <a:prstGeom prst="rect">
            <a:avLst/>
          </a:prstGeom>
          <a:noFill/>
        </p:spPr>
        <p:txBody>
          <a:bodyPr wrap="square" rtlCol="0">
            <a:spAutoFit/>
          </a:bodyPr>
          <a:lstStyle/>
          <a:p>
            <a:pPr marL="285750" indent="-285750">
              <a:buFont typeface="Arial" panose="020B0604020202020204" pitchFamily="34" charset="0"/>
              <a:buChar char="•"/>
            </a:pPr>
            <a:r>
              <a:rPr lang="tr-TR" dirty="0" smtClean="0">
                <a:solidFill>
                  <a:srgbClr val="0C0D0D"/>
                </a:solidFill>
              </a:rPr>
              <a:t>Faydalı </a:t>
            </a:r>
            <a:r>
              <a:rPr lang="tr-TR" dirty="0">
                <a:solidFill>
                  <a:srgbClr val="0C0D0D"/>
                </a:solidFill>
              </a:rPr>
              <a:t>bir İç Denetim sonucunda %97 sonuç elde edilmiştir.</a:t>
            </a:r>
          </a:p>
          <a:p>
            <a:pPr marL="285750" indent="-285750">
              <a:buFont typeface="Arial" panose="020B0604020202020204" pitchFamily="34" charset="0"/>
              <a:buChar char="•"/>
            </a:pPr>
            <a:endParaRPr lang="tr-TR" dirty="0"/>
          </a:p>
        </p:txBody>
      </p:sp>
    </p:spTree>
    <p:extLst>
      <p:ext uri="{BB962C8B-B14F-4D97-AF65-F5344CB8AC3E}">
        <p14:creationId xmlns:p14="http://schemas.microsoft.com/office/powerpoint/2010/main" val="13463543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3477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EĞİTİM-ÖĞRETİM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715348" y="1823634"/>
            <a:ext cx="8061649" cy="2308324"/>
          </a:xfrm>
          <a:prstGeom prst="rect">
            <a:avLst/>
          </a:prstGeom>
        </p:spPr>
        <p:txBody>
          <a:bodyPr wrap="square">
            <a:spAutoFit/>
          </a:bodyPr>
          <a:lstStyle/>
          <a:p>
            <a:pPr marL="285750" indent="-285750">
              <a:buFont typeface="Arial" panose="020B0604020202020204" pitchFamily="34" charset="0"/>
              <a:buChar char="•"/>
            </a:pPr>
            <a:r>
              <a:rPr lang="tr-TR" dirty="0">
                <a:solidFill>
                  <a:srgbClr val="0C0D0D"/>
                </a:solidFill>
              </a:rPr>
              <a:t>Eğitim-Öğretim aksamaması için Uzaktan Eğitim Sistemimiz (LMS) aktif kullanımı için iyileştirilmelerin devamlılığı sağlanmıştır</a:t>
            </a:r>
          </a:p>
          <a:p>
            <a:pPr marL="285750" indent="-285750">
              <a:buFont typeface="Arial" panose="020B0604020202020204" pitchFamily="34" charset="0"/>
              <a:buChar char="•"/>
            </a:pPr>
            <a:r>
              <a:rPr lang="tr-TR" dirty="0">
                <a:solidFill>
                  <a:srgbClr val="0C0D0D"/>
                </a:solidFill>
              </a:rPr>
              <a:t>Kampüsümüze gelemeyen öğrencilerimizin eğitiminin devamlılığı için stüdyo sınıfları oluşturulmuş, derslerin hem örgün hem online işlenmesi sağlanmıştır</a:t>
            </a:r>
          </a:p>
          <a:p>
            <a:pPr marL="285750" indent="-285750">
              <a:buFont typeface="Arial" panose="020B0604020202020204" pitchFamily="34" charset="0"/>
              <a:buChar char="•"/>
            </a:pPr>
            <a:r>
              <a:rPr lang="tr-TR" dirty="0">
                <a:solidFill>
                  <a:srgbClr val="0C0D0D"/>
                </a:solidFill>
              </a:rPr>
              <a:t>Yerleşkelerimizde yapılan canlı derslerin daha kaliteli yapılabilmesi için sınıflarımıza profesyonel kamera ve mikrofon sistemi kuruldu</a:t>
            </a:r>
          </a:p>
          <a:p>
            <a:pPr marL="285750" indent="-285750">
              <a:buFont typeface="Arial" panose="020B0604020202020204" pitchFamily="34" charset="0"/>
              <a:buChar char="•"/>
            </a:pPr>
            <a:r>
              <a:rPr lang="tr-TR" dirty="0">
                <a:solidFill>
                  <a:srgbClr val="0C0D0D"/>
                </a:solidFill>
              </a:rPr>
              <a:t>Yazılımların daha aktif kullanılabilmesi için akademik-idari-öğrencilerimize eğitimler verilip, video ve kılavuzlar hazırlanmıştır. </a:t>
            </a:r>
            <a:endParaRPr lang="tr-TR" dirty="0">
              <a:solidFill>
                <a:srgbClr val="0C0D0D"/>
              </a:solidFill>
            </a:endParaRPr>
          </a:p>
        </p:txBody>
      </p:sp>
    </p:spTree>
    <p:extLst>
      <p:ext uri="{BB962C8B-B14F-4D97-AF65-F5344CB8AC3E}">
        <p14:creationId xmlns:p14="http://schemas.microsoft.com/office/powerpoint/2010/main" val="23092759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1778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KURUMSALLAŞMA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8003" y="310487"/>
            <a:ext cx="1951851" cy="414596"/>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1101498" y="2017501"/>
            <a:ext cx="5769429" cy="1200329"/>
          </a:xfrm>
          <a:prstGeom prst="rect">
            <a:avLst/>
          </a:prstGeom>
        </p:spPr>
        <p:txBody>
          <a:bodyPr wrap="square">
            <a:spAutoFit/>
          </a:bodyPr>
          <a:lstStyle/>
          <a:p>
            <a:pPr marL="342900" indent="-342900">
              <a:buFont typeface="Wingdings" panose="05000000000000000000" pitchFamily="2" charset="2"/>
              <a:buChar char="Ø"/>
            </a:pPr>
            <a:r>
              <a:rPr lang="tr-TR" dirty="0">
                <a:solidFill>
                  <a:srgbClr val="0C0D0D"/>
                </a:solidFill>
              </a:rPr>
              <a:t>TTO</a:t>
            </a:r>
          </a:p>
          <a:p>
            <a:pPr marL="342900" indent="-342900">
              <a:buFont typeface="Wingdings" panose="05000000000000000000" pitchFamily="2" charset="2"/>
              <a:buChar char="Ø"/>
            </a:pPr>
            <a:r>
              <a:rPr lang="tr-TR" dirty="0">
                <a:solidFill>
                  <a:srgbClr val="0C0D0D"/>
                </a:solidFill>
              </a:rPr>
              <a:t>Yetkim</a:t>
            </a:r>
          </a:p>
          <a:p>
            <a:pPr marL="342900" indent="-342900">
              <a:buFont typeface="Wingdings" panose="05000000000000000000" pitchFamily="2" charset="2"/>
              <a:buChar char="Ø"/>
            </a:pPr>
            <a:r>
              <a:rPr lang="tr-TR" dirty="0">
                <a:solidFill>
                  <a:srgbClr val="0C0D0D"/>
                </a:solidFill>
              </a:rPr>
              <a:t>TELP</a:t>
            </a:r>
          </a:p>
          <a:p>
            <a:r>
              <a:rPr lang="tr-TR" dirty="0">
                <a:solidFill>
                  <a:srgbClr val="0C0D0D"/>
                </a:solidFill>
              </a:rPr>
              <a:t>Sistemleri kuruldu.</a:t>
            </a:r>
            <a:endParaRPr lang="tr-TR" dirty="0">
              <a:solidFill>
                <a:srgbClr val="0C0D0D"/>
              </a:solidFill>
            </a:endParaRPr>
          </a:p>
        </p:txBody>
      </p:sp>
    </p:spTree>
    <p:extLst>
      <p:ext uri="{BB962C8B-B14F-4D97-AF65-F5344CB8AC3E}">
        <p14:creationId xmlns:p14="http://schemas.microsoft.com/office/powerpoint/2010/main" val="17841544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742309" y="464778"/>
            <a:ext cx="5659381" cy="805280"/>
          </a:xfrm>
          <a:prstGeom prst="rect">
            <a:avLst/>
          </a:prstGeom>
          <a:noFill/>
        </p:spPr>
        <p:txBody>
          <a:bodyPr vert="horz" lIns="91440" tIns="45720" rIns="91440" bIns="45720" rtlCol="0" anchor="ctr">
            <a:normAutofit/>
          </a:bodyPr>
          <a:lstStyle/>
          <a:p>
            <a:pPr algn="ctr">
              <a:lnSpc>
                <a:spcPct val="90000"/>
              </a:lnSpc>
              <a:spcBef>
                <a:spcPct val="0"/>
              </a:spcBef>
              <a:spcAft>
                <a:spcPts val="600"/>
              </a:spcAft>
            </a:pPr>
            <a:r>
              <a:rPr lang="tr-TR" sz="2400" b="1" kern="1200" dirty="0">
                <a:solidFill>
                  <a:schemeClr val="accent6"/>
                </a:solidFill>
                <a:effectLst>
                  <a:outerShdw blurRad="38100" dist="38100" dir="2700000" algn="tl">
                    <a:srgbClr val="000000">
                      <a:alpha val="43137"/>
                    </a:srgbClr>
                  </a:outerShdw>
                </a:effectLst>
                <a:ea typeface="+mj-ea"/>
                <a:cs typeface="+mj-cs"/>
              </a:rPr>
              <a:t>SÜREKLİ İYİLEŞTİRME ÖNERİLERİ</a:t>
            </a:r>
            <a:endParaRPr lang="en-US" sz="2400" b="1" kern="1200"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87"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411204"/>
            <a:ext cx="1477697" cy="313880"/>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842864" y="2197158"/>
            <a:ext cx="7660433" cy="923330"/>
          </a:xfrm>
          <a:prstGeom prst="rect">
            <a:avLst/>
          </a:prstGeom>
        </p:spPr>
        <p:txBody>
          <a:bodyPr wrap="square">
            <a:spAutoFit/>
          </a:bodyPr>
          <a:lstStyle/>
          <a:p>
            <a:pPr marL="285750" indent="-285750">
              <a:buFont typeface="Arial" panose="020B0604020202020204" pitchFamily="34" charset="0"/>
              <a:buChar char="•"/>
            </a:pPr>
            <a:r>
              <a:rPr lang="tr-TR" dirty="0" smtClean="0">
                <a:solidFill>
                  <a:srgbClr val="0F2303"/>
                </a:solidFill>
              </a:rPr>
              <a:t>Personellerin KYS uyum sağlayabilmeleri adına Kalite Koordinatörlüğü iş birliği içerisinde olmak ve oryantasyon eğitimleri yapılması</a:t>
            </a:r>
            <a:endParaRPr lang="tr-TR" dirty="0">
              <a:solidFill>
                <a:srgbClr val="0F2303"/>
              </a:solidFill>
            </a:endParaRPr>
          </a:p>
          <a:p>
            <a:endParaRPr lang="tr-TR" dirty="0">
              <a:solidFill>
                <a:srgbClr val="0F2303"/>
              </a:solidFill>
            </a:endParaRPr>
          </a:p>
        </p:txBody>
      </p:sp>
    </p:spTree>
    <p:extLst>
      <p:ext uri="{BB962C8B-B14F-4D97-AF65-F5344CB8AC3E}">
        <p14:creationId xmlns:p14="http://schemas.microsoft.com/office/powerpoint/2010/main" val="23402444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241579" y="649467"/>
            <a:ext cx="5040560"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MİSYON-VİZYON-POLİTİKA</a:t>
            </a: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2372" y="450628"/>
            <a:ext cx="1872208" cy="397679"/>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490637" y="1291399"/>
            <a:ext cx="4189482" cy="369332"/>
          </a:xfrm>
          <a:prstGeom prst="rect">
            <a:avLst/>
          </a:prstGeom>
        </p:spPr>
        <p:txBody>
          <a:bodyPr wrap="square" lIns="91440" tIns="45720" rIns="91440" bIns="45720" anchor="t">
            <a:spAutoFit/>
          </a:bodyPr>
          <a:lstStyle/>
          <a:p>
            <a:r>
              <a:rPr lang="tr-TR" b="1" dirty="0">
                <a:solidFill>
                  <a:srgbClr val="000000"/>
                </a:solidFill>
                <a:latin typeface="Calibri"/>
                <a:ea typeface="Times New Roman" panose="02020603050405020304" pitchFamily="18" charset="0"/>
                <a:cs typeface="Calibri"/>
              </a:rPr>
              <a:t>  </a:t>
            </a:r>
            <a:endParaRPr lang="tr-TR" b="1" dirty="0"/>
          </a:p>
        </p:txBody>
      </p:sp>
      <p:sp>
        <p:nvSpPr>
          <p:cNvPr id="4" name="Dikdörtgen 3"/>
          <p:cNvSpPr/>
          <p:nvPr/>
        </p:nvSpPr>
        <p:spPr>
          <a:xfrm>
            <a:off x="490637" y="4824269"/>
            <a:ext cx="8352928" cy="1892826"/>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ÇALIŞMA </a:t>
            </a:r>
            <a:r>
              <a:rPr lang="tr-TR" b="1" dirty="0" smtClean="0">
                <a:solidFill>
                  <a:srgbClr val="FF0000"/>
                </a:solidFill>
                <a:latin typeface="Calibri" panose="020F0502020204030204" pitchFamily="34" charset="0"/>
                <a:ea typeface="Times New Roman" panose="02020603050405020304" pitchFamily="18" charset="0"/>
              </a:rPr>
              <a:t>POLİTİKASI</a:t>
            </a:r>
          </a:p>
          <a:p>
            <a:pPr fontAlgn="base">
              <a:lnSpc>
                <a:spcPct val="150000"/>
              </a:lnSpc>
            </a:pPr>
            <a:r>
              <a:rPr lang="tr-TR" sz="1400" dirty="0">
                <a:solidFill>
                  <a:srgbClr val="0C0D0D"/>
                </a:solidFill>
              </a:rPr>
              <a:t>Üniversitemizin eğitim-öğretim, araştırma-geliştirme, toplumsal hizmet ve bilimsel alandaki faaliyetleri doğrultusunda, teknolojik alt yapının geliştirmeyi benimsemek ve kalite politikalarına uyarak hizmetlerin sürekliliğini sağlamaktır.</a:t>
            </a:r>
          </a:p>
          <a:p>
            <a:pPr fontAlgn="base">
              <a:lnSpc>
                <a:spcPct val="150000"/>
              </a:lnSpc>
              <a:spcAft>
                <a:spcPts val="0"/>
              </a:spcAft>
            </a:pPr>
            <a:endParaRPr lang="tr-TR" b="1" dirty="0">
              <a:solidFill>
                <a:srgbClr val="FF0000"/>
              </a:solidFill>
              <a:latin typeface="Calibri" panose="020F0502020204030204" pitchFamily="34" charset="0"/>
              <a:ea typeface="Times New Roman" panose="02020603050405020304" pitchFamily="18" charset="0"/>
            </a:endParaRPr>
          </a:p>
        </p:txBody>
      </p:sp>
      <p:sp>
        <p:nvSpPr>
          <p:cNvPr id="7" name="Dikdörtgen 6"/>
          <p:cNvSpPr/>
          <p:nvPr/>
        </p:nvSpPr>
        <p:spPr>
          <a:xfrm>
            <a:off x="503655" y="3023776"/>
            <a:ext cx="8352928" cy="1800493"/>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BİRİMİN VİZYONU</a:t>
            </a:r>
          </a:p>
          <a:p>
            <a:pPr fontAlgn="base">
              <a:lnSpc>
                <a:spcPct val="150000"/>
              </a:lnSpc>
            </a:pPr>
            <a:r>
              <a:rPr lang="tr-TR" sz="1400" dirty="0">
                <a:solidFill>
                  <a:srgbClr val="0C0D0D"/>
                </a:solidFill>
              </a:rPr>
              <a:t>Bilişim teknolojileri konusundaki gelişmeleri yakından izleyerek Üniversitemizin teknolojik alt yapısını sürekli geliştirmek, tüm birimlerde yaygın olarak faydalanılmasını sağlamak, bilişim hizmetlerinin yürütülmesinde ve paydaşlarına sunumunda teknolojik alt yapısı ve hizmet kalitesi açısından ülkemizin önde gelen ve teknolojik gelişmişliği açısından tercih edilen üniversiteleri arasında olmaktır.</a:t>
            </a:r>
            <a:endParaRPr lang="tr-TR" sz="1400" dirty="0">
              <a:solidFill>
                <a:srgbClr val="0C0D0D"/>
              </a:solidFill>
            </a:endParaRPr>
          </a:p>
        </p:txBody>
      </p:sp>
      <p:sp>
        <p:nvSpPr>
          <p:cNvPr id="8" name="Dikdörtgen 7"/>
          <p:cNvSpPr/>
          <p:nvPr/>
        </p:nvSpPr>
        <p:spPr>
          <a:xfrm>
            <a:off x="490637" y="1312700"/>
            <a:ext cx="8352928" cy="1800493"/>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BİRİMİN MİSYONU</a:t>
            </a:r>
          </a:p>
          <a:p>
            <a:pPr fontAlgn="base">
              <a:lnSpc>
                <a:spcPct val="150000"/>
              </a:lnSpc>
            </a:pPr>
            <a:r>
              <a:rPr lang="tr-TR" sz="1400" dirty="0" smtClean="0">
                <a:solidFill>
                  <a:srgbClr val="0C0D0D"/>
                </a:solidFill>
              </a:rPr>
              <a:t>Üniversitemiz </a:t>
            </a:r>
            <a:r>
              <a:rPr lang="tr-TR" sz="1400" dirty="0">
                <a:solidFill>
                  <a:srgbClr val="0C0D0D"/>
                </a:solidFill>
              </a:rPr>
              <a:t>eğitim-öğretim, araştırma-geliştirme, toplumsal hizmet ve bilimsel alandaki faaliyetlerinin yürütülmesinde akademik ve idari birimler ile öğrencilerin ihtiyaç duyacağı bilişim hizmetleri ve teknolojilerin karşılanmasında, mevcut ve doğacak ihtiyaçlara sorunsuz cevap veren, sürekliliği olan </a:t>
            </a:r>
            <a:r>
              <a:rPr lang="tr-TR" sz="1400" dirty="0" err="1">
                <a:solidFill>
                  <a:srgbClr val="0C0D0D"/>
                </a:solidFill>
              </a:rPr>
              <a:t>yazılımsal</a:t>
            </a:r>
            <a:r>
              <a:rPr lang="tr-TR" sz="1400" dirty="0">
                <a:solidFill>
                  <a:srgbClr val="0C0D0D"/>
                </a:solidFill>
              </a:rPr>
              <a:t> ve donanımsal çözümleri üretmek ve bu amaçla yeni bilişim teknolojilerini üniversitemize kazandırarak devamlılığını sağlamaktır.</a:t>
            </a:r>
            <a:endParaRPr lang="tr-TR" sz="1400" dirty="0">
              <a:solidFill>
                <a:srgbClr val="0C0D0D"/>
              </a:solidFill>
            </a:endParaRPr>
          </a:p>
        </p:txBody>
      </p:sp>
    </p:spTree>
    <p:extLst>
      <p:ext uri="{BB962C8B-B14F-4D97-AF65-F5344CB8AC3E}">
        <p14:creationId xmlns:p14="http://schemas.microsoft.com/office/powerpoint/2010/main" val="19388223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533747" y="537546"/>
            <a:ext cx="4403764"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SWOT (GZFT) ANALİZİ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3" y="417147"/>
            <a:ext cx="2088232" cy="4435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a:extLst>
              <a:ext uri="{FF2B5EF4-FFF2-40B4-BE49-F238E27FC236}">
                <a16:creationId xmlns:a16="http://schemas.microsoft.com/office/drawing/2014/main" id="{71D4A1E5-060A-49D3-A943-BEC00AFE7E9A}"/>
              </a:ext>
            </a:extLst>
          </p:cNvPr>
          <p:cNvGraphicFramePr>
            <a:graphicFrameLocks noGrp="1"/>
          </p:cNvGraphicFramePr>
          <p:nvPr>
            <p:extLst>
              <p:ext uri="{D42A27DB-BD31-4B8C-83A1-F6EECF244321}">
                <p14:modId xmlns:p14="http://schemas.microsoft.com/office/powerpoint/2010/main" val="1408988109"/>
              </p:ext>
            </p:extLst>
          </p:nvPr>
        </p:nvGraphicFramePr>
        <p:xfrm>
          <a:off x="2076429" y="1288031"/>
          <a:ext cx="5097936" cy="5231359"/>
        </p:xfrm>
        <a:graphic>
          <a:graphicData uri="http://schemas.openxmlformats.org/drawingml/2006/table">
            <a:tbl>
              <a:tblPr/>
              <a:tblGrid>
                <a:gridCol w="1216727">
                  <a:extLst>
                    <a:ext uri="{9D8B030D-6E8A-4147-A177-3AD203B41FA5}">
                      <a16:colId xmlns:a16="http://schemas.microsoft.com/office/drawing/2014/main" val="3918363564"/>
                    </a:ext>
                  </a:extLst>
                </a:gridCol>
                <a:gridCol w="1286987">
                  <a:extLst>
                    <a:ext uri="{9D8B030D-6E8A-4147-A177-3AD203B41FA5}">
                      <a16:colId xmlns:a16="http://schemas.microsoft.com/office/drawing/2014/main" val="1683979601"/>
                    </a:ext>
                  </a:extLst>
                </a:gridCol>
                <a:gridCol w="1297111">
                  <a:extLst>
                    <a:ext uri="{9D8B030D-6E8A-4147-A177-3AD203B41FA5}">
                      <a16:colId xmlns:a16="http://schemas.microsoft.com/office/drawing/2014/main" val="2592459544"/>
                    </a:ext>
                  </a:extLst>
                </a:gridCol>
                <a:gridCol w="1297111">
                  <a:extLst>
                    <a:ext uri="{9D8B030D-6E8A-4147-A177-3AD203B41FA5}">
                      <a16:colId xmlns:a16="http://schemas.microsoft.com/office/drawing/2014/main" val="588152821"/>
                    </a:ext>
                  </a:extLst>
                </a:gridCol>
              </a:tblGrid>
              <a:tr h="563311">
                <a:tc>
                  <a:txBody>
                    <a:bodyPr/>
                    <a:lstStyle/>
                    <a:p>
                      <a:endParaRPr lang="tr-TR" dirty="0"/>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endParaRPr lang="tr-TR" dirty="0"/>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tr-T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tr-T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333432">
                <a:tc>
                  <a:txBody>
                    <a:bodyPr/>
                    <a:lstStyle/>
                    <a:p>
                      <a:endParaRPr lang="tr-TR" dirty="0"/>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endParaRPr lang="tr-TR" dirty="0"/>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endParaRPr lang="tr-T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endParaRPr lang="tr-T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333432">
                <a:tc>
                  <a:txBody>
                    <a:bodyPr/>
                    <a:lstStyle/>
                    <a:p>
                      <a:endParaRPr lang="tr-T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endParaRPr lang="tr-TR" dirty="0"/>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endParaRPr lang="tr-TR" dirty="0"/>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endParaRPr lang="tr-T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333432">
                <a:tc>
                  <a:txBody>
                    <a:bodyPr/>
                    <a:lstStyle/>
                    <a:p>
                      <a:endParaRPr lang="tr-T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endParaRPr lang="tr-TR" dirty="0"/>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endParaRPr lang="tr-TR" dirty="0"/>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endParaRPr lang="tr-T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333432">
                <a:tc>
                  <a:txBody>
                    <a:bodyPr/>
                    <a:lstStyle/>
                    <a:p>
                      <a:endParaRPr lang="tr-T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endParaRPr lang="tr-T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endParaRPr lang="tr-TR" dirty="0"/>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endParaRPr lang="tr-TR" dirty="0"/>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333432">
                <a:tc>
                  <a:txBody>
                    <a:bodyPr/>
                    <a:lstStyle/>
                    <a:p>
                      <a:endParaRPr lang="tr-T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endParaRPr lang="tr-T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endParaRPr lang="tr-TR" dirty="0"/>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endParaRPr lang="tr-TR" dirty="0"/>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333432">
                <a:tc>
                  <a:txBody>
                    <a:bodyPr/>
                    <a:lstStyle/>
                    <a:p>
                      <a:endParaRPr lang="tr-T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endParaRPr lang="tr-T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endParaRPr lang="tr-TR" dirty="0"/>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endParaRPr lang="tr-TR" dirty="0"/>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333432">
                <a:tc>
                  <a:txBody>
                    <a:bodyPr/>
                    <a:lstStyle/>
                    <a:p>
                      <a:endParaRPr lang="tr-T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endParaRPr lang="tr-T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endParaRPr lang="tr-T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endParaRPr lang="tr-TR" dirty="0"/>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333432">
                <a:tc>
                  <a:txBody>
                    <a:bodyPr/>
                    <a:lstStyle/>
                    <a:p>
                      <a:endParaRPr lang="tr-T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endParaRPr lang="tr-T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endParaRPr lang="tr-T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endParaRPr lang="tr-TR" dirty="0"/>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333432">
                <a:tc>
                  <a:txBody>
                    <a:bodyPr/>
                    <a:lstStyle/>
                    <a:p>
                      <a:endParaRPr lang="tr-T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endParaRPr lang="tr-T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endParaRPr lang="tr-T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endParaRPr lang="tr-TR" dirty="0"/>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333432">
                <a:tc>
                  <a:txBody>
                    <a:bodyPr/>
                    <a:lstStyle/>
                    <a:p>
                      <a:endParaRPr lang="tr-T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endParaRPr lang="tr-T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endParaRPr lang="tr-T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endParaRPr lang="tr-TR" dirty="0"/>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r h="333432">
                <a:tc>
                  <a:txBody>
                    <a:bodyPr/>
                    <a:lstStyle/>
                    <a:p>
                      <a:endParaRPr lang="tr-T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endParaRPr lang="tr-T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endParaRPr lang="tr-T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endParaRPr lang="tr-TR" dirty="0"/>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8300749"/>
                  </a:ext>
                </a:extLst>
              </a:tr>
              <a:tr h="333432">
                <a:tc>
                  <a:txBody>
                    <a:bodyPr/>
                    <a:lstStyle/>
                    <a:p>
                      <a:endParaRPr lang="tr-T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endParaRPr lang="tr-T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endParaRPr lang="tr-T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endParaRPr lang="tr-TR" dirty="0"/>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06431289"/>
                  </a:ext>
                </a:extLst>
              </a:tr>
              <a:tr h="333432">
                <a:tc>
                  <a:txBody>
                    <a:bodyPr/>
                    <a:lstStyle/>
                    <a:p>
                      <a:endParaRPr lang="tr-T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endParaRPr lang="tr-T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endParaRPr lang="tr-T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endParaRPr lang="tr-TR" dirty="0"/>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99661676"/>
                  </a:ext>
                </a:extLst>
              </a:tr>
              <a:tr h="333432">
                <a:tc>
                  <a:txBody>
                    <a:bodyPr/>
                    <a:lstStyle/>
                    <a:p>
                      <a:endParaRPr lang="tr-T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endParaRPr lang="tr-T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endParaRPr lang="tr-T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endParaRPr lang="tr-TR" dirty="0"/>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16796659"/>
                  </a:ext>
                </a:extLst>
              </a:tr>
            </a:tbl>
          </a:graphicData>
        </a:graphic>
      </p:graphicFrame>
      <p:pic>
        <p:nvPicPr>
          <p:cNvPr id="7" name="Resi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3" y="1288031"/>
            <a:ext cx="8861850" cy="5392382"/>
          </a:xfrm>
          <a:prstGeom prst="rect">
            <a:avLst/>
          </a:prstGeom>
        </p:spPr>
      </p:pic>
    </p:spTree>
    <p:extLst>
      <p:ext uri="{BB962C8B-B14F-4D97-AF65-F5344CB8AC3E}">
        <p14:creationId xmlns:p14="http://schemas.microsoft.com/office/powerpoint/2010/main" val="23889845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76429" y="423861"/>
            <a:ext cx="5076628"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BEKLENTİLERİ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8"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p:cNvGraphicFramePr>
            <a:graphicFrameLocks noGrp="1"/>
          </p:cNvGraphicFramePr>
          <p:nvPr>
            <p:extLst>
              <p:ext uri="{D42A27DB-BD31-4B8C-83A1-F6EECF244321}">
                <p14:modId xmlns:p14="http://schemas.microsoft.com/office/powerpoint/2010/main" val="52563083"/>
              </p:ext>
            </p:extLst>
          </p:nvPr>
        </p:nvGraphicFramePr>
        <p:xfrm>
          <a:off x="2076429" y="1288031"/>
          <a:ext cx="5097936" cy="5231359"/>
        </p:xfrm>
        <a:graphic>
          <a:graphicData uri="http://schemas.openxmlformats.org/drawingml/2006/table">
            <a:tbl>
              <a:tblPr/>
              <a:tblGrid>
                <a:gridCol w="1631961">
                  <a:extLst>
                    <a:ext uri="{9D8B030D-6E8A-4147-A177-3AD203B41FA5}">
                      <a16:colId xmlns:a16="http://schemas.microsoft.com/office/drawing/2014/main" val="3918363564"/>
                    </a:ext>
                  </a:extLst>
                </a:gridCol>
                <a:gridCol w="1726198">
                  <a:extLst>
                    <a:ext uri="{9D8B030D-6E8A-4147-A177-3AD203B41FA5}">
                      <a16:colId xmlns:a16="http://schemas.microsoft.com/office/drawing/2014/main" val="1683979601"/>
                    </a:ext>
                  </a:extLst>
                </a:gridCol>
                <a:gridCol w="1739777">
                  <a:extLst>
                    <a:ext uri="{9D8B030D-6E8A-4147-A177-3AD203B41FA5}">
                      <a16:colId xmlns:a16="http://schemas.microsoft.com/office/drawing/2014/main" val="2592459544"/>
                    </a:ext>
                  </a:extLst>
                </a:gridCol>
              </a:tblGrid>
              <a:tr h="563311">
                <a:tc>
                  <a:txBody>
                    <a:bodyPr/>
                    <a:lstStyle/>
                    <a:p>
                      <a:pPr algn="ctr" fontAlgn="ctr"/>
                      <a:r>
                        <a:rPr lang="tr-TR" sz="1200" b="1" i="0" u="none" strike="noStrike" dirty="0">
                          <a:solidFill>
                            <a:srgbClr val="000000"/>
                          </a:solidFill>
                          <a:effectLst/>
                          <a:latin typeface="Calibri" panose="020F0502020204030204" pitchFamily="34" charset="0"/>
                        </a:rPr>
                        <a:t>PAYDAŞ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OLMA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BEKLENTİSİ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333432">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333432">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333432">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333432">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333432">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333432">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333432">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333432">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333432">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333432">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r h="333432">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8300749"/>
                  </a:ext>
                </a:extLst>
              </a:tr>
              <a:tr h="333432">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06431289"/>
                  </a:ext>
                </a:extLst>
              </a:tr>
              <a:tr h="333432">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99661676"/>
                  </a:ext>
                </a:extLst>
              </a:tr>
              <a:tr h="333432">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16796659"/>
                  </a:ext>
                </a:extLst>
              </a:tr>
            </a:tbl>
          </a:graphicData>
        </a:graphic>
      </p:graphicFrame>
      <p:pic>
        <p:nvPicPr>
          <p:cNvPr id="6" name="Resi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1188098"/>
            <a:ext cx="8497011" cy="5331292"/>
          </a:xfrm>
          <a:prstGeom prst="rect">
            <a:avLst/>
          </a:prstGeom>
        </p:spPr>
      </p:pic>
    </p:spTree>
    <p:extLst>
      <p:ext uri="{BB962C8B-B14F-4D97-AF65-F5344CB8AC3E}">
        <p14:creationId xmlns:p14="http://schemas.microsoft.com/office/powerpoint/2010/main" val="459836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1570007" y="344252"/>
            <a:ext cx="5901761" cy="922105"/>
          </a:xfrm>
          <a:prstGeom prst="rect">
            <a:avLst/>
          </a:prstGeom>
        </p:spPr>
        <p:txBody>
          <a:bodyPr vert="horz" lIns="91440" tIns="45720" rIns="91440" bIns="45720" rtlCol="0" anchor="b">
            <a:noAutofit/>
          </a:bodyPr>
          <a:lstStyle/>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a:t>
            </a:r>
            <a:r>
              <a:rPr lang="tr-TR" sz="2800" b="1" dirty="0" smtClean="0">
                <a:solidFill>
                  <a:schemeClr val="accent6"/>
                </a:solidFill>
                <a:effectLst>
                  <a:outerShdw blurRad="38100" dist="38100" dir="2700000" algn="tl">
                    <a:srgbClr val="000000">
                      <a:alpha val="43137"/>
                    </a:srgbClr>
                  </a:outerShdw>
                </a:effectLst>
                <a:ea typeface="+mj-ea"/>
                <a:cs typeface="+mj-cs"/>
              </a:rPr>
              <a:t>ve </a:t>
            </a:r>
            <a:r>
              <a:rPr lang="en-US" sz="2800" b="1" dirty="0" smtClean="0">
                <a:solidFill>
                  <a:schemeClr val="accent6"/>
                </a:solidFill>
                <a:effectLst>
                  <a:outerShdw blurRad="38100" dist="38100" dir="2700000" algn="tl">
                    <a:srgbClr val="000000">
                      <a:alpha val="43137"/>
                    </a:srgbClr>
                  </a:outerShdw>
                </a:effectLst>
                <a:ea typeface="+mj-ea"/>
                <a:cs typeface="+mj-cs"/>
              </a:rPr>
              <a:t> </a:t>
            </a:r>
            <a:r>
              <a:rPr lang="en-US" sz="2800" b="1" dirty="0">
                <a:solidFill>
                  <a:schemeClr val="accent6"/>
                </a:solidFill>
                <a:effectLst>
                  <a:outerShdw blurRad="38100" dist="38100" dir="2700000" algn="tl">
                    <a:srgbClr val="000000">
                      <a:alpha val="43137"/>
                    </a:srgbClr>
                  </a:outerShdw>
                </a:effectLst>
                <a:ea typeface="+mj-ea"/>
                <a:cs typeface="+mj-cs"/>
              </a:rPr>
              <a:t>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(TEKNOLOJİK, YAZILIM, DONANIM vb.)</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6278" y="245892"/>
            <a:ext cx="1569900" cy="3334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o 2"/>
          <p:cNvGraphicFramePr>
            <a:graphicFrameLocks noGrp="1"/>
          </p:cNvGraphicFramePr>
          <p:nvPr>
            <p:extLst>
              <p:ext uri="{D42A27DB-BD31-4B8C-83A1-F6EECF244321}">
                <p14:modId xmlns:p14="http://schemas.microsoft.com/office/powerpoint/2010/main" val="1263034495"/>
              </p:ext>
            </p:extLst>
          </p:nvPr>
        </p:nvGraphicFramePr>
        <p:xfrm>
          <a:off x="605660" y="1364717"/>
          <a:ext cx="8239760" cy="5097552"/>
        </p:xfrm>
        <a:graphic>
          <a:graphicData uri="http://schemas.openxmlformats.org/drawingml/2006/table">
            <a:tbl>
              <a:tblPr/>
              <a:tblGrid>
                <a:gridCol w="2547407">
                  <a:extLst>
                    <a:ext uri="{9D8B030D-6E8A-4147-A177-3AD203B41FA5}">
                      <a16:colId xmlns:a16="http://schemas.microsoft.com/office/drawing/2014/main" val="3141331336"/>
                    </a:ext>
                  </a:extLst>
                </a:gridCol>
                <a:gridCol w="974934">
                  <a:extLst>
                    <a:ext uri="{9D8B030D-6E8A-4147-A177-3AD203B41FA5}">
                      <a16:colId xmlns:a16="http://schemas.microsoft.com/office/drawing/2014/main" val="1888198516"/>
                    </a:ext>
                  </a:extLst>
                </a:gridCol>
                <a:gridCol w="1069281">
                  <a:extLst>
                    <a:ext uri="{9D8B030D-6E8A-4147-A177-3AD203B41FA5}">
                      <a16:colId xmlns:a16="http://schemas.microsoft.com/office/drawing/2014/main" val="1737058154"/>
                    </a:ext>
                  </a:extLst>
                </a:gridCol>
                <a:gridCol w="1824069">
                  <a:extLst>
                    <a:ext uri="{9D8B030D-6E8A-4147-A177-3AD203B41FA5}">
                      <a16:colId xmlns:a16="http://schemas.microsoft.com/office/drawing/2014/main" val="2749221113"/>
                    </a:ext>
                  </a:extLst>
                </a:gridCol>
                <a:gridCol w="1824069">
                  <a:extLst>
                    <a:ext uri="{9D8B030D-6E8A-4147-A177-3AD203B41FA5}">
                      <a16:colId xmlns:a16="http://schemas.microsoft.com/office/drawing/2014/main" val="2296426166"/>
                    </a:ext>
                  </a:extLst>
                </a:gridCol>
              </a:tblGrid>
              <a:tr h="304745">
                <a:tc>
                  <a:txBody>
                    <a:bodyPr/>
                    <a:lstStyle/>
                    <a:p>
                      <a:pPr algn="ctr" fontAlgn="b"/>
                      <a:r>
                        <a:rPr lang="tr-TR" sz="1300" b="1" i="0" u="none" strike="noStrike" dirty="0">
                          <a:solidFill>
                            <a:srgbClr val="FFFFFF"/>
                          </a:solidFill>
                          <a:effectLst/>
                          <a:latin typeface="Calibri" panose="020F0502020204030204" pitchFamily="34" charset="0"/>
                        </a:rPr>
                        <a:t>Ürün Cinsi</a:t>
                      </a: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fontAlgn="b"/>
                      <a:r>
                        <a:rPr lang="tr-TR" sz="1300" b="1" i="0" u="none" strike="noStrike">
                          <a:solidFill>
                            <a:srgbClr val="FFFFFF"/>
                          </a:solidFill>
                          <a:effectLst/>
                          <a:latin typeface="Calibri" panose="020F0502020204030204" pitchFamily="34" charset="0"/>
                        </a:rPr>
                        <a:t>Birim</a:t>
                      </a: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fontAlgn="b"/>
                      <a:r>
                        <a:rPr lang="tr-TR" sz="1300" b="1" i="0" u="none" strike="noStrike" dirty="0">
                          <a:solidFill>
                            <a:srgbClr val="FFFFFF"/>
                          </a:solidFill>
                          <a:effectLst/>
                          <a:latin typeface="Calibri" panose="020F0502020204030204" pitchFamily="34" charset="0"/>
                        </a:rPr>
                        <a:t>Adet</a:t>
                      </a: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fontAlgn="b"/>
                      <a:r>
                        <a:rPr lang="tr-TR" sz="1300" b="1" i="0" u="none" strike="noStrike">
                          <a:solidFill>
                            <a:srgbClr val="FFFFFF"/>
                          </a:solidFill>
                          <a:effectLst/>
                          <a:latin typeface="Calibri" panose="020F0502020204030204" pitchFamily="34" charset="0"/>
                        </a:rPr>
                        <a:t>İhtiyaç</a:t>
                      </a: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fontAlgn="b"/>
                      <a:r>
                        <a:rPr lang="tr-TR" sz="1300" b="1" i="0" u="none" strike="noStrike">
                          <a:solidFill>
                            <a:srgbClr val="FFFFFF"/>
                          </a:solidFill>
                          <a:effectLst/>
                          <a:latin typeface="Calibri" panose="020F0502020204030204" pitchFamily="34" charset="0"/>
                        </a:rPr>
                        <a:t>İhtiyaç Nedeni</a:t>
                      </a: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val="2210870728"/>
                  </a:ext>
                </a:extLst>
              </a:tr>
              <a:tr h="252253">
                <a:tc>
                  <a:txBody>
                    <a:bodyPr/>
                    <a:lstStyle/>
                    <a:p>
                      <a:pPr algn="l" fontAlgn="b"/>
                      <a:r>
                        <a:rPr lang="tr-TR" sz="1000" b="0" i="0" u="none" strike="noStrike" dirty="0">
                          <a:solidFill>
                            <a:srgbClr val="000000"/>
                          </a:solidFill>
                          <a:effectLst/>
                          <a:latin typeface="Calibri" panose="020F0502020204030204" pitchFamily="34" charset="0"/>
                        </a:rPr>
                        <a:t>Omurga Switch</a:t>
                      </a: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a:solidFill>
                            <a:srgbClr val="000000"/>
                          </a:solidFill>
                          <a:effectLst/>
                          <a:latin typeface="Calibri" panose="020F0502020204030204" pitchFamily="34" charset="0"/>
                        </a:rPr>
                        <a:t>Adet</a:t>
                      </a: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000" b="0" i="0" u="none" strike="noStrike" dirty="0">
                          <a:solidFill>
                            <a:srgbClr val="000000"/>
                          </a:solidFill>
                          <a:effectLst/>
                          <a:latin typeface="Calibri" panose="020F0502020204030204" pitchFamily="34" charset="0"/>
                        </a:rPr>
                        <a:t>3</a:t>
                      </a:r>
                    </a:p>
                  </a:txBody>
                  <a:tcPr marL="6001" marR="6001" marT="6001" marB="4320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panose="020F0502020204030204" pitchFamily="34" charset="0"/>
                      </a:endParaRP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panose="020F0502020204030204" pitchFamily="34" charset="0"/>
                      </a:endParaRP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02963024"/>
                  </a:ext>
                </a:extLst>
              </a:tr>
              <a:tr h="252253">
                <a:tc>
                  <a:txBody>
                    <a:bodyPr/>
                    <a:lstStyle/>
                    <a:p>
                      <a:pPr algn="l" fontAlgn="b"/>
                      <a:r>
                        <a:rPr lang="tr-TR" sz="1000" b="0" i="0" u="none" strike="noStrike" dirty="0">
                          <a:solidFill>
                            <a:srgbClr val="000000"/>
                          </a:solidFill>
                          <a:effectLst/>
                          <a:latin typeface="Calibri" panose="020F0502020204030204" pitchFamily="34" charset="0"/>
                        </a:rPr>
                        <a:t>Kenar Switch</a:t>
                      </a: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a:solidFill>
                            <a:srgbClr val="000000"/>
                          </a:solidFill>
                          <a:effectLst/>
                          <a:latin typeface="Calibri" panose="020F0502020204030204" pitchFamily="34" charset="0"/>
                        </a:rPr>
                        <a:t>Adet</a:t>
                      </a: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000" b="0" i="0" u="none" strike="noStrike" dirty="0">
                          <a:solidFill>
                            <a:srgbClr val="000000"/>
                          </a:solidFill>
                          <a:effectLst/>
                          <a:latin typeface="Calibri" panose="020F0502020204030204" pitchFamily="34" charset="0"/>
                        </a:rPr>
                        <a:t>90</a:t>
                      </a:r>
                    </a:p>
                  </a:txBody>
                  <a:tcPr marL="6001" marR="6001" marT="6001" marB="4320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panose="020F0502020204030204" pitchFamily="34" charset="0"/>
                      </a:endParaRP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panose="020F0502020204030204" pitchFamily="34" charset="0"/>
                      </a:endParaRP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54435537"/>
                  </a:ext>
                </a:extLst>
              </a:tr>
              <a:tr h="252253">
                <a:tc>
                  <a:txBody>
                    <a:bodyPr/>
                    <a:lstStyle/>
                    <a:p>
                      <a:pPr algn="l" fontAlgn="b"/>
                      <a:r>
                        <a:rPr lang="tr-TR" sz="1000" b="0" i="0" u="none" strike="noStrike">
                          <a:solidFill>
                            <a:srgbClr val="000000"/>
                          </a:solidFill>
                          <a:effectLst/>
                          <a:latin typeface="Calibri" panose="020F0502020204030204" pitchFamily="34" charset="0"/>
                        </a:rPr>
                        <a:t>AP Controller</a:t>
                      </a: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a:solidFill>
                            <a:srgbClr val="000000"/>
                          </a:solidFill>
                          <a:effectLst/>
                          <a:latin typeface="Calibri" panose="020F0502020204030204" pitchFamily="34" charset="0"/>
                        </a:rPr>
                        <a:t>Adet</a:t>
                      </a: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000" b="0" i="0" u="none" strike="noStrike" dirty="0">
                          <a:solidFill>
                            <a:srgbClr val="000000"/>
                          </a:solidFill>
                          <a:effectLst/>
                          <a:latin typeface="Calibri" panose="020F0502020204030204" pitchFamily="34" charset="0"/>
                        </a:rPr>
                        <a:t>1</a:t>
                      </a:r>
                    </a:p>
                  </a:txBody>
                  <a:tcPr marL="6001" marR="6001" marT="6001" marB="4320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panose="020F0502020204030204" pitchFamily="34" charset="0"/>
                      </a:endParaRP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panose="020F0502020204030204" pitchFamily="34" charset="0"/>
                      </a:endParaRP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45102202"/>
                  </a:ext>
                </a:extLst>
              </a:tr>
              <a:tr h="252253">
                <a:tc>
                  <a:txBody>
                    <a:bodyPr/>
                    <a:lstStyle/>
                    <a:p>
                      <a:pPr algn="l" fontAlgn="b"/>
                      <a:r>
                        <a:rPr lang="tr-TR" sz="1000" b="0" i="0" u="none" strike="noStrike" dirty="0">
                          <a:solidFill>
                            <a:srgbClr val="000000"/>
                          </a:solidFill>
                          <a:effectLst/>
                          <a:latin typeface="Calibri" panose="020F0502020204030204" pitchFamily="34" charset="0"/>
                        </a:rPr>
                        <a:t>Access Point</a:t>
                      </a: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a:solidFill>
                            <a:srgbClr val="000000"/>
                          </a:solidFill>
                          <a:effectLst/>
                          <a:latin typeface="Calibri" panose="020F0502020204030204" pitchFamily="34" charset="0"/>
                        </a:rPr>
                        <a:t>Adet</a:t>
                      </a: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000" b="0" i="0" u="none" strike="noStrike" dirty="0">
                          <a:solidFill>
                            <a:srgbClr val="000000"/>
                          </a:solidFill>
                          <a:effectLst/>
                          <a:latin typeface="Calibri" panose="020F0502020204030204" pitchFamily="34" charset="0"/>
                        </a:rPr>
                        <a:t>315</a:t>
                      </a:r>
                    </a:p>
                  </a:txBody>
                  <a:tcPr marL="6001" marR="6001" marT="6001" marB="4320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panose="020F0502020204030204" pitchFamily="34" charset="0"/>
                      </a:endParaRP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panose="020F0502020204030204" pitchFamily="34" charset="0"/>
                      </a:endParaRP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14234127"/>
                  </a:ext>
                </a:extLst>
              </a:tr>
              <a:tr h="252253">
                <a:tc>
                  <a:txBody>
                    <a:bodyPr/>
                    <a:lstStyle/>
                    <a:p>
                      <a:pPr algn="l" fontAlgn="b"/>
                      <a:r>
                        <a:rPr lang="tr-TR" sz="1000" b="0" i="0" u="none" strike="noStrike">
                          <a:solidFill>
                            <a:srgbClr val="000000"/>
                          </a:solidFill>
                          <a:effectLst/>
                          <a:latin typeface="Calibri" panose="020F0502020204030204" pitchFamily="34" charset="0"/>
                        </a:rPr>
                        <a:t>IP Santral Gateway</a:t>
                      </a: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a:solidFill>
                            <a:srgbClr val="000000"/>
                          </a:solidFill>
                          <a:effectLst/>
                          <a:latin typeface="Calibri" panose="020F0502020204030204" pitchFamily="34" charset="0"/>
                        </a:rPr>
                        <a:t>Adet</a:t>
                      </a: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000" b="0" i="0" u="none" strike="noStrike" dirty="0">
                          <a:solidFill>
                            <a:srgbClr val="000000"/>
                          </a:solidFill>
                          <a:effectLst/>
                          <a:latin typeface="Calibri" panose="020F0502020204030204" pitchFamily="34" charset="0"/>
                        </a:rPr>
                        <a:t>1</a:t>
                      </a:r>
                    </a:p>
                  </a:txBody>
                  <a:tcPr marL="6001" marR="6001" marT="6001" marB="4320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panose="020F0502020204030204" pitchFamily="34" charset="0"/>
                      </a:endParaRP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panose="020F0502020204030204" pitchFamily="34" charset="0"/>
                      </a:endParaRP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58481797"/>
                  </a:ext>
                </a:extLst>
              </a:tr>
              <a:tr h="252253">
                <a:tc>
                  <a:txBody>
                    <a:bodyPr/>
                    <a:lstStyle/>
                    <a:p>
                      <a:pPr algn="l" fontAlgn="b"/>
                      <a:r>
                        <a:rPr lang="tr-TR" sz="1000" b="0" i="0" u="none" strike="noStrike" dirty="0">
                          <a:solidFill>
                            <a:srgbClr val="000000"/>
                          </a:solidFill>
                          <a:effectLst/>
                          <a:latin typeface="Calibri" panose="020F0502020204030204" pitchFamily="34" charset="0"/>
                        </a:rPr>
                        <a:t>IP Telefon</a:t>
                      </a: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dirty="0">
                          <a:solidFill>
                            <a:srgbClr val="000000"/>
                          </a:solidFill>
                          <a:effectLst/>
                          <a:latin typeface="Calibri" panose="020F0502020204030204" pitchFamily="34" charset="0"/>
                        </a:rPr>
                        <a:t>Adet</a:t>
                      </a: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000" b="0" i="0" u="none" strike="noStrike" dirty="0">
                          <a:solidFill>
                            <a:srgbClr val="000000"/>
                          </a:solidFill>
                          <a:effectLst/>
                          <a:latin typeface="Calibri" panose="020F0502020204030204" pitchFamily="34" charset="0"/>
                        </a:rPr>
                        <a:t>156</a:t>
                      </a:r>
                    </a:p>
                  </a:txBody>
                  <a:tcPr marL="6001" marR="6001" marT="6001" marB="4320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dirty="0">
                        <a:solidFill>
                          <a:srgbClr val="000000"/>
                        </a:solidFill>
                        <a:effectLst/>
                        <a:latin typeface="Calibri" panose="020F0502020204030204" pitchFamily="34" charset="0"/>
                      </a:endParaRP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panose="020F0502020204030204" pitchFamily="34" charset="0"/>
                      </a:endParaRP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9647348"/>
                  </a:ext>
                </a:extLst>
              </a:tr>
              <a:tr h="252253">
                <a:tc>
                  <a:txBody>
                    <a:bodyPr/>
                    <a:lstStyle/>
                    <a:p>
                      <a:pPr algn="l" fontAlgn="b"/>
                      <a:r>
                        <a:rPr lang="tr-TR" sz="1000" b="0" i="0" u="none" strike="noStrike">
                          <a:solidFill>
                            <a:srgbClr val="000000"/>
                          </a:solidFill>
                          <a:effectLst/>
                          <a:latin typeface="Calibri" panose="020F0502020204030204" pitchFamily="34" charset="0"/>
                        </a:rPr>
                        <a:t>Sayısal Santral</a:t>
                      </a: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dirty="0">
                          <a:solidFill>
                            <a:srgbClr val="000000"/>
                          </a:solidFill>
                          <a:effectLst/>
                          <a:latin typeface="Calibri" panose="020F0502020204030204" pitchFamily="34" charset="0"/>
                        </a:rPr>
                        <a:t>Adet</a:t>
                      </a: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000" b="0" i="0" u="none" strike="noStrike" dirty="0">
                          <a:solidFill>
                            <a:srgbClr val="000000"/>
                          </a:solidFill>
                          <a:effectLst/>
                          <a:latin typeface="Calibri" panose="020F0502020204030204" pitchFamily="34" charset="0"/>
                        </a:rPr>
                        <a:t>2</a:t>
                      </a:r>
                    </a:p>
                  </a:txBody>
                  <a:tcPr marL="6001" marR="6001" marT="6001" marB="4320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panose="020F0502020204030204" pitchFamily="34" charset="0"/>
                      </a:endParaRP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panose="020F0502020204030204" pitchFamily="34" charset="0"/>
                      </a:endParaRP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93009592"/>
                  </a:ext>
                </a:extLst>
              </a:tr>
              <a:tr h="252253">
                <a:tc>
                  <a:txBody>
                    <a:bodyPr/>
                    <a:lstStyle/>
                    <a:p>
                      <a:pPr algn="l" fontAlgn="b"/>
                      <a:r>
                        <a:rPr lang="tr-TR" sz="1000" b="0" i="0" u="none" strike="noStrike">
                          <a:solidFill>
                            <a:srgbClr val="000000"/>
                          </a:solidFill>
                          <a:effectLst/>
                          <a:latin typeface="Calibri" panose="020F0502020204030204" pitchFamily="34" charset="0"/>
                        </a:rPr>
                        <a:t>Sayısal Telefon</a:t>
                      </a: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a:solidFill>
                            <a:srgbClr val="000000"/>
                          </a:solidFill>
                          <a:effectLst/>
                          <a:latin typeface="Calibri" panose="020F0502020204030204" pitchFamily="34" charset="0"/>
                        </a:rPr>
                        <a:t>Adet</a:t>
                      </a: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000" b="0" i="0" u="none" strike="noStrike" dirty="0">
                          <a:solidFill>
                            <a:srgbClr val="000000"/>
                          </a:solidFill>
                          <a:effectLst/>
                          <a:latin typeface="Calibri" panose="020F0502020204030204" pitchFamily="34" charset="0"/>
                        </a:rPr>
                        <a:t>295</a:t>
                      </a:r>
                    </a:p>
                  </a:txBody>
                  <a:tcPr marL="6001" marR="6001" marT="6001" marB="4320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panose="020F0502020204030204" pitchFamily="34" charset="0"/>
                      </a:endParaRP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panose="020F0502020204030204" pitchFamily="34" charset="0"/>
                      </a:endParaRP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5409714"/>
                  </a:ext>
                </a:extLst>
              </a:tr>
              <a:tr h="252253">
                <a:tc>
                  <a:txBody>
                    <a:bodyPr/>
                    <a:lstStyle/>
                    <a:p>
                      <a:pPr algn="l" fontAlgn="b"/>
                      <a:r>
                        <a:rPr lang="tr-TR" sz="1000" b="0" i="0" u="none" strike="noStrike">
                          <a:solidFill>
                            <a:srgbClr val="000000"/>
                          </a:solidFill>
                          <a:effectLst/>
                          <a:latin typeface="Calibri" panose="020F0502020204030204" pitchFamily="34" charset="0"/>
                        </a:rPr>
                        <a:t>NVR</a:t>
                      </a: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a:solidFill>
                            <a:srgbClr val="000000"/>
                          </a:solidFill>
                          <a:effectLst/>
                          <a:latin typeface="Calibri" panose="020F0502020204030204" pitchFamily="34" charset="0"/>
                        </a:rPr>
                        <a:t>Adet</a:t>
                      </a: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000" b="0" i="0" u="none" strike="noStrike" dirty="0">
                          <a:solidFill>
                            <a:srgbClr val="000000"/>
                          </a:solidFill>
                          <a:effectLst/>
                          <a:latin typeface="Calibri" panose="020F0502020204030204" pitchFamily="34" charset="0"/>
                        </a:rPr>
                        <a:t>8</a:t>
                      </a:r>
                      <a:endParaRPr lang="tr-TR" sz="1000" b="0" i="0" u="none" strike="noStrike" dirty="0">
                        <a:solidFill>
                          <a:srgbClr val="000000"/>
                        </a:solidFill>
                        <a:effectLst/>
                        <a:latin typeface="Calibri" panose="020F0502020204030204" pitchFamily="34" charset="0"/>
                      </a:endParaRPr>
                    </a:p>
                  </a:txBody>
                  <a:tcPr marL="6001" marR="6001" marT="6001" marB="4320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panose="020F0502020204030204" pitchFamily="34" charset="0"/>
                      </a:endParaRP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panose="020F0502020204030204" pitchFamily="34" charset="0"/>
                      </a:endParaRP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1243493"/>
                  </a:ext>
                </a:extLst>
              </a:tr>
              <a:tr h="252253">
                <a:tc>
                  <a:txBody>
                    <a:bodyPr/>
                    <a:lstStyle/>
                    <a:p>
                      <a:pPr algn="l" fontAlgn="b"/>
                      <a:r>
                        <a:rPr lang="tr-TR" sz="1000" b="0" i="0" u="none" strike="noStrike">
                          <a:solidFill>
                            <a:srgbClr val="000000"/>
                          </a:solidFill>
                          <a:effectLst/>
                          <a:latin typeface="Calibri" panose="020F0502020204030204" pitchFamily="34" charset="0"/>
                        </a:rPr>
                        <a:t>IP Kamera</a:t>
                      </a: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a:solidFill>
                            <a:srgbClr val="000000"/>
                          </a:solidFill>
                          <a:effectLst/>
                          <a:latin typeface="Calibri" panose="020F0502020204030204" pitchFamily="34" charset="0"/>
                        </a:rPr>
                        <a:t>Adet</a:t>
                      </a: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000" b="0" i="0" u="none" strike="noStrike" dirty="0" smtClean="0">
                          <a:solidFill>
                            <a:srgbClr val="000000"/>
                          </a:solidFill>
                          <a:effectLst/>
                          <a:latin typeface="Calibri" panose="020F0502020204030204" pitchFamily="34" charset="0"/>
                        </a:rPr>
                        <a:t>472</a:t>
                      </a:r>
                      <a:endParaRPr lang="tr-TR" sz="1000" b="0" i="0" u="none" strike="noStrike" dirty="0">
                        <a:solidFill>
                          <a:srgbClr val="000000"/>
                        </a:solidFill>
                        <a:effectLst/>
                        <a:latin typeface="Calibri" panose="020F0502020204030204" pitchFamily="34" charset="0"/>
                      </a:endParaRPr>
                    </a:p>
                  </a:txBody>
                  <a:tcPr marL="6001" marR="6001" marT="6001" marB="4320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panose="020F0502020204030204" pitchFamily="34" charset="0"/>
                      </a:endParaRP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panose="020F0502020204030204" pitchFamily="34" charset="0"/>
                      </a:endParaRP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47010587"/>
                  </a:ext>
                </a:extLst>
              </a:tr>
              <a:tr h="252253">
                <a:tc>
                  <a:txBody>
                    <a:bodyPr/>
                    <a:lstStyle/>
                    <a:p>
                      <a:pPr algn="l" fontAlgn="b"/>
                      <a:r>
                        <a:rPr lang="tr-TR" sz="1000" b="0" i="0" u="none" strike="noStrike">
                          <a:solidFill>
                            <a:srgbClr val="000000"/>
                          </a:solidFill>
                          <a:effectLst/>
                          <a:latin typeface="Calibri" panose="020F0502020204030204" pitchFamily="34" charset="0"/>
                        </a:rPr>
                        <a:t>Fiziksel Sunucu</a:t>
                      </a: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a:solidFill>
                            <a:srgbClr val="000000"/>
                          </a:solidFill>
                          <a:effectLst/>
                          <a:latin typeface="Calibri" panose="020F0502020204030204" pitchFamily="34" charset="0"/>
                        </a:rPr>
                        <a:t>Adet</a:t>
                      </a: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1000" b="0" i="0" u="none" strike="noStrike" dirty="0">
                          <a:solidFill>
                            <a:srgbClr val="000000"/>
                          </a:solidFill>
                          <a:effectLst/>
                          <a:latin typeface="Calibri" panose="020F0502020204030204" pitchFamily="34" charset="0"/>
                        </a:rPr>
                        <a:t>8</a:t>
                      </a: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panose="020F0502020204030204" pitchFamily="34" charset="0"/>
                      </a:endParaRP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panose="020F0502020204030204" pitchFamily="34" charset="0"/>
                      </a:endParaRP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422168"/>
                  </a:ext>
                </a:extLst>
              </a:tr>
              <a:tr h="252253">
                <a:tc>
                  <a:txBody>
                    <a:bodyPr/>
                    <a:lstStyle/>
                    <a:p>
                      <a:pPr algn="l" fontAlgn="b"/>
                      <a:r>
                        <a:rPr lang="tr-TR" sz="1000" b="0" i="0" u="none" strike="noStrike">
                          <a:solidFill>
                            <a:srgbClr val="000000"/>
                          </a:solidFill>
                          <a:effectLst/>
                          <a:latin typeface="Calibri" panose="020F0502020204030204" pitchFamily="34" charset="0"/>
                        </a:rPr>
                        <a:t>Sanal Sunucu</a:t>
                      </a: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a:solidFill>
                            <a:srgbClr val="000000"/>
                          </a:solidFill>
                          <a:effectLst/>
                          <a:latin typeface="Calibri" panose="020F0502020204030204" pitchFamily="34" charset="0"/>
                        </a:rPr>
                        <a:t>Adet</a:t>
                      </a: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1000" b="0" i="0" u="none" strike="noStrike" dirty="0" smtClean="0">
                          <a:solidFill>
                            <a:srgbClr val="000000"/>
                          </a:solidFill>
                          <a:effectLst/>
                          <a:latin typeface="Calibri" panose="020F0502020204030204" pitchFamily="34" charset="0"/>
                        </a:rPr>
                        <a:t>90</a:t>
                      </a:r>
                      <a:endParaRPr lang="tr-TR" sz="1000" b="0" i="0" u="none" strike="noStrike" dirty="0">
                        <a:solidFill>
                          <a:srgbClr val="000000"/>
                        </a:solidFill>
                        <a:effectLst/>
                        <a:latin typeface="Calibri" panose="020F0502020204030204" pitchFamily="34" charset="0"/>
                      </a:endParaRP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dirty="0">
                        <a:solidFill>
                          <a:srgbClr val="000000"/>
                        </a:solidFill>
                        <a:effectLst/>
                        <a:latin typeface="Calibri" panose="020F0502020204030204" pitchFamily="34" charset="0"/>
                      </a:endParaRP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panose="020F0502020204030204" pitchFamily="34" charset="0"/>
                      </a:endParaRP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87842692"/>
                  </a:ext>
                </a:extLst>
              </a:tr>
              <a:tr h="252253">
                <a:tc>
                  <a:txBody>
                    <a:bodyPr/>
                    <a:lstStyle/>
                    <a:p>
                      <a:pPr algn="l" fontAlgn="b"/>
                      <a:r>
                        <a:rPr lang="tr-TR" sz="1000" b="0" i="0" u="none" strike="noStrike">
                          <a:solidFill>
                            <a:srgbClr val="000000"/>
                          </a:solidFill>
                          <a:effectLst/>
                          <a:latin typeface="Calibri" panose="020F0502020204030204" pitchFamily="34" charset="0"/>
                        </a:rPr>
                        <a:t>Depolama Ünitesi</a:t>
                      </a: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a:solidFill>
                            <a:srgbClr val="000000"/>
                          </a:solidFill>
                          <a:effectLst/>
                          <a:latin typeface="Calibri" panose="020F0502020204030204" pitchFamily="34" charset="0"/>
                        </a:rPr>
                        <a:t>Adet</a:t>
                      </a: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1000" b="0" i="0" u="none" strike="noStrike" dirty="0">
                          <a:solidFill>
                            <a:srgbClr val="000000"/>
                          </a:solidFill>
                          <a:effectLst/>
                          <a:latin typeface="Calibri" panose="020F0502020204030204" pitchFamily="34" charset="0"/>
                        </a:rPr>
                        <a:t>4</a:t>
                      </a: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dirty="0">
                        <a:solidFill>
                          <a:srgbClr val="000000"/>
                        </a:solidFill>
                        <a:effectLst/>
                        <a:latin typeface="Calibri" panose="020F0502020204030204" pitchFamily="34" charset="0"/>
                      </a:endParaRP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dirty="0">
                        <a:solidFill>
                          <a:srgbClr val="000000"/>
                        </a:solidFill>
                        <a:effectLst/>
                        <a:latin typeface="Calibri" panose="020F0502020204030204" pitchFamily="34" charset="0"/>
                      </a:endParaRP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60293366"/>
                  </a:ext>
                </a:extLst>
              </a:tr>
              <a:tr h="252253">
                <a:tc>
                  <a:txBody>
                    <a:bodyPr/>
                    <a:lstStyle/>
                    <a:p>
                      <a:pPr algn="l" fontAlgn="b"/>
                      <a:r>
                        <a:rPr lang="tr-TR" sz="1000" b="0" i="0" u="none" strike="noStrike" dirty="0">
                          <a:solidFill>
                            <a:srgbClr val="000000"/>
                          </a:solidFill>
                          <a:effectLst/>
                          <a:latin typeface="Calibri" panose="020F0502020204030204" pitchFamily="34" charset="0"/>
                        </a:rPr>
                        <a:t>Depolama Ünitesi (</a:t>
                      </a:r>
                      <a:r>
                        <a:rPr lang="tr-TR" sz="1000" b="0" i="0" u="none" strike="noStrike" dirty="0" err="1">
                          <a:solidFill>
                            <a:srgbClr val="000000"/>
                          </a:solidFill>
                          <a:effectLst/>
                          <a:latin typeface="Calibri" panose="020F0502020204030204" pitchFamily="34" charset="0"/>
                        </a:rPr>
                        <a:t>Tape</a:t>
                      </a:r>
                      <a:r>
                        <a:rPr lang="tr-TR" sz="1000" b="0" i="0" u="none" strike="noStrike" dirty="0">
                          <a:solidFill>
                            <a:srgbClr val="000000"/>
                          </a:solidFill>
                          <a:effectLst/>
                          <a:latin typeface="Calibri" panose="020F0502020204030204" pitchFamily="34" charset="0"/>
                        </a:rPr>
                        <a:t> </a:t>
                      </a:r>
                      <a:r>
                        <a:rPr lang="tr-TR" sz="1000" b="0" i="0" u="none" strike="noStrike" dirty="0" err="1">
                          <a:solidFill>
                            <a:srgbClr val="000000"/>
                          </a:solidFill>
                          <a:effectLst/>
                          <a:latin typeface="Calibri" panose="020F0502020204030204" pitchFamily="34" charset="0"/>
                        </a:rPr>
                        <a:t>Unit</a:t>
                      </a:r>
                      <a:r>
                        <a:rPr lang="tr-TR" sz="1000" b="0" i="0" u="none" strike="noStrike" dirty="0">
                          <a:solidFill>
                            <a:srgbClr val="000000"/>
                          </a:solidFill>
                          <a:effectLst/>
                          <a:latin typeface="Calibri" panose="020F0502020204030204" pitchFamily="34" charset="0"/>
                        </a:rPr>
                        <a:t>)</a:t>
                      </a: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a:solidFill>
                            <a:srgbClr val="000000"/>
                          </a:solidFill>
                          <a:effectLst/>
                          <a:latin typeface="Calibri" panose="020F0502020204030204" pitchFamily="34" charset="0"/>
                        </a:rPr>
                        <a:t>Adet</a:t>
                      </a: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1000" b="0" i="0" u="none" strike="noStrike" dirty="0">
                          <a:solidFill>
                            <a:srgbClr val="000000"/>
                          </a:solidFill>
                          <a:effectLst/>
                          <a:latin typeface="Calibri" panose="020F0502020204030204" pitchFamily="34" charset="0"/>
                        </a:rPr>
                        <a:t>1</a:t>
                      </a: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dirty="0">
                        <a:solidFill>
                          <a:srgbClr val="000000"/>
                        </a:solidFill>
                        <a:effectLst/>
                        <a:latin typeface="Calibri" panose="020F0502020204030204" pitchFamily="34" charset="0"/>
                      </a:endParaRP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panose="020F0502020204030204" pitchFamily="34" charset="0"/>
                      </a:endParaRP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90772159"/>
                  </a:ext>
                </a:extLst>
              </a:tr>
              <a:tr h="252253">
                <a:tc>
                  <a:txBody>
                    <a:bodyPr/>
                    <a:lstStyle/>
                    <a:p>
                      <a:pPr algn="l" fontAlgn="b"/>
                      <a:r>
                        <a:rPr lang="tr-TR" sz="1000" b="0" i="0" u="none" strike="noStrike">
                          <a:solidFill>
                            <a:srgbClr val="000000"/>
                          </a:solidFill>
                          <a:effectLst/>
                          <a:latin typeface="Calibri" panose="020F0502020204030204" pitchFamily="34" charset="0"/>
                        </a:rPr>
                        <a:t>Notebook</a:t>
                      </a: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a:solidFill>
                            <a:srgbClr val="000000"/>
                          </a:solidFill>
                          <a:effectLst/>
                          <a:latin typeface="Calibri" panose="020F0502020204030204" pitchFamily="34" charset="0"/>
                        </a:rPr>
                        <a:t>Adet</a:t>
                      </a: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1000" b="0" i="0" u="none" strike="noStrike" dirty="0">
                          <a:solidFill>
                            <a:srgbClr val="000000"/>
                          </a:solidFill>
                          <a:effectLst/>
                          <a:latin typeface="Calibri" panose="020F0502020204030204" pitchFamily="34" charset="0"/>
                        </a:rPr>
                        <a:t>264</a:t>
                      </a: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dirty="0">
                        <a:solidFill>
                          <a:srgbClr val="000000"/>
                        </a:solidFill>
                        <a:effectLst/>
                        <a:latin typeface="Calibri" panose="020F0502020204030204" pitchFamily="34" charset="0"/>
                      </a:endParaRP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panose="020F0502020204030204" pitchFamily="34" charset="0"/>
                      </a:endParaRP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2674040"/>
                  </a:ext>
                </a:extLst>
              </a:tr>
              <a:tr h="252253">
                <a:tc>
                  <a:txBody>
                    <a:bodyPr/>
                    <a:lstStyle/>
                    <a:p>
                      <a:pPr algn="l" fontAlgn="b"/>
                      <a:r>
                        <a:rPr lang="tr-TR" sz="1000" b="0" i="0" u="none" strike="noStrike">
                          <a:solidFill>
                            <a:srgbClr val="000000"/>
                          </a:solidFill>
                          <a:effectLst/>
                          <a:latin typeface="Calibri" panose="020F0502020204030204" pitchFamily="34" charset="0"/>
                        </a:rPr>
                        <a:t>Masaüstü</a:t>
                      </a: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a:solidFill>
                            <a:srgbClr val="000000"/>
                          </a:solidFill>
                          <a:effectLst/>
                          <a:latin typeface="Calibri" panose="020F0502020204030204" pitchFamily="34" charset="0"/>
                        </a:rPr>
                        <a:t>Adet</a:t>
                      </a: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1000" b="0" i="0" u="none" strike="noStrike" dirty="0">
                          <a:solidFill>
                            <a:srgbClr val="000000"/>
                          </a:solidFill>
                          <a:effectLst/>
                          <a:latin typeface="Calibri" panose="020F0502020204030204" pitchFamily="34" charset="0"/>
                        </a:rPr>
                        <a:t>306</a:t>
                      </a: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dirty="0">
                        <a:solidFill>
                          <a:srgbClr val="000000"/>
                        </a:solidFill>
                        <a:effectLst/>
                        <a:latin typeface="Calibri" panose="020F0502020204030204" pitchFamily="34" charset="0"/>
                      </a:endParaRP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panose="020F0502020204030204" pitchFamily="34" charset="0"/>
                      </a:endParaRP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6082328"/>
                  </a:ext>
                </a:extLst>
              </a:tr>
              <a:tr h="252253">
                <a:tc>
                  <a:txBody>
                    <a:bodyPr/>
                    <a:lstStyle/>
                    <a:p>
                      <a:pPr algn="l" fontAlgn="b"/>
                      <a:r>
                        <a:rPr lang="tr-TR" sz="1000" b="0" i="0" u="none" strike="noStrike">
                          <a:solidFill>
                            <a:srgbClr val="000000"/>
                          </a:solidFill>
                          <a:effectLst/>
                          <a:latin typeface="Calibri" panose="020F0502020204030204" pitchFamily="34" charset="0"/>
                        </a:rPr>
                        <a:t>Yazıcı</a:t>
                      </a: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a:solidFill>
                            <a:srgbClr val="000000"/>
                          </a:solidFill>
                          <a:effectLst/>
                          <a:latin typeface="Calibri" panose="020F0502020204030204" pitchFamily="34" charset="0"/>
                        </a:rPr>
                        <a:t>Adet</a:t>
                      </a: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1000" b="0" i="0" u="none" strike="noStrike" dirty="0">
                          <a:solidFill>
                            <a:srgbClr val="000000"/>
                          </a:solidFill>
                          <a:effectLst/>
                          <a:latin typeface="Calibri" panose="020F0502020204030204" pitchFamily="34" charset="0"/>
                        </a:rPr>
                        <a:t>59</a:t>
                      </a: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dirty="0">
                        <a:solidFill>
                          <a:srgbClr val="000000"/>
                        </a:solidFill>
                        <a:effectLst/>
                        <a:latin typeface="Calibri" panose="020F0502020204030204" pitchFamily="34" charset="0"/>
                      </a:endParaRP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panose="020F0502020204030204" pitchFamily="34" charset="0"/>
                      </a:endParaRP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30123244"/>
                  </a:ext>
                </a:extLst>
              </a:tr>
              <a:tr h="252253">
                <a:tc>
                  <a:txBody>
                    <a:bodyPr/>
                    <a:lstStyle/>
                    <a:p>
                      <a:pPr algn="l" fontAlgn="b"/>
                      <a:r>
                        <a:rPr lang="tr-TR" sz="1000" b="0" i="0" u="none" strike="noStrike">
                          <a:solidFill>
                            <a:srgbClr val="000000"/>
                          </a:solidFill>
                          <a:effectLst/>
                          <a:latin typeface="Calibri" panose="020F0502020204030204" pitchFamily="34" charset="0"/>
                        </a:rPr>
                        <a:t>Kart Okuyucu</a:t>
                      </a: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000" b="0" i="0" u="none" strike="noStrike">
                          <a:solidFill>
                            <a:srgbClr val="000000"/>
                          </a:solidFill>
                          <a:effectLst/>
                          <a:latin typeface="Calibri" panose="020F0502020204030204" pitchFamily="34" charset="0"/>
                        </a:rPr>
                        <a:t>Adet</a:t>
                      </a: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1000" b="0" i="0" u="none" strike="noStrike" dirty="0">
                          <a:solidFill>
                            <a:srgbClr val="000000"/>
                          </a:solidFill>
                          <a:effectLst/>
                          <a:latin typeface="Calibri" panose="020F0502020204030204" pitchFamily="34" charset="0"/>
                        </a:rPr>
                        <a:t>58</a:t>
                      </a: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dirty="0">
                        <a:solidFill>
                          <a:srgbClr val="000000"/>
                        </a:solidFill>
                        <a:effectLst/>
                        <a:latin typeface="Calibri" panose="020F0502020204030204" pitchFamily="34" charset="0"/>
                      </a:endParaRP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a:solidFill>
                          <a:srgbClr val="000000"/>
                        </a:solidFill>
                        <a:effectLst/>
                        <a:latin typeface="Calibri" panose="020F0502020204030204" pitchFamily="34" charset="0"/>
                      </a:endParaRP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31094311"/>
                  </a:ext>
                </a:extLst>
              </a:tr>
              <a:tr h="252253">
                <a:tc>
                  <a:txBody>
                    <a:bodyPr/>
                    <a:lstStyle/>
                    <a:p>
                      <a:pPr algn="l" fontAlgn="b"/>
                      <a:endParaRPr lang="tr-TR" sz="1000" b="0" i="0" u="none" strike="noStrike" dirty="0">
                        <a:solidFill>
                          <a:srgbClr val="000000"/>
                        </a:solidFill>
                        <a:effectLst/>
                        <a:latin typeface="Calibri" panose="020F0502020204030204" pitchFamily="34" charset="0"/>
                      </a:endParaRP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dirty="0">
                        <a:solidFill>
                          <a:srgbClr val="000000"/>
                        </a:solidFill>
                        <a:effectLst/>
                        <a:latin typeface="Calibri" panose="020F0502020204030204" pitchFamily="34" charset="0"/>
                      </a:endParaRP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tr-TR" sz="1000" b="0" i="0" u="none" strike="noStrike" dirty="0">
                        <a:solidFill>
                          <a:srgbClr val="000000"/>
                        </a:solidFill>
                        <a:effectLst/>
                        <a:latin typeface="Calibri" panose="020F0502020204030204" pitchFamily="34" charset="0"/>
                      </a:endParaRP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dirty="0">
                        <a:solidFill>
                          <a:srgbClr val="000000"/>
                        </a:solidFill>
                        <a:effectLst/>
                        <a:latin typeface="Calibri" panose="020F0502020204030204" pitchFamily="34" charset="0"/>
                      </a:endParaRP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1000" b="0" i="0" u="none" strike="noStrike" dirty="0">
                        <a:solidFill>
                          <a:srgbClr val="000000"/>
                        </a:solidFill>
                        <a:effectLst/>
                        <a:latin typeface="Calibri" panose="020F0502020204030204" pitchFamily="34" charset="0"/>
                      </a:endParaRPr>
                    </a:p>
                  </a:txBody>
                  <a:tcPr marL="6001" marR="6001" marT="6001" marB="4320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7151952"/>
                  </a:ext>
                </a:extLst>
              </a:tr>
            </a:tbl>
          </a:graphicData>
        </a:graphic>
      </p:graphicFrame>
    </p:spTree>
    <p:extLst>
      <p:ext uri="{BB962C8B-B14F-4D97-AF65-F5344CB8AC3E}">
        <p14:creationId xmlns:p14="http://schemas.microsoft.com/office/powerpoint/2010/main" val="3866376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a:t>
            </a:r>
            <a:r>
              <a:rPr lang="tr-TR" sz="2800" b="1" dirty="0" smtClean="0">
                <a:solidFill>
                  <a:schemeClr val="accent6"/>
                </a:solidFill>
                <a:effectLst>
                  <a:outerShdw blurRad="38100" dist="38100" dir="2700000" algn="tl">
                    <a:srgbClr val="000000">
                      <a:alpha val="43137"/>
                    </a:srgbClr>
                  </a:outerShdw>
                </a:effectLst>
                <a:ea typeface="+mj-ea"/>
                <a:cs typeface="+mj-cs"/>
              </a:rPr>
              <a:t>ve AKSİYON </a:t>
            </a:r>
            <a:r>
              <a:rPr lang="tr-TR" sz="2800" b="1" dirty="0">
                <a:solidFill>
                  <a:schemeClr val="accent6"/>
                </a:solidFill>
                <a:effectLst>
                  <a:outerShdw blurRad="38100" dist="38100" dir="2700000" algn="tl">
                    <a:srgbClr val="000000">
                      <a:alpha val="43137"/>
                    </a:srgbClr>
                  </a:outerShdw>
                </a:effectLst>
                <a:ea typeface="+mj-ea"/>
                <a:cs typeface="+mj-cs"/>
              </a:rPr>
              <a:t>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7" name="Slayt Numarası Yer Tutucusu 6"/>
          <p:cNvSpPr>
            <a:spLocks noGrp="1"/>
          </p:cNvSpPr>
          <p:nvPr>
            <p:ph type="sldNum" sz="quarter" idx="12"/>
          </p:nvPr>
        </p:nvSpPr>
        <p:spPr>
          <a:xfrm>
            <a:off x="6457950" y="6356350"/>
            <a:ext cx="2057400" cy="365125"/>
          </a:xfrm>
        </p:spPr>
        <p:txBody>
          <a:bodyPr vert="horz" lIns="91440" tIns="45720" rIns="91440" bIns="45720" rtlCol="0" anchor="ctr">
            <a:normAutofit fontScale="77500" lnSpcReduction="20000"/>
          </a:bodyPr>
          <a:lstStyle/>
          <a:p>
            <a:pPr>
              <a:spcAft>
                <a:spcPts val="600"/>
              </a:spcAft>
            </a:pPr>
            <a:endParaRPr lang="en-US"/>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o 9"/>
          <p:cNvGraphicFramePr>
            <a:graphicFrameLocks noGrp="1"/>
          </p:cNvGraphicFramePr>
          <p:nvPr>
            <p:extLst>
              <p:ext uri="{D42A27DB-BD31-4B8C-83A1-F6EECF244321}">
                <p14:modId xmlns:p14="http://schemas.microsoft.com/office/powerpoint/2010/main" val="1484824986"/>
              </p:ext>
            </p:extLst>
          </p:nvPr>
        </p:nvGraphicFramePr>
        <p:xfrm>
          <a:off x="533399" y="1392637"/>
          <a:ext cx="8203223" cy="1492888"/>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80368">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smtClean="0">
                          <a:solidFill>
                            <a:srgbClr val="1F0620"/>
                          </a:solidFill>
                        </a:rPr>
                        <a:t>Z3-Firmalara bağımlılık </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endParaRPr lang="tr-TR" dirty="0"/>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smtClean="0">
                          <a:solidFill>
                            <a:srgbClr val="1F0620"/>
                          </a:solidFill>
                        </a:rPr>
                        <a:t>Bilgi İşlem Müdürlüğü</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smtClean="0">
                          <a:solidFill>
                            <a:srgbClr val="1F0620"/>
                          </a:solidFill>
                        </a:rPr>
                        <a:t>Yazılımların kontrollerinin birim içine alınması</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2" name="Tablo 1"/>
          <p:cNvGraphicFramePr>
            <a:graphicFrameLocks noGrp="1"/>
          </p:cNvGraphicFramePr>
          <p:nvPr>
            <p:extLst>
              <p:ext uri="{D42A27DB-BD31-4B8C-83A1-F6EECF244321}">
                <p14:modId xmlns:p14="http://schemas.microsoft.com/office/powerpoint/2010/main" val="398393987"/>
              </p:ext>
            </p:extLst>
          </p:nvPr>
        </p:nvGraphicFramePr>
        <p:xfrm>
          <a:off x="533399" y="3047450"/>
          <a:ext cx="8203223" cy="175260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412468087"/>
                    </a:ext>
                  </a:extLst>
                </a:gridCol>
                <a:gridCol w="6374422">
                  <a:extLst>
                    <a:ext uri="{9D8B030D-6E8A-4147-A177-3AD203B41FA5}">
                      <a16:colId xmlns:a16="http://schemas.microsoft.com/office/drawing/2014/main" val="3444979404"/>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dirty="0" smtClean="0">
                          <a:solidFill>
                            <a:srgbClr val="1F0620"/>
                          </a:solidFill>
                        </a:rPr>
                        <a:t>T1-Siber saldırılar </a:t>
                      </a:r>
                      <a:endParaRPr lang="tr-TR" dirty="0">
                        <a:solidFill>
                          <a:srgbClr val="1F0620"/>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4067735260"/>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endParaRPr lang="tr-TR" dirty="0"/>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054150935"/>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smtClean="0">
                          <a:solidFill>
                            <a:srgbClr val="1F0620"/>
                          </a:solidFill>
                        </a:rPr>
                        <a:t>Bilgi İşlem Müdürlüğü</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8271990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dirty="0" smtClean="0">
                          <a:solidFill>
                            <a:srgbClr val="1F0620"/>
                          </a:solidFill>
                        </a:rPr>
                        <a:t>Firewall-Teknik İnsan Kaynağının eğitilmesi ve son kullanıcının bilgilendirilmesi</a:t>
                      </a:r>
                      <a:endParaRPr lang="tr-TR" dirty="0">
                        <a:solidFill>
                          <a:srgbClr val="1F0620"/>
                        </a:solidFill>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071397579"/>
                  </a:ext>
                </a:extLst>
              </a:tr>
            </a:tbl>
          </a:graphicData>
        </a:graphic>
      </p:graphicFrame>
      <p:graphicFrame>
        <p:nvGraphicFramePr>
          <p:cNvPr id="3" name="Tablo 2"/>
          <p:cNvGraphicFramePr>
            <a:graphicFrameLocks noGrp="1"/>
          </p:cNvGraphicFramePr>
          <p:nvPr>
            <p:extLst>
              <p:ext uri="{D42A27DB-BD31-4B8C-83A1-F6EECF244321}">
                <p14:modId xmlns:p14="http://schemas.microsoft.com/office/powerpoint/2010/main" val="1347611491"/>
              </p:ext>
            </p:extLst>
          </p:nvPr>
        </p:nvGraphicFramePr>
        <p:xfrm>
          <a:off x="533399" y="4968875"/>
          <a:ext cx="8203223" cy="148336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201646956"/>
                    </a:ext>
                  </a:extLst>
                </a:gridCol>
                <a:gridCol w="6374422">
                  <a:extLst>
                    <a:ext uri="{9D8B030D-6E8A-4147-A177-3AD203B41FA5}">
                      <a16:colId xmlns:a16="http://schemas.microsoft.com/office/drawing/2014/main" val="4009189679"/>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dirty="0" smtClean="0">
                          <a:solidFill>
                            <a:srgbClr val="1F0620"/>
                          </a:solidFill>
                        </a:rPr>
                        <a:t>Sunucuların arızalanması, çalışamaz hale gelmesi</a:t>
                      </a:r>
                      <a:endParaRPr lang="tr-TR" dirty="0">
                        <a:solidFill>
                          <a:srgbClr val="1F0620"/>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3613320325"/>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endParaRPr lang="tr-TR" dirty="0"/>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98821635"/>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smtClean="0">
                          <a:solidFill>
                            <a:srgbClr val="1F0620"/>
                          </a:solidFill>
                        </a:rPr>
                        <a:t>Bilgi İşlem Müdürlüğü</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196928143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fi-FI" dirty="0" smtClean="0">
                          <a:solidFill>
                            <a:srgbClr val="1F0620"/>
                          </a:solidFill>
                        </a:rPr>
                        <a:t>Kapasitenin Güçlenmesi</a:t>
                      </a:r>
                      <a:endParaRPr lang="tr-TR" dirty="0">
                        <a:solidFill>
                          <a:srgbClr val="1F0620"/>
                        </a:solidFill>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751878714"/>
                  </a:ext>
                </a:extLst>
              </a:tr>
            </a:tbl>
          </a:graphicData>
        </a:graphic>
      </p:graphicFrame>
    </p:spTree>
    <p:extLst>
      <p:ext uri="{BB962C8B-B14F-4D97-AF65-F5344CB8AC3E}">
        <p14:creationId xmlns:p14="http://schemas.microsoft.com/office/powerpoint/2010/main" val="32387309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o 1"/>
          <p:cNvGraphicFramePr>
            <a:graphicFrameLocks noGrp="1"/>
          </p:cNvGraphicFramePr>
          <p:nvPr>
            <p:extLst>
              <p:ext uri="{D42A27DB-BD31-4B8C-83A1-F6EECF244321}">
                <p14:modId xmlns:p14="http://schemas.microsoft.com/office/powerpoint/2010/main" val="2484422698"/>
              </p:ext>
            </p:extLst>
          </p:nvPr>
        </p:nvGraphicFramePr>
        <p:xfrm>
          <a:off x="620184" y="1370470"/>
          <a:ext cx="8203223" cy="1492888"/>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942911133"/>
                    </a:ext>
                  </a:extLst>
                </a:gridCol>
                <a:gridCol w="6374422">
                  <a:extLst>
                    <a:ext uri="{9D8B030D-6E8A-4147-A177-3AD203B41FA5}">
                      <a16:colId xmlns:a16="http://schemas.microsoft.com/office/drawing/2014/main" val="2747905419"/>
                    </a:ext>
                  </a:extLst>
                </a:gridCol>
              </a:tblGrid>
              <a:tr h="380368">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dirty="0" smtClean="0">
                          <a:solidFill>
                            <a:srgbClr val="1F0620"/>
                          </a:solidFill>
                        </a:rPr>
                        <a:t>T2-Ekonomi Kısıtlığı</a:t>
                      </a:r>
                      <a:endParaRPr lang="tr-TR" dirty="0">
                        <a:solidFill>
                          <a:srgbClr val="1F0620"/>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105346710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endParaRPr lang="tr-TR" dirty="0"/>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590766062"/>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endParaRPr lang="tr-TR" dirty="0" smtClean="0">
                        <a:solidFill>
                          <a:srgbClr val="1F0620"/>
                        </a:solidFill>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728108180"/>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endParaRPr lang="tr-TR" dirty="0" smtClean="0">
                        <a:solidFill>
                          <a:srgbClr val="1F0620"/>
                        </a:solidFill>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181103092"/>
                  </a:ext>
                </a:extLst>
              </a:tr>
            </a:tbl>
          </a:graphicData>
        </a:graphic>
      </p:graphicFrame>
      <p:graphicFrame>
        <p:nvGraphicFramePr>
          <p:cNvPr id="3" name="Tablo 2"/>
          <p:cNvGraphicFramePr>
            <a:graphicFrameLocks noGrp="1"/>
          </p:cNvGraphicFramePr>
          <p:nvPr>
            <p:extLst>
              <p:ext uri="{D42A27DB-BD31-4B8C-83A1-F6EECF244321}">
                <p14:modId xmlns:p14="http://schemas.microsoft.com/office/powerpoint/2010/main" val="3530957354"/>
              </p:ext>
            </p:extLst>
          </p:nvPr>
        </p:nvGraphicFramePr>
        <p:xfrm>
          <a:off x="620184" y="3160020"/>
          <a:ext cx="8203223" cy="1492888"/>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1653884096"/>
                    </a:ext>
                  </a:extLst>
                </a:gridCol>
                <a:gridCol w="6374422">
                  <a:extLst>
                    <a:ext uri="{9D8B030D-6E8A-4147-A177-3AD203B41FA5}">
                      <a16:colId xmlns:a16="http://schemas.microsoft.com/office/drawing/2014/main" val="2290994775"/>
                    </a:ext>
                  </a:extLst>
                </a:gridCol>
              </a:tblGrid>
              <a:tr h="380368">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dirty="0" smtClean="0">
                          <a:solidFill>
                            <a:srgbClr val="1F0620"/>
                          </a:solidFill>
                        </a:rPr>
                        <a:t>T4-Yazılım ve Donanım Sağlayıcı Firmaların iflası </a:t>
                      </a:r>
                      <a:endParaRPr lang="tr-TR" dirty="0">
                        <a:solidFill>
                          <a:srgbClr val="1F0620"/>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1049521789"/>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endParaRPr lang="tr-TR" dirty="0"/>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4645870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smtClean="0">
                          <a:solidFill>
                            <a:srgbClr val="1F0620"/>
                          </a:solidFill>
                        </a:rPr>
                        <a:t>Bilgi İşlem Müdürlüğü</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1672363280"/>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smtClean="0">
                          <a:solidFill>
                            <a:srgbClr val="1F0620"/>
                          </a:solidFill>
                        </a:rPr>
                        <a:t>Donanım firmalarının BT tarafından seçilmesi</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181956916"/>
                  </a:ext>
                </a:extLst>
              </a:tr>
            </a:tbl>
          </a:graphicData>
        </a:graphic>
      </p:graphicFrame>
      <p:graphicFrame>
        <p:nvGraphicFramePr>
          <p:cNvPr id="5" name="Tablo 4"/>
          <p:cNvGraphicFramePr>
            <a:graphicFrameLocks noGrp="1"/>
          </p:cNvGraphicFramePr>
          <p:nvPr>
            <p:extLst>
              <p:ext uri="{D42A27DB-BD31-4B8C-83A1-F6EECF244321}">
                <p14:modId xmlns:p14="http://schemas.microsoft.com/office/powerpoint/2010/main" val="1616248837"/>
              </p:ext>
            </p:extLst>
          </p:nvPr>
        </p:nvGraphicFramePr>
        <p:xfrm>
          <a:off x="620184" y="4949570"/>
          <a:ext cx="8203223" cy="1762128"/>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1653884096"/>
                    </a:ext>
                  </a:extLst>
                </a:gridCol>
                <a:gridCol w="6374422">
                  <a:extLst>
                    <a:ext uri="{9D8B030D-6E8A-4147-A177-3AD203B41FA5}">
                      <a16:colId xmlns:a16="http://schemas.microsoft.com/office/drawing/2014/main" val="2290994775"/>
                    </a:ext>
                  </a:extLst>
                </a:gridCol>
              </a:tblGrid>
              <a:tr h="380368">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dirty="0" smtClean="0">
                          <a:solidFill>
                            <a:srgbClr val="1F0620"/>
                          </a:solidFill>
                        </a:rPr>
                        <a:t>T2-Ekonomi Kısıtlığı</a:t>
                      </a:r>
                      <a:endParaRPr lang="tr-TR" dirty="0">
                        <a:solidFill>
                          <a:srgbClr val="1F0620"/>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1049521789"/>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endParaRPr lang="tr-TR" dirty="0"/>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4645870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smtClean="0">
                          <a:solidFill>
                            <a:srgbClr val="1F0620"/>
                          </a:solidFill>
                        </a:rPr>
                        <a:t>Bilgi İşlem Müdürlüğü</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1672363280"/>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fi-FI" dirty="0" smtClean="0">
                          <a:solidFill>
                            <a:srgbClr val="1F0620"/>
                          </a:solidFill>
                        </a:rPr>
                        <a:t>Uzaktan Eğitime ve Uzaktan Çalışma ile İlgili Dönemde İşleyişlerin Sorunsuz Devam Ettirilmesi</a:t>
                      </a:r>
                      <a:endParaRPr lang="tr-TR" dirty="0" smtClean="0">
                        <a:solidFill>
                          <a:srgbClr val="1F0620"/>
                        </a:solidFill>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181956916"/>
                  </a:ext>
                </a:extLst>
              </a:tr>
            </a:tbl>
          </a:graphicData>
        </a:graphic>
      </p:graphicFrame>
    </p:spTree>
    <p:extLst>
      <p:ext uri="{BB962C8B-B14F-4D97-AF65-F5344CB8AC3E}">
        <p14:creationId xmlns:p14="http://schemas.microsoft.com/office/powerpoint/2010/main" val="16667005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823765" y="476672"/>
            <a:ext cx="7321964" cy="1384995"/>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(HAYATA GEÇİRİLEN ÖNERİLER ve AKSİYON ALINAN ŞİKAYETLER)</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Tablo 8">
            <a:extLst>
              <a:ext uri="{FF2B5EF4-FFF2-40B4-BE49-F238E27FC236}">
                <a16:creationId xmlns:a16="http://schemas.microsoft.com/office/drawing/2014/main" id="{400F1050-5732-4B60-86BA-E121C706FD69}"/>
              </a:ext>
            </a:extLst>
          </p:cNvPr>
          <p:cNvGraphicFramePr>
            <a:graphicFrameLocks noGrp="1"/>
          </p:cNvGraphicFramePr>
          <p:nvPr>
            <p:extLst>
              <p:ext uri="{D42A27DB-BD31-4B8C-83A1-F6EECF244321}">
                <p14:modId xmlns:p14="http://schemas.microsoft.com/office/powerpoint/2010/main" val="3146803736"/>
              </p:ext>
            </p:extLst>
          </p:nvPr>
        </p:nvGraphicFramePr>
        <p:xfrm>
          <a:off x="1326229" y="2624537"/>
          <a:ext cx="6317036" cy="3057308"/>
        </p:xfrm>
        <a:graphic>
          <a:graphicData uri="http://schemas.openxmlformats.org/drawingml/2006/table">
            <a:tbl>
              <a:tblPr/>
              <a:tblGrid>
                <a:gridCol w="2022222">
                  <a:extLst>
                    <a:ext uri="{9D8B030D-6E8A-4147-A177-3AD203B41FA5}">
                      <a16:colId xmlns:a16="http://schemas.microsoft.com/office/drawing/2014/main" val="3918363564"/>
                    </a:ext>
                  </a:extLst>
                </a:gridCol>
                <a:gridCol w="2138994">
                  <a:extLst>
                    <a:ext uri="{9D8B030D-6E8A-4147-A177-3AD203B41FA5}">
                      <a16:colId xmlns:a16="http://schemas.microsoft.com/office/drawing/2014/main" val="1683979601"/>
                    </a:ext>
                  </a:extLst>
                </a:gridCol>
                <a:gridCol w="2155820">
                  <a:extLst>
                    <a:ext uri="{9D8B030D-6E8A-4147-A177-3AD203B41FA5}">
                      <a16:colId xmlns:a16="http://schemas.microsoft.com/office/drawing/2014/main" val="2592459544"/>
                    </a:ext>
                  </a:extLst>
                </a:gridCol>
              </a:tblGrid>
              <a:tr h="1101437">
                <a:tc>
                  <a:txBody>
                    <a:bodyPr/>
                    <a:lstStyle/>
                    <a:p>
                      <a:pPr algn="ctr" fontAlgn="ctr"/>
                      <a:endParaRPr lang="tr-TR" sz="1200" b="1"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endParaRPr lang="tr-TR" sz="1200" b="1"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tr-TR" sz="1200" b="1"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651957">
                <a:tc>
                  <a:txBody>
                    <a:bodyPr/>
                    <a:lstStyle/>
                    <a:p>
                      <a:pPr algn="ctr" fontAlgn="ctr"/>
                      <a:endParaRPr lang="tr-TR" sz="400" b="0" i="0" u="none" strike="noStrike">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651957">
                <a:tc>
                  <a:txBody>
                    <a:bodyPr/>
                    <a:lstStyle/>
                    <a:p>
                      <a:pPr algn="ctr" fontAlgn="ctr"/>
                      <a:endParaRPr lang="tr-TR" sz="400" b="0" i="0" u="none" strike="noStrike">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651957">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bl>
          </a:graphicData>
        </a:graphic>
      </p:graphicFrame>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967" y="1861667"/>
            <a:ext cx="8826760" cy="4996333"/>
          </a:xfrm>
          <a:prstGeom prst="rect">
            <a:avLst/>
          </a:prstGeom>
        </p:spPr>
      </p:pic>
    </p:spTree>
    <p:extLst>
      <p:ext uri="{BB962C8B-B14F-4D97-AF65-F5344CB8AC3E}">
        <p14:creationId xmlns:p14="http://schemas.microsoft.com/office/powerpoint/2010/main" val="38059390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823765" y="476672"/>
            <a:ext cx="7321964" cy="1384995"/>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(HAYATA GEÇİRİLEN ÖNERİLER ve AKSİYON ALINAN ŞİKAYETLER)</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Tablo 8">
            <a:extLst>
              <a:ext uri="{FF2B5EF4-FFF2-40B4-BE49-F238E27FC236}">
                <a16:creationId xmlns:a16="http://schemas.microsoft.com/office/drawing/2014/main" id="{400F1050-5732-4B60-86BA-E121C706FD69}"/>
              </a:ext>
            </a:extLst>
          </p:cNvPr>
          <p:cNvGraphicFramePr>
            <a:graphicFrameLocks noGrp="1"/>
          </p:cNvGraphicFramePr>
          <p:nvPr>
            <p:extLst>
              <p:ext uri="{D42A27DB-BD31-4B8C-83A1-F6EECF244321}">
                <p14:modId xmlns:p14="http://schemas.microsoft.com/office/powerpoint/2010/main" val="3146803736"/>
              </p:ext>
            </p:extLst>
          </p:nvPr>
        </p:nvGraphicFramePr>
        <p:xfrm>
          <a:off x="1326229" y="2624537"/>
          <a:ext cx="6317036" cy="3057308"/>
        </p:xfrm>
        <a:graphic>
          <a:graphicData uri="http://schemas.openxmlformats.org/drawingml/2006/table">
            <a:tbl>
              <a:tblPr/>
              <a:tblGrid>
                <a:gridCol w="2022222">
                  <a:extLst>
                    <a:ext uri="{9D8B030D-6E8A-4147-A177-3AD203B41FA5}">
                      <a16:colId xmlns:a16="http://schemas.microsoft.com/office/drawing/2014/main" val="3918363564"/>
                    </a:ext>
                  </a:extLst>
                </a:gridCol>
                <a:gridCol w="2138994">
                  <a:extLst>
                    <a:ext uri="{9D8B030D-6E8A-4147-A177-3AD203B41FA5}">
                      <a16:colId xmlns:a16="http://schemas.microsoft.com/office/drawing/2014/main" val="1683979601"/>
                    </a:ext>
                  </a:extLst>
                </a:gridCol>
                <a:gridCol w="2155820">
                  <a:extLst>
                    <a:ext uri="{9D8B030D-6E8A-4147-A177-3AD203B41FA5}">
                      <a16:colId xmlns:a16="http://schemas.microsoft.com/office/drawing/2014/main" val="2592459544"/>
                    </a:ext>
                  </a:extLst>
                </a:gridCol>
              </a:tblGrid>
              <a:tr h="1101437">
                <a:tc>
                  <a:txBody>
                    <a:bodyPr/>
                    <a:lstStyle/>
                    <a:p>
                      <a:pPr algn="ctr" fontAlgn="ctr"/>
                      <a:endParaRPr lang="tr-TR" sz="1200" b="1"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endParaRPr lang="tr-TR" sz="1200" b="1"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tr-TR" sz="1200" b="1"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651957">
                <a:tc>
                  <a:txBody>
                    <a:bodyPr/>
                    <a:lstStyle/>
                    <a:p>
                      <a:pPr algn="ctr" fontAlgn="ctr"/>
                      <a:endParaRPr lang="tr-TR" sz="400" b="0" i="0" u="none" strike="noStrike">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651957">
                <a:tc>
                  <a:txBody>
                    <a:bodyPr/>
                    <a:lstStyle/>
                    <a:p>
                      <a:pPr algn="ctr" fontAlgn="ctr"/>
                      <a:endParaRPr lang="tr-TR" sz="400" b="0" i="0" u="none" strike="noStrike">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651957">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bl>
          </a:graphicData>
        </a:graphic>
      </p:graphicFrame>
      <p:pic>
        <p:nvPicPr>
          <p:cNvPr id="3" name="Resi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187" y="1861667"/>
            <a:ext cx="8963609" cy="4865986"/>
          </a:xfrm>
          <a:prstGeom prst="rect">
            <a:avLst/>
          </a:prstGeom>
        </p:spPr>
      </p:pic>
    </p:spTree>
    <p:extLst>
      <p:ext uri="{BB962C8B-B14F-4D97-AF65-F5344CB8AC3E}">
        <p14:creationId xmlns:p14="http://schemas.microsoft.com/office/powerpoint/2010/main" val="289953539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Özel 2">
      <a:dk1>
        <a:srgbClr val="8AD0D5"/>
      </a:dk1>
      <a:lt1>
        <a:sysClr val="window" lastClr="FFFFFF"/>
      </a:lt1>
      <a:dk2>
        <a:srgbClr val="1E5155"/>
      </a:dk2>
      <a:lt2>
        <a:srgbClr val="BFBFBF"/>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590</TotalTime>
  <Words>551</Words>
  <Application>Microsoft Office PowerPoint</Application>
  <PresentationFormat>Ekran Gösterisi (4:3)</PresentationFormat>
  <Paragraphs>188</Paragraphs>
  <Slides>15</Slides>
  <Notes>1</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15</vt:i4>
      </vt:variant>
    </vt:vector>
  </HeadingPairs>
  <TitlesOfParts>
    <vt:vector size="22" baseType="lpstr">
      <vt:lpstr>Arial</vt:lpstr>
      <vt:lpstr>Calibri</vt:lpstr>
      <vt:lpstr>Calibri Light</vt:lpstr>
      <vt:lpstr>Times New Roman</vt:lpstr>
      <vt:lpstr>Wingdings</vt:lpstr>
      <vt:lpstr>Wingdings 3</vt:lpstr>
      <vt:lpstr>İyon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2019 YILI  YGG SUNUMU  MEZUNLAR OFİSİ ve KARİYER GELİŞTİRME KOORDİNATÖRLÜĞÜ SÜRECİ  30/12/2019</dc:title>
  <dc:creator>Ali Engin DORUM</dc:creator>
  <cp:lastModifiedBy>Ferhan Oluğ</cp:lastModifiedBy>
  <cp:revision>62</cp:revision>
  <dcterms:created xsi:type="dcterms:W3CDTF">2020-01-20T10:44:30Z</dcterms:created>
  <dcterms:modified xsi:type="dcterms:W3CDTF">2024-05-28T13:54:09Z</dcterms:modified>
</cp:coreProperties>
</file>