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407" r:id="rId2"/>
    <p:sldId id="379" r:id="rId3"/>
    <p:sldId id="408" r:id="rId4"/>
    <p:sldId id="410" r:id="rId5"/>
    <p:sldId id="405" r:id="rId6"/>
    <p:sldId id="406" r:id="rId7"/>
    <p:sldId id="305" r:id="rId8"/>
    <p:sldId id="380" r:id="rId9"/>
    <p:sldId id="381" r:id="rId10"/>
    <p:sldId id="382" r:id="rId11"/>
    <p:sldId id="383" r:id="rId12"/>
    <p:sldId id="409" r:id="rId13"/>
    <p:sldId id="384" r:id="rId14"/>
    <p:sldId id="414" r:id="rId15"/>
    <p:sldId id="385" r:id="rId16"/>
    <p:sldId id="386" r:id="rId17"/>
    <p:sldId id="412" r:id="rId18"/>
    <p:sldId id="387" r:id="rId19"/>
    <p:sldId id="388" r:id="rId20"/>
    <p:sldId id="389" r:id="rId21"/>
  </p:sldIdLst>
  <p:sldSz cx="9144000" cy="6858000" type="screen4x3"/>
  <p:notesSz cx="6735763" cy="9866313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Orta Stil 2 - Vurgu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Orta Stil 2 - Vurgu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Orta Stil 2 - Vurgu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Orta Stil 2 - Vurgu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073A0DAA-6AF3-43AB-8588-CEC1D06C72B9}" styleName="Orta Stil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16DA210-FB5B-4158-B5E0-FEB733F419BA}" styleName="Açık Stil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147" autoAdjust="0"/>
    <p:restoredTop sz="91058" autoAdjust="0"/>
  </p:normalViewPr>
  <p:slideViewPr>
    <p:cSldViewPr>
      <p:cViewPr varScale="1">
        <p:scale>
          <a:sx n="67" d="100"/>
          <a:sy n="67" d="100"/>
        </p:scale>
        <p:origin x="1290" y="4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89FC953-42AA-4EE9-BF6A-0E981C5F3E5C}" type="datetimeFigureOut">
              <a:rPr lang="tr-TR" smtClean="0"/>
              <a:t>27.05.2024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901700" y="739775"/>
            <a:ext cx="4932363" cy="37004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73577" y="4686499"/>
            <a:ext cx="5388610" cy="443984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9371285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15373" y="9371285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8F1CBD-092F-46C9-A4DE-6EE6E628FC1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776123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8F1CBD-092F-46C9-A4DE-6EE6E628FC19}" type="slidenum">
              <a:rPr lang="tr-TR" smtClean="0"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143520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8F1CBD-092F-46C9-A4DE-6EE6E628FC19}" type="slidenum">
              <a:rPr lang="tr-TR" smtClean="0"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0548153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/>
              <a:t>Anketlere</a:t>
            </a:r>
            <a:r>
              <a:rPr lang="tr-TR" baseline="0" dirty="0"/>
              <a:t> yerleşkemizden ulaşılamadığı için verisi henüz alınmamıştır. Toplantıya kadar eklenecektir.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8F1CBD-092F-46C9-A4DE-6EE6E628FC19}" type="slidenum">
              <a:rPr lang="tr-TR" smtClean="0"/>
              <a:t>13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3770816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/>
              <a:t>Anketlere</a:t>
            </a:r>
            <a:r>
              <a:rPr lang="tr-TR" baseline="0" dirty="0"/>
              <a:t> yerleşkemizden ulaşılamadığı için verisi henüz alınmamıştır. Toplantıya kadar eklenecektir.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8F1CBD-092F-46C9-A4DE-6EE6E628FC19}" type="slidenum">
              <a:rPr lang="tr-TR" smtClean="0"/>
              <a:t>14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423541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11C43E-3CD0-4BFD-8C88-B52D4E2155C8}" type="datetime1">
              <a:rPr lang="tr-TR" smtClean="0"/>
              <a:t>27.05.2024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Kalite bir yaşam tarzıdır.</a:t>
            </a: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F893C-C32F-4835-A1E5-850973405C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599893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005E-755B-4C19-A655-E8BDBC4F4559}" type="datetime1">
              <a:rPr lang="tr-TR" smtClean="0"/>
              <a:t>27.05.2024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Kalite bir yaşam tarzıdır.</a:t>
            </a: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F893C-C32F-4835-A1E5-850973405C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727851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3C4F38-EC78-467C-AE35-472ABEB86572}" type="datetime1">
              <a:rPr lang="tr-TR" smtClean="0"/>
              <a:t>27.05.2024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Kalite bir yaşam tarzıdır.</a:t>
            </a: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F893C-C32F-4835-A1E5-850973405C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540003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6A7DCF-A8E3-4963-9EAF-E79712D3675D}" type="datetime1">
              <a:rPr lang="tr-TR" smtClean="0"/>
              <a:t>27.05.2024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Kalite bir yaşam tarzıdır.</a:t>
            </a: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F893C-C32F-4835-A1E5-850973405C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925469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C8EB2B-2FF2-4CEB-87E7-9E48BF1866AC}" type="datetime1">
              <a:rPr lang="tr-TR" smtClean="0"/>
              <a:t>27.05.2024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Kalite bir yaşam tarzıdır.</a:t>
            </a: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F893C-C32F-4835-A1E5-850973405C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850989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E53BFC-F7C5-4906-8903-3A5E2CE78F4D}" type="datetime1">
              <a:rPr lang="tr-TR" smtClean="0"/>
              <a:t>27.05.2024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Kalite bir yaşam tarzıdır.</a:t>
            </a: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F893C-C32F-4835-A1E5-850973405C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452531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013FF7-6D8C-4D9F-AC90-BD0FC2A4FFEB}" type="datetime1">
              <a:rPr lang="tr-TR" smtClean="0"/>
              <a:t>27.05.2024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Kalite bir yaşam tarzıdır.</a:t>
            </a:r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F893C-C32F-4835-A1E5-850973405C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475236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BDE259-7290-427C-852C-B3D8B774810D}" type="datetime1">
              <a:rPr lang="tr-TR" smtClean="0"/>
              <a:t>27.05.2024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Kalite bir yaşam tarzıdır.</a:t>
            </a: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F893C-C32F-4835-A1E5-850973405C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706132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2A4AE-13CC-4154-9939-76F8A8A7BF85}" type="datetime1">
              <a:rPr lang="tr-TR" smtClean="0"/>
              <a:t>27.05.2024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Kalite bir yaşam tarzıdır.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F893C-C32F-4835-A1E5-850973405C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27026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EBF833-C117-488E-8369-7A52A34B2AA0}" type="datetime1">
              <a:rPr lang="tr-TR" smtClean="0"/>
              <a:t>27.05.2024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Kalite bir yaşam tarzıdır.</a:t>
            </a: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F893C-C32F-4835-A1E5-850973405C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799338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98C640-1B2D-4113-B4A0-17BA02D6269D}" type="datetime1">
              <a:rPr lang="tr-TR" smtClean="0"/>
              <a:t>27.05.2024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Kalite bir yaşam tarzıdır.</a:t>
            </a: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F893C-C32F-4835-A1E5-850973405C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718101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E82715-1FB9-459A-873E-AD49CFD46729}" type="datetime1">
              <a:rPr lang="tr-TR" smtClean="0"/>
              <a:t>27.05.2024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tr-TR"/>
              <a:t>Kalite bir yaşam tarzıdır.</a:t>
            </a: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9F893C-C32F-4835-A1E5-850973405C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569469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etin kutusu 4"/>
          <p:cNvSpPr txBox="1"/>
          <p:nvPr/>
        </p:nvSpPr>
        <p:spPr>
          <a:xfrm>
            <a:off x="719572" y="4581128"/>
            <a:ext cx="7776864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400" b="1" dirty="0"/>
              <a:t>Sivil Havacılık Yüksek Okulu </a:t>
            </a:r>
          </a:p>
          <a:p>
            <a:pPr algn="ctr"/>
            <a:r>
              <a:rPr lang="tr-TR" sz="2400" b="1" dirty="0"/>
              <a:t>PİLOTAJ BÖLÜMÜ</a:t>
            </a:r>
          </a:p>
          <a:p>
            <a:pPr algn="ctr"/>
            <a:r>
              <a:rPr lang="tr-TR" sz="2400" b="1" dirty="0"/>
              <a:t>28.05.2024</a:t>
            </a:r>
          </a:p>
          <a:p>
            <a:pPr algn="ctr"/>
            <a:r>
              <a:rPr lang="tr-TR" sz="2400" b="1" dirty="0"/>
              <a:t>Rev:00</a:t>
            </a:r>
            <a:endParaRPr lang="tr-TR" sz="2800" b="1" dirty="0"/>
          </a:p>
        </p:txBody>
      </p:sp>
      <p:pic>
        <p:nvPicPr>
          <p:cNvPr id="1026" name="Picture 2" descr="https://admin.antalya.edu.tr/files/139/abu-logo-tr-yatay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836712"/>
            <a:ext cx="2376264" cy="5047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5" name="Metin kutusu 44"/>
          <p:cNvSpPr txBox="1"/>
          <p:nvPr/>
        </p:nvSpPr>
        <p:spPr>
          <a:xfrm>
            <a:off x="330546" y="2410020"/>
            <a:ext cx="8554916" cy="156966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lIns="91440" tIns="45720" rIns="91440" bIns="45720" rtlCol="0" anchor="t">
            <a:spAutoFit/>
          </a:bodyPr>
          <a:lstStyle/>
          <a:p>
            <a:pPr algn="ctr" defTabSz="457207">
              <a:spcBef>
                <a:spcPct val="0"/>
              </a:spcBef>
            </a:pPr>
            <a:r>
              <a:rPr lang="tr-TR" sz="3200" b="1" spc="50" dirty="0">
                <a:ln w="0"/>
                <a:solidFill>
                  <a:schemeClr val="tx2">
                    <a:lumMod val="50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alibri"/>
                <a:ea typeface="+mj-ea"/>
                <a:cs typeface="Calibri"/>
              </a:rPr>
              <a:t> 2023-2024 YILI </a:t>
            </a:r>
            <a:endParaRPr lang="en-US" sz="3200" b="1" spc="50" dirty="0">
              <a:ln w="0"/>
              <a:solidFill>
                <a:schemeClr val="tx2">
                  <a:lumMod val="50000"/>
                </a:schemeClr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Calibri"/>
              <a:ea typeface="+mj-ea"/>
              <a:cs typeface="Calibri"/>
            </a:endParaRPr>
          </a:p>
          <a:p>
            <a:pPr algn="ctr" defTabSz="457207">
              <a:spcBef>
                <a:spcPct val="0"/>
              </a:spcBef>
            </a:pPr>
            <a:r>
              <a:rPr lang="tr-TR" sz="3200" b="1" spc="50" dirty="0">
                <a:ln w="0"/>
                <a:solidFill>
                  <a:schemeClr val="tx2">
                    <a:lumMod val="50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alibri"/>
                <a:ea typeface="+mj-ea"/>
                <a:cs typeface="Calibri"/>
              </a:rPr>
              <a:t>YÖNETİMİN GÖZDEN GEÇİRME TOPLANTISI </a:t>
            </a:r>
          </a:p>
          <a:p>
            <a:pPr algn="ctr" defTabSz="457207">
              <a:spcBef>
                <a:spcPct val="0"/>
              </a:spcBef>
            </a:pPr>
            <a:r>
              <a:rPr lang="tr-TR" sz="3200" b="1" spc="50" dirty="0">
                <a:ln w="0"/>
                <a:solidFill>
                  <a:schemeClr val="tx2">
                    <a:lumMod val="50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alibri"/>
                <a:ea typeface="+mj-ea"/>
                <a:cs typeface="Calibri"/>
              </a:rPr>
              <a:t>(YGG) </a:t>
            </a:r>
            <a:endParaRPr lang="en-US" sz="3200" b="1" spc="50" dirty="0">
              <a:ln w="0"/>
              <a:solidFill>
                <a:schemeClr val="tx2">
                  <a:lumMod val="50000"/>
                </a:schemeClr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ea typeface="+mj-ea"/>
              <a:cs typeface="Calibri" panose="020F0502020204030204"/>
            </a:endParaRPr>
          </a:p>
        </p:txBody>
      </p:sp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F893C-C32F-4835-A1E5-850973405C58}" type="slidenum">
              <a:rPr lang="tr-TR" smtClean="0"/>
              <a:t>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9057224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Metin kutusu 4">
            <a:extLst>
              <a:ext uri="{FF2B5EF4-FFF2-40B4-BE49-F238E27FC236}">
                <a16:creationId xmlns:a16="http://schemas.microsoft.com/office/drawing/2014/main" id="{57C0E41D-3DD4-4068-B64C-DBA801AC6D69}"/>
              </a:ext>
            </a:extLst>
          </p:cNvPr>
          <p:cNvSpPr txBox="1"/>
          <p:nvPr/>
        </p:nvSpPr>
        <p:spPr>
          <a:xfrm>
            <a:off x="1919645" y="344821"/>
            <a:ext cx="5869859" cy="107957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pPr algn="ctr">
              <a:spcBef>
                <a:spcPct val="0"/>
              </a:spcBef>
              <a:spcAft>
                <a:spcPts val="600"/>
              </a:spcAft>
            </a:pPr>
            <a:r>
              <a:rPr lang="tr-TR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MEVCUT </a:t>
            </a:r>
            <a:r>
              <a:rPr lang="en-US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KAYNAK</a:t>
            </a:r>
            <a:r>
              <a:rPr lang="tr-TR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LAR ve </a:t>
            </a:r>
            <a:r>
              <a:rPr lang="en-US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 İHTİYA</a:t>
            </a:r>
            <a:r>
              <a:rPr lang="tr-TR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ÇLAR</a:t>
            </a:r>
          </a:p>
          <a:p>
            <a:pPr algn="ctr">
              <a:spcBef>
                <a:spcPct val="0"/>
              </a:spcBef>
              <a:spcAft>
                <a:spcPts val="600"/>
              </a:spcAft>
            </a:pPr>
            <a:r>
              <a:rPr lang="tr-TR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(İŞ GÜCÜ-İNSAN KAYNAĞI)</a:t>
            </a:r>
            <a:endParaRPr lang="en-US" sz="2800" b="1" dirty="0">
              <a:solidFill>
                <a:schemeClr val="accent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+mj-ea"/>
              <a:cs typeface="+mj-cs"/>
            </a:endParaRPr>
          </a:p>
        </p:txBody>
      </p:sp>
      <p:sp>
        <p:nvSpPr>
          <p:cNvPr id="6" name="Metin kutusu 1352"/>
          <p:cNvSpPr txBox="1"/>
          <p:nvPr/>
        </p:nvSpPr>
        <p:spPr>
          <a:xfrm>
            <a:off x="2489200" y="29232225"/>
            <a:ext cx="196850" cy="115888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7" name="Metin kutusu 1353"/>
          <p:cNvSpPr txBox="1"/>
          <p:nvPr/>
        </p:nvSpPr>
        <p:spPr>
          <a:xfrm>
            <a:off x="2484438" y="29394150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8" name="Metin kutusu 1354"/>
          <p:cNvSpPr txBox="1"/>
          <p:nvPr/>
        </p:nvSpPr>
        <p:spPr>
          <a:xfrm>
            <a:off x="2484438" y="29556075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9" name="Metin kutusu 1355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0" name="Metin kutusu 1356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1" name="Metin kutusu 1357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2" name="Metin kutusu 1358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3" name="Metin kutusu 1359"/>
          <p:cNvSpPr txBox="1"/>
          <p:nvPr/>
        </p:nvSpPr>
        <p:spPr>
          <a:xfrm>
            <a:off x="3887788" y="29579888"/>
            <a:ext cx="196850" cy="11747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4" name="Metin kutusu 1360"/>
          <p:cNvSpPr txBox="1"/>
          <p:nvPr/>
        </p:nvSpPr>
        <p:spPr>
          <a:xfrm>
            <a:off x="2489200" y="29232225"/>
            <a:ext cx="196850" cy="115888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5" name="Metin kutusu 1361"/>
          <p:cNvSpPr txBox="1"/>
          <p:nvPr/>
        </p:nvSpPr>
        <p:spPr>
          <a:xfrm>
            <a:off x="2484438" y="29556075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6" name="Metin kutusu 1362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7" name="Metin kutusu 1363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8" name="Metin kutusu 1364"/>
          <p:cNvSpPr txBox="1"/>
          <p:nvPr/>
        </p:nvSpPr>
        <p:spPr>
          <a:xfrm>
            <a:off x="2489200" y="29224288"/>
            <a:ext cx="196850" cy="115887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9" name="Metin kutusu 1365"/>
          <p:cNvSpPr txBox="1"/>
          <p:nvPr/>
        </p:nvSpPr>
        <p:spPr>
          <a:xfrm>
            <a:off x="2484438" y="29378275"/>
            <a:ext cx="196850" cy="1412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0" name="Metin kutusu 1367"/>
          <p:cNvSpPr txBox="1"/>
          <p:nvPr/>
        </p:nvSpPr>
        <p:spPr>
          <a:xfrm>
            <a:off x="3887788" y="29222700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1" name="Metin kutusu 1368"/>
          <p:cNvSpPr txBox="1"/>
          <p:nvPr/>
        </p:nvSpPr>
        <p:spPr>
          <a:xfrm>
            <a:off x="3887788" y="29376688"/>
            <a:ext cx="196850" cy="115887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2" name="Metin kutusu 1369"/>
          <p:cNvSpPr txBox="1"/>
          <p:nvPr/>
        </p:nvSpPr>
        <p:spPr>
          <a:xfrm>
            <a:off x="3887788" y="29222700"/>
            <a:ext cx="196850" cy="115888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3" name="Metin kutusu 1370"/>
          <p:cNvSpPr txBox="1"/>
          <p:nvPr/>
        </p:nvSpPr>
        <p:spPr>
          <a:xfrm>
            <a:off x="3887788" y="29376688"/>
            <a:ext cx="196850" cy="115887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4" name="Metin kutusu 1371"/>
          <p:cNvSpPr txBox="1"/>
          <p:nvPr/>
        </p:nvSpPr>
        <p:spPr>
          <a:xfrm>
            <a:off x="3887788" y="29579888"/>
            <a:ext cx="196850" cy="117475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5" name="Metin kutusu 1372"/>
          <p:cNvSpPr txBox="1"/>
          <p:nvPr/>
        </p:nvSpPr>
        <p:spPr>
          <a:xfrm>
            <a:off x="3887788" y="29579888"/>
            <a:ext cx="196850" cy="11747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6" name="Metin kutusu 1373"/>
          <p:cNvSpPr txBox="1"/>
          <p:nvPr/>
        </p:nvSpPr>
        <p:spPr>
          <a:xfrm>
            <a:off x="2489200" y="29232225"/>
            <a:ext cx="196850" cy="115888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7" name="Metin kutusu 1374"/>
          <p:cNvSpPr txBox="1"/>
          <p:nvPr/>
        </p:nvSpPr>
        <p:spPr>
          <a:xfrm>
            <a:off x="2484438" y="29400500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8" name="Metin kutusu 1375"/>
          <p:cNvSpPr txBox="1"/>
          <p:nvPr/>
        </p:nvSpPr>
        <p:spPr>
          <a:xfrm>
            <a:off x="2484438" y="29556075"/>
            <a:ext cx="196850" cy="12382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9" name="Metin kutusu 1376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0" name="Metin kutusu 1377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1" name="Metin kutusu 1378"/>
          <p:cNvSpPr txBox="1"/>
          <p:nvPr/>
        </p:nvSpPr>
        <p:spPr>
          <a:xfrm>
            <a:off x="3887788" y="29587825"/>
            <a:ext cx="196850" cy="115888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>
              <a:solidFill>
                <a:srgbClr val="FF0000"/>
              </a:solidFill>
            </a:endParaRPr>
          </a:p>
        </p:txBody>
      </p:sp>
      <p:sp>
        <p:nvSpPr>
          <p:cNvPr id="32" name="Metin kutusu 1379"/>
          <p:cNvSpPr txBox="1"/>
          <p:nvPr/>
        </p:nvSpPr>
        <p:spPr>
          <a:xfrm>
            <a:off x="4859338" y="29232225"/>
            <a:ext cx="196850" cy="115888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3" name="Metin kutusu 1380"/>
          <p:cNvSpPr txBox="1"/>
          <p:nvPr/>
        </p:nvSpPr>
        <p:spPr>
          <a:xfrm>
            <a:off x="4854575" y="29400500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4" name="Metin kutusu 1381"/>
          <p:cNvSpPr txBox="1"/>
          <p:nvPr/>
        </p:nvSpPr>
        <p:spPr>
          <a:xfrm>
            <a:off x="4854575" y="29556075"/>
            <a:ext cx="196850" cy="12382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5" name="Metin kutusu 1382"/>
          <p:cNvSpPr txBox="1"/>
          <p:nvPr/>
        </p:nvSpPr>
        <p:spPr>
          <a:xfrm>
            <a:off x="2489200" y="30122813"/>
            <a:ext cx="196850" cy="117475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6" name="Metin kutusu 1383"/>
          <p:cNvSpPr txBox="1"/>
          <p:nvPr/>
        </p:nvSpPr>
        <p:spPr>
          <a:xfrm>
            <a:off x="2484438" y="30284738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7" name="Metin kutusu 1384"/>
          <p:cNvSpPr txBox="1"/>
          <p:nvPr/>
        </p:nvSpPr>
        <p:spPr>
          <a:xfrm>
            <a:off x="2484438" y="30446663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8" name="Metin kutusu 1385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9" name="Metin kutusu 1386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0" name="Metin kutusu 1387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1" name="Metin kutusu 1388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2" name="Metin kutusu 1389"/>
          <p:cNvSpPr txBox="1"/>
          <p:nvPr/>
        </p:nvSpPr>
        <p:spPr>
          <a:xfrm>
            <a:off x="3887788" y="30472063"/>
            <a:ext cx="196850" cy="115887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3" name="Metin kutusu 1390"/>
          <p:cNvSpPr txBox="1"/>
          <p:nvPr/>
        </p:nvSpPr>
        <p:spPr>
          <a:xfrm>
            <a:off x="2489200" y="30122813"/>
            <a:ext cx="196850" cy="11747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4" name="Metin kutusu 1391"/>
          <p:cNvSpPr txBox="1"/>
          <p:nvPr/>
        </p:nvSpPr>
        <p:spPr>
          <a:xfrm>
            <a:off x="2484438" y="30446663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5" name="Metin kutusu 1392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6" name="Metin kutusu 1393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7" name="Metin kutusu 1394"/>
          <p:cNvSpPr txBox="1"/>
          <p:nvPr/>
        </p:nvSpPr>
        <p:spPr>
          <a:xfrm>
            <a:off x="2489200" y="30114875"/>
            <a:ext cx="196850" cy="117475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8" name="Metin kutusu 1395"/>
          <p:cNvSpPr txBox="1"/>
          <p:nvPr/>
        </p:nvSpPr>
        <p:spPr>
          <a:xfrm>
            <a:off x="2484438" y="30270450"/>
            <a:ext cx="196850" cy="1412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9" name="Metin kutusu 1396"/>
          <p:cNvSpPr txBox="1"/>
          <p:nvPr/>
        </p:nvSpPr>
        <p:spPr>
          <a:xfrm>
            <a:off x="2484438" y="30446663"/>
            <a:ext cx="204787" cy="160337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0" name="Metin kutusu 1397"/>
          <p:cNvSpPr txBox="1"/>
          <p:nvPr/>
        </p:nvSpPr>
        <p:spPr>
          <a:xfrm>
            <a:off x="3887788" y="30113288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1" name="Metin kutusu 1398"/>
          <p:cNvSpPr txBox="1"/>
          <p:nvPr/>
        </p:nvSpPr>
        <p:spPr>
          <a:xfrm>
            <a:off x="3887788" y="30267275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2" name="Metin kutusu 1399"/>
          <p:cNvSpPr txBox="1"/>
          <p:nvPr/>
        </p:nvSpPr>
        <p:spPr>
          <a:xfrm>
            <a:off x="3887788" y="30113288"/>
            <a:ext cx="196850" cy="11747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3" name="Metin kutusu 1400"/>
          <p:cNvSpPr txBox="1"/>
          <p:nvPr/>
        </p:nvSpPr>
        <p:spPr>
          <a:xfrm>
            <a:off x="3887788" y="30267275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4" name="Metin kutusu 1401"/>
          <p:cNvSpPr txBox="1"/>
          <p:nvPr/>
        </p:nvSpPr>
        <p:spPr>
          <a:xfrm>
            <a:off x="3887788" y="30472063"/>
            <a:ext cx="196850" cy="115887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5" name="Metin kutusu 1402"/>
          <p:cNvSpPr txBox="1"/>
          <p:nvPr/>
        </p:nvSpPr>
        <p:spPr>
          <a:xfrm>
            <a:off x="3887788" y="30472063"/>
            <a:ext cx="196850" cy="115887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6" name="Metin kutusu 1403"/>
          <p:cNvSpPr txBox="1"/>
          <p:nvPr/>
        </p:nvSpPr>
        <p:spPr>
          <a:xfrm>
            <a:off x="2489200" y="30122813"/>
            <a:ext cx="196850" cy="11747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7" name="Metin kutusu 1404"/>
          <p:cNvSpPr txBox="1"/>
          <p:nvPr/>
        </p:nvSpPr>
        <p:spPr>
          <a:xfrm>
            <a:off x="2484438" y="3029267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8" name="Metin kutusu 1405"/>
          <p:cNvSpPr txBox="1"/>
          <p:nvPr/>
        </p:nvSpPr>
        <p:spPr>
          <a:xfrm>
            <a:off x="2484438" y="30446663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9" name="Metin kutusu 1406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0" name="Metin kutusu 1407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1" name="Metin kutusu 1408"/>
          <p:cNvSpPr txBox="1"/>
          <p:nvPr/>
        </p:nvSpPr>
        <p:spPr>
          <a:xfrm>
            <a:off x="3887788" y="30480000"/>
            <a:ext cx="196850" cy="115888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2" name="Metin kutusu 1409"/>
          <p:cNvSpPr txBox="1"/>
          <p:nvPr/>
        </p:nvSpPr>
        <p:spPr>
          <a:xfrm>
            <a:off x="4859338" y="30122813"/>
            <a:ext cx="196850" cy="11747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3" name="Metin kutusu 1410"/>
          <p:cNvSpPr txBox="1"/>
          <p:nvPr/>
        </p:nvSpPr>
        <p:spPr>
          <a:xfrm>
            <a:off x="4854575" y="3029267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4" name="Metin kutusu 1411"/>
          <p:cNvSpPr txBox="1"/>
          <p:nvPr/>
        </p:nvSpPr>
        <p:spPr>
          <a:xfrm>
            <a:off x="4854575" y="30446663"/>
            <a:ext cx="196850" cy="12382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pic>
        <p:nvPicPr>
          <p:cNvPr id="65" name="Picture 2" descr="https://admin.antalya.edu.tr/files/139/abu-logo-tr-yatay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178" y="304675"/>
            <a:ext cx="1690292" cy="359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66" name="Tablo 65">
            <a:extLst>
              <a:ext uri="{FF2B5EF4-FFF2-40B4-BE49-F238E27FC236}">
                <a16:creationId xmlns:a16="http://schemas.microsoft.com/office/drawing/2014/main" id="{0F23ED71-2D0A-4A91-BB06-5711D160085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48675923"/>
              </p:ext>
            </p:extLst>
          </p:nvPr>
        </p:nvGraphicFramePr>
        <p:xfrm>
          <a:off x="971600" y="2003653"/>
          <a:ext cx="7344817" cy="2577473"/>
        </p:xfrm>
        <a:graphic>
          <a:graphicData uri="http://schemas.openxmlformats.org/drawingml/2006/table">
            <a:tbl>
              <a:tblPr/>
              <a:tblGrid>
                <a:gridCol w="1397432">
                  <a:extLst>
                    <a:ext uri="{9D8B030D-6E8A-4147-A177-3AD203B41FA5}">
                      <a16:colId xmlns:a16="http://schemas.microsoft.com/office/drawing/2014/main" val="3918363564"/>
                    </a:ext>
                  </a:extLst>
                </a:gridCol>
                <a:gridCol w="1478126">
                  <a:extLst>
                    <a:ext uri="{9D8B030D-6E8A-4147-A177-3AD203B41FA5}">
                      <a16:colId xmlns:a16="http://schemas.microsoft.com/office/drawing/2014/main" val="1683979601"/>
                    </a:ext>
                  </a:extLst>
                </a:gridCol>
                <a:gridCol w="1489753">
                  <a:extLst>
                    <a:ext uri="{9D8B030D-6E8A-4147-A177-3AD203B41FA5}">
                      <a16:colId xmlns:a16="http://schemas.microsoft.com/office/drawing/2014/main" val="2592459544"/>
                    </a:ext>
                  </a:extLst>
                </a:gridCol>
                <a:gridCol w="1489753">
                  <a:extLst>
                    <a:ext uri="{9D8B030D-6E8A-4147-A177-3AD203B41FA5}">
                      <a16:colId xmlns:a16="http://schemas.microsoft.com/office/drawing/2014/main" val="3383282758"/>
                    </a:ext>
                  </a:extLst>
                </a:gridCol>
                <a:gridCol w="1489753">
                  <a:extLst>
                    <a:ext uri="{9D8B030D-6E8A-4147-A177-3AD203B41FA5}">
                      <a16:colId xmlns:a16="http://schemas.microsoft.com/office/drawing/2014/main" val="494559924"/>
                    </a:ext>
                  </a:extLst>
                </a:gridCol>
              </a:tblGrid>
              <a:tr h="765361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KAYNAK ADI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BİRİMİ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MEVCUT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İHTİYAÇ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İHTİYAÇ NEDENİ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80355102"/>
                  </a:ext>
                </a:extLst>
              </a:tr>
              <a:tr h="453028">
                <a:tc>
                  <a:txBody>
                    <a:bodyPr/>
                    <a:lstStyle/>
                    <a:p>
                      <a:pPr algn="ctr" fontAlgn="ctr"/>
                      <a:endParaRPr lang="tr-TR" sz="2000" b="0" i="0" u="none" strike="noStrike" dirty="0">
                        <a:solidFill>
                          <a:srgbClr val="000000"/>
                        </a:solidFill>
                        <a:effectLst/>
                        <a:highlight>
                          <a:srgbClr val="FFFF00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tr-TR" sz="2000" b="0" i="0" u="none" strike="noStrike" dirty="0">
                        <a:solidFill>
                          <a:srgbClr val="000000"/>
                        </a:solidFill>
                        <a:effectLst/>
                        <a:highlight>
                          <a:srgbClr val="FFFF00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tr-TR" sz="2000" b="0" i="0" u="none" strike="noStrike" dirty="0">
                        <a:solidFill>
                          <a:srgbClr val="000000"/>
                        </a:solidFill>
                        <a:effectLst/>
                        <a:highlight>
                          <a:srgbClr val="FFFF00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tr-TR" sz="2000" b="0" i="0" u="none" strike="noStrike" dirty="0">
                        <a:solidFill>
                          <a:srgbClr val="000000"/>
                        </a:solidFill>
                        <a:effectLst/>
                        <a:highlight>
                          <a:srgbClr val="FFFF00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tr-TR" sz="2000" b="0" i="0" u="none" strike="noStrike" dirty="0">
                        <a:solidFill>
                          <a:srgbClr val="000000"/>
                        </a:solidFill>
                        <a:effectLst/>
                        <a:highlight>
                          <a:srgbClr val="FFFF00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63968908"/>
                  </a:ext>
                </a:extLst>
              </a:tr>
              <a:tr h="453028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15462751"/>
                  </a:ext>
                </a:extLst>
              </a:tr>
              <a:tr h="453028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82415262"/>
                  </a:ext>
                </a:extLst>
              </a:tr>
              <a:tr h="453028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23855125"/>
                  </a:ext>
                </a:extLst>
              </a:tr>
            </a:tbl>
          </a:graphicData>
        </a:graphic>
      </p:graphicFrame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F893C-C32F-4835-A1E5-850973405C58}" type="slidenum">
              <a:rPr lang="tr-TR" smtClean="0"/>
              <a:t>10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6471621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etin kutusu 4"/>
          <p:cNvSpPr txBox="1"/>
          <p:nvPr/>
        </p:nvSpPr>
        <p:spPr>
          <a:xfrm>
            <a:off x="2014023" y="525848"/>
            <a:ext cx="5265420" cy="84582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tr-TR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SKORU YÜKSEK OLAN ve AKSİYON GEREKTİREN </a:t>
            </a:r>
            <a:r>
              <a:rPr lang="en-US" sz="2800" b="1" kern="1200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RİS</a:t>
            </a:r>
            <a:r>
              <a:rPr lang="tr-TR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KLER</a:t>
            </a:r>
            <a:endParaRPr lang="en-US" sz="2800" b="1" kern="1200" dirty="0">
              <a:solidFill>
                <a:schemeClr val="accent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+mj-ea"/>
              <a:cs typeface="+mj-cs"/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endParaRPr lang="en-US"/>
          </a:p>
        </p:txBody>
      </p:sp>
      <p:sp>
        <p:nvSpPr>
          <p:cNvPr id="12" name="143 Metin kutusu"/>
          <p:cNvSpPr txBox="1"/>
          <p:nvPr/>
        </p:nvSpPr>
        <p:spPr>
          <a:xfrm>
            <a:off x="266700" y="2288576"/>
            <a:ext cx="266700" cy="271463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wrap="square" rtlCol="0" anchor="t">
            <a:spAutoFit/>
          </a:bodyPr>
          <a:lstStyle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3" name="143 Metin kutusu"/>
          <p:cNvSpPr txBox="1"/>
          <p:nvPr/>
        </p:nvSpPr>
        <p:spPr>
          <a:xfrm>
            <a:off x="266700" y="2450501"/>
            <a:ext cx="266700" cy="265113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wrap="square" rtlCol="0" anchor="t">
            <a:spAutoFit/>
          </a:bodyPr>
          <a:lstStyle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4" name="143 Metin kutusu"/>
          <p:cNvSpPr txBox="1"/>
          <p:nvPr/>
        </p:nvSpPr>
        <p:spPr>
          <a:xfrm>
            <a:off x="266700" y="2288576"/>
            <a:ext cx="266700" cy="271463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wrap="square" rtlCol="0" anchor="t">
            <a:spAutoFit/>
          </a:bodyPr>
          <a:lstStyle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5" name="143 Metin kutusu"/>
          <p:cNvSpPr txBox="1"/>
          <p:nvPr/>
        </p:nvSpPr>
        <p:spPr>
          <a:xfrm>
            <a:off x="266700" y="2450501"/>
            <a:ext cx="266700" cy="265113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wrap="square" rtlCol="0" anchor="t">
            <a:spAutoFit/>
          </a:bodyPr>
          <a:lstStyle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pic>
        <p:nvPicPr>
          <p:cNvPr id="9" name="Picture 2" descr="https://admin.antalya.edu.tr/files/139/abu-logo-tr-yatay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620688"/>
            <a:ext cx="1512168" cy="321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6" name="Tablo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39645805"/>
              </p:ext>
            </p:extLst>
          </p:nvPr>
        </p:nvGraphicFramePr>
        <p:xfrm>
          <a:off x="497646" y="1396076"/>
          <a:ext cx="8178812" cy="4853459"/>
        </p:xfrm>
        <a:graphic>
          <a:graphicData uri="http://schemas.openxmlformats.org/drawingml/2006/table">
            <a:tbl>
              <a:tblPr/>
              <a:tblGrid>
                <a:gridCol w="761986">
                  <a:extLst>
                    <a:ext uri="{9D8B030D-6E8A-4147-A177-3AD203B41FA5}">
                      <a16:colId xmlns:a16="http://schemas.microsoft.com/office/drawing/2014/main" val="2479964316"/>
                    </a:ext>
                  </a:extLst>
                </a:gridCol>
                <a:gridCol w="1858751">
                  <a:extLst>
                    <a:ext uri="{9D8B030D-6E8A-4147-A177-3AD203B41FA5}">
                      <a16:colId xmlns:a16="http://schemas.microsoft.com/office/drawing/2014/main" val="931792871"/>
                    </a:ext>
                  </a:extLst>
                </a:gridCol>
                <a:gridCol w="1111615">
                  <a:extLst>
                    <a:ext uri="{9D8B030D-6E8A-4147-A177-3AD203B41FA5}">
                      <a16:colId xmlns:a16="http://schemas.microsoft.com/office/drawing/2014/main" val="3874460410"/>
                    </a:ext>
                  </a:extLst>
                </a:gridCol>
                <a:gridCol w="1111615">
                  <a:extLst>
                    <a:ext uri="{9D8B030D-6E8A-4147-A177-3AD203B41FA5}">
                      <a16:colId xmlns:a16="http://schemas.microsoft.com/office/drawing/2014/main" val="2281653600"/>
                    </a:ext>
                  </a:extLst>
                </a:gridCol>
                <a:gridCol w="1111615">
                  <a:extLst>
                    <a:ext uri="{9D8B030D-6E8A-4147-A177-3AD203B41FA5}">
                      <a16:colId xmlns:a16="http://schemas.microsoft.com/office/drawing/2014/main" val="2378372001"/>
                    </a:ext>
                  </a:extLst>
                </a:gridCol>
                <a:gridCol w="1111615">
                  <a:extLst>
                    <a:ext uri="{9D8B030D-6E8A-4147-A177-3AD203B41FA5}">
                      <a16:colId xmlns:a16="http://schemas.microsoft.com/office/drawing/2014/main" val="2472506539"/>
                    </a:ext>
                  </a:extLst>
                </a:gridCol>
                <a:gridCol w="1111615">
                  <a:extLst>
                    <a:ext uri="{9D8B030D-6E8A-4147-A177-3AD203B41FA5}">
                      <a16:colId xmlns:a16="http://schemas.microsoft.com/office/drawing/2014/main" val="1545475145"/>
                    </a:ext>
                  </a:extLst>
                </a:gridCol>
              </a:tblGrid>
              <a:tr h="433879">
                <a:tc gridSpan="7">
                  <a:txBody>
                    <a:bodyPr/>
                    <a:lstStyle/>
                    <a:p>
                      <a:pPr algn="ctr" fontAlgn="ctr"/>
                      <a:r>
                        <a:rPr lang="tr-TR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RİSK VE ETKİ DEĞERLENDİRME MATRİSİ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01618710"/>
                  </a:ext>
                </a:extLst>
              </a:tr>
              <a:tr h="227270">
                <a:tc rowSpan="4" gridSpan="2">
                  <a:txBody>
                    <a:bodyPr/>
                    <a:lstStyle/>
                    <a:p>
                      <a:pPr algn="ctr" fontAlgn="ctr"/>
                      <a:r>
                        <a:rPr lang="tr-T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OLASILIK</a:t>
                      </a:r>
                      <a:br>
                        <a:rPr lang="tr-T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tr-T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Risk Probability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CC"/>
                    </a:solidFill>
                  </a:tcPr>
                </a:tc>
                <a:tc rowSpan="4"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algn="ctr" fontAlgn="b"/>
                      <a:r>
                        <a:rPr lang="tr-TR" sz="16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Risk Severity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C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62179665"/>
                  </a:ext>
                </a:extLst>
              </a:tr>
              <a:tr h="206609">
                <a:tc gridSpan="2"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tr-T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FELAKET </a:t>
                      </a:r>
                      <a:r>
                        <a:rPr lang="tr-TR" sz="14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Catastrophi</a:t>
                      </a:r>
                      <a:r>
                        <a:rPr lang="tr-T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CCCCC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tr-T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TEHLİKELİ </a:t>
                      </a:r>
                      <a:r>
                        <a:rPr lang="tr-TR" sz="14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Hazardous</a:t>
                      </a:r>
                      <a:endParaRPr lang="tr-TR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CCCCC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tr-T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ÖNEMLİ/BÜYÜK </a:t>
                      </a:r>
                      <a:r>
                        <a:rPr lang="tr-TR" sz="14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Major</a:t>
                      </a:r>
                      <a:endParaRPr lang="tr-TR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KÜÇÜK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CCCCC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tr-T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ÖNEMSİZ </a:t>
                      </a:r>
                      <a:r>
                        <a:rPr lang="tr-TR" sz="14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Negligible</a:t>
                      </a:r>
                      <a:endParaRPr lang="tr-TR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C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99027551"/>
                  </a:ext>
                </a:extLst>
              </a:tr>
              <a:tr h="206609">
                <a:tc gridSpan="2"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4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Minor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CC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14171798"/>
                  </a:ext>
                </a:extLst>
              </a:tr>
              <a:tr h="258261">
                <a:tc gridSpan="2"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51595837"/>
                  </a:ext>
                </a:extLst>
              </a:tr>
              <a:tr h="343660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tr-TR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CC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tr-T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SIK</a:t>
                      </a:r>
                      <a:br>
                        <a:rPr lang="tr-T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tr-T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Frequent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25/5A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20/5B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15/5C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10/5D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5/5E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89394599"/>
                  </a:ext>
                </a:extLst>
              </a:tr>
              <a:tr h="343660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Unacceptable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Unacceptable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Unacceptable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Review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Acceptable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80670073"/>
                  </a:ext>
                </a:extLst>
              </a:tr>
              <a:tr h="343660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tr-TR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CC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tr-T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ARA SIRA</a:t>
                      </a:r>
                      <a:br>
                        <a:rPr lang="tr-T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tr-TR" sz="1400" b="1" i="1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Occasional</a:t>
                      </a:r>
                      <a:endParaRPr lang="tr-TR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20/4A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16/4B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12/4C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8/4D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4/4E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8033265"/>
                  </a:ext>
                </a:extLst>
              </a:tr>
              <a:tr h="343660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Unacceptable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Unacceptable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Review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Review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Acceptable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8639831"/>
                  </a:ext>
                </a:extLst>
              </a:tr>
              <a:tr h="343660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tr-TR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CC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tr-T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NADİREN</a:t>
                      </a:r>
                      <a:br>
                        <a:rPr lang="tr-T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tr-TR" sz="14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Remote</a:t>
                      </a:r>
                      <a:endParaRPr lang="tr-TR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15/3A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12/3B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9/3C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6/3D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3/3E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53521113"/>
                  </a:ext>
                </a:extLst>
              </a:tr>
              <a:tr h="343660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Unacceptable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Review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Review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Review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Acceptable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43056731"/>
                  </a:ext>
                </a:extLst>
              </a:tr>
              <a:tr h="343660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tr-TR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CC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tr-T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OLASI OLMAYAN </a:t>
                      </a:r>
                      <a:r>
                        <a:rPr lang="tr-TR" sz="14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Improbable</a:t>
                      </a:r>
                      <a:endParaRPr lang="tr-TR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10/2A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8/2B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6/2C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4/2D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2/2E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66830034"/>
                  </a:ext>
                </a:extLst>
              </a:tr>
              <a:tr h="343660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Review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Review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Review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Acceptable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Acceptable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81239367"/>
                  </a:ext>
                </a:extLst>
              </a:tr>
              <a:tr h="343660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tr-TR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CC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tr-T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OLANAKSIZ </a:t>
                      </a:r>
                      <a:br>
                        <a:rPr lang="tr-T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tr-TR" sz="14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Extremely Improbable</a:t>
                      </a:r>
                      <a:endParaRPr lang="tr-TR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5/1A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4/1B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3/1C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2/1D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1/1E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44013005"/>
                  </a:ext>
                </a:extLst>
              </a:tr>
              <a:tr h="343660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Review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Review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Acceptable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Acceptable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Acceptable</a:t>
                      </a:r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6278831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1525832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etin kutusu 4"/>
          <p:cNvSpPr txBox="1"/>
          <p:nvPr/>
        </p:nvSpPr>
        <p:spPr>
          <a:xfrm>
            <a:off x="2483768" y="330549"/>
            <a:ext cx="5265420" cy="84582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tr-TR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SKORU YÜKSEK OLAN ve AKSİYON GEREKTİREN </a:t>
            </a:r>
            <a:r>
              <a:rPr lang="en-US" sz="2800" b="1" kern="1200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RİS</a:t>
            </a:r>
            <a:r>
              <a:rPr lang="tr-TR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KLER</a:t>
            </a:r>
            <a:endParaRPr lang="en-US" sz="2800" b="1" kern="1200" dirty="0">
              <a:solidFill>
                <a:schemeClr val="accent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+mj-ea"/>
              <a:cs typeface="+mj-cs"/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endParaRPr lang="en-US"/>
          </a:p>
        </p:txBody>
      </p:sp>
      <p:sp>
        <p:nvSpPr>
          <p:cNvPr id="12" name="143 Metin kutusu"/>
          <p:cNvSpPr txBox="1"/>
          <p:nvPr/>
        </p:nvSpPr>
        <p:spPr>
          <a:xfrm>
            <a:off x="266700" y="2288576"/>
            <a:ext cx="266700" cy="271463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wrap="square" rtlCol="0" anchor="t">
            <a:spAutoFit/>
          </a:bodyPr>
          <a:lstStyle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3" name="143 Metin kutusu"/>
          <p:cNvSpPr txBox="1"/>
          <p:nvPr/>
        </p:nvSpPr>
        <p:spPr>
          <a:xfrm>
            <a:off x="266700" y="2450501"/>
            <a:ext cx="266700" cy="265113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wrap="square" rtlCol="0" anchor="t">
            <a:spAutoFit/>
          </a:bodyPr>
          <a:lstStyle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4" name="143 Metin kutusu"/>
          <p:cNvSpPr txBox="1"/>
          <p:nvPr/>
        </p:nvSpPr>
        <p:spPr>
          <a:xfrm>
            <a:off x="266700" y="2288576"/>
            <a:ext cx="266700" cy="271463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wrap="square" rtlCol="0" anchor="t">
            <a:spAutoFit/>
          </a:bodyPr>
          <a:lstStyle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5" name="143 Metin kutusu"/>
          <p:cNvSpPr txBox="1"/>
          <p:nvPr/>
        </p:nvSpPr>
        <p:spPr>
          <a:xfrm>
            <a:off x="266700" y="2450501"/>
            <a:ext cx="266700" cy="265113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wrap="square" rtlCol="0" anchor="t">
            <a:spAutoFit/>
          </a:bodyPr>
          <a:lstStyle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pic>
        <p:nvPicPr>
          <p:cNvPr id="9" name="Picture 2" descr="https://admin.antalya.edu.tr/files/139/abu-logo-tr-yatay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620688"/>
            <a:ext cx="1512168" cy="321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6" name="Tablo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59983849"/>
              </p:ext>
            </p:extLst>
          </p:nvPr>
        </p:nvGraphicFramePr>
        <p:xfrm>
          <a:off x="251068" y="1176369"/>
          <a:ext cx="8568600" cy="2876727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1910257">
                  <a:extLst>
                    <a:ext uri="{9D8B030D-6E8A-4147-A177-3AD203B41FA5}">
                      <a16:colId xmlns:a16="http://schemas.microsoft.com/office/drawing/2014/main" val="3521804200"/>
                    </a:ext>
                  </a:extLst>
                </a:gridCol>
                <a:gridCol w="6658343">
                  <a:extLst>
                    <a:ext uri="{9D8B030D-6E8A-4147-A177-3AD203B41FA5}">
                      <a16:colId xmlns:a16="http://schemas.microsoft.com/office/drawing/2014/main" val="2784112581"/>
                    </a:ext>
                  </a:extLst>
                </a:gridCol>
              </a:tblGrid>
              <a:tr h="956487">
                <a:tc>
                  <a:txBody>
                    <a:bodyPr/>
                    <a:lstStyle/>
                    <a:p>
                      <a:pPr marL="0" marR="0" indent="0" algn="l" defTabSz="4572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>
                          <a:solidFill>
                            <a:srgbClr val="0C0D0D"/>
                          </a:solidFill>
                        </a:rPr>
                        <a:t>Riskin</a:t>
                      </a:r>
                      <a:r>
                        <a:rPr lang="tr-TR" baseline="0" dirty="0">
                          <a:solidFill>
                            <a:srgbClr val="0C0D0D"/>
                          </a:solidFill>
                        </a:rPr>
                        <a:t> Tanımı :</a:t>
                      </a:r>
                      <a:endParaRPr lang="tr-TR" dirty="0">
                        <a:solidFill>
                          <a:srgbClr val="0C0D0D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b="0" i="0" u="none" strike="noStrike" dirty="0">
                          <a:solidFill>
                            <a:srgbClr val="0D0D0D"/>
                          </a:solidFill>
                          <a:effectLst/>
                          <a:latin typeface="Calibri" panose="020F0502020204030204" pitchFamily="34" charset="0"/>
                        </a:rPr>
                        <a:t>Sözleşmeli kuruluş Uçuş Öğretmenlerinden E.G iniş tekniklerin farklı uygulaması, SOP uygulama farklılığı nedeniyle risk oluşması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b="0" i="0" u="none" strike="noStrike" dirty="0">
                          <a:solidFill>
                            <a:srgbClr val="0D0D0D"/>
                          </a:solidFill>
                          <a:effectLst/>
                          <a:latin typeface="Calibri" panose="020F0502020204030204" pitchFamily="34" charset="0"/>
                        </a:rPr>
                        <a:t>Gönüllü raporlamada değerlendirmesi ve ayrıntıları mevcuttur. 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63863686"/>
                  </a:ext>
                </a:extLst>
              </a:tr>
              <a:tr h="364570">
                <a:tc>
                  <a:txBody>
                    <a:bodyPr/>
                    <a:lstStyle/>
                    <a:p>
                      <a:pPr marL="0" marR="0" indent="0" algn="l" defTabSz="4572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>
                          <a:solidFill>
                            <a:srgbClr val="0C0D0D"/>
                          </a:solidFill>
                        </a:rPr>
                        <a:t>Termin Tarihi </a:t>
                      </a:r>
                      <a:r>
                        <a:rPr lang="tr-TR" baseline="0" dirty="0">
                          <a:solidFill>
                            <a:srgbClr val="0C0D0D"/>
                          </a:solidFill>
                        </a:rPr>
                        <a:t>:</a:t>
                      </a:r>
                      <a:endParaRPr lang="tr-TR" dirty="0">
                        <a:solidFill>
                          <a:srgbClr val="0C0D0D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28.01.2023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02495391"/>
                  </a:ext>
                </a:extLst>
              </a:tr>
              <a:tr h="364570">
                <a:tc>
                  <a:txBody>
                    <a:bodyPr/>
                    <a:lstStyle/>
                    <a:p>
                      <a:pPr marL="0" marR="0" indent="0" algn="l" defTabSz="4572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>
                          <a:solidFill>
                            <a:srgbClr val="0C0D0D"/>
                          </a:solidFill>
                        </a:rPr>
                        <a:t>Sorumlu</a:t>
                      </a:r>
                      <a:r>
                        <a:rPr lang="tr-TR" baseline="0" dirty="0">
                          <a:solidFill>
                            <a:srgbClr val="0C0D0D"/>
                          </a:solidFill>
                        </a:rPr>
                        <a:t> Birim :</a:t>
                      </a:r>
                      <a:endParaRPr lang="tr-TR" dirty="0">
                        <a:solidFill>
                          <a:srgbClr val="0C0D0D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Genel</a:t>
                      </a:r>
                      <a:r>
                        <a:rPr lang="tr-TR" baseline="0" dirty="0"/>
                        <a:t> Müdür</a:t>
                      </a:r>
                      <a:endParaRPr lang="tr-TR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71400847"/>
                  </a:ext>
                </a:extLst>
              </a:tr>
              <a:tr h="1168621">
                <a:tc>
                  <a:txBody>
                    <a:bodyPr/>
                    <a:lstStyle/>
                    <a:p>
                      <a:pPr marL="0" marR="0" indent="0" algn="l" defTabSz="4572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>
                          <a:solidFill>
                            <a:srgbClr val="0C0D0D"/>
                          </a:solidFill>
                        </a:rPr>
                        <a:t>Önleyici Faaliyet :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b="0" i="0" u="none" strike="noStrike" dirty="0">
                          <a:solidFill>
                            <a:srgbClr val="0D0D0D"/>
                          </a:solidFill>
                          <a:effectLst/>
                          <a:latin typeface="Calibri" panose="020F0502020204030204" pitchFamily="34" charset="0"/>
                        </a:rPr>
                        <a:t>Sert iniş yapıldığı ifade edildiği için 30.01.2023 tarihli mail ile Sözleşmeli kuruluş SMS Müdürlüğüne toplantı beklenmeksizin rapor edilmiştir. İncelenmesi talep edilmiştir. Genel Müdür tarafından takip edilmektedir.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06109038"/>
                  </a:ext>
                </a:extLst>
              </a:tr>
            </a:tbl>
          </a:graphicData>
        </a:graphic>
      </p:graphicFrame>
      <p:graphicFrame>
        <p:nvGraphicFramePr>
          <p:cNvPr id="17" name="Tablo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09497786"/>
              </p:ext>
            </p:extLst>
          </p:nvPr>
        </p:nvGraphicFramePr>
        <p:xfrm>
          <a:off x="250716" y="4215021"/>
          <a:ext cx="8568952" cy="2450786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1910335">
                  <a:extLst>
                    <a:ext uri="{9D8B030D-6E8A-4147-A177-3AD203B41FA5}">
                      <a16:colId xmlns:a16="http://schemas.microsoft.com/office/drawing/2014/main" val="3521804200"/>
                    </a:ext>
                  </a:extLst>
                </a:gridCol>
                <a:gridCol w="6658617">
                  <a:extLst>
                    <a:ext uri="{9D8B030D-6E8A-4147-A177-3AD203B41FA5}">
                      <a16:colId xmlns:a16="http://schemas.microsoft.com/office/drawing/2014/main" val="2784112581"/>
                    </a:ext>
                  </a:extLst>
                </a:gridCol>
              </a:tblGrid>
              <a:tr h="966158">
                <a:tc>
                  <a:txBody>
                    <a:bodyPr/>
                    <a:lstStyle/>
                    <a:p>
                      <a:pPr marL="0" marR="0" indent="0" algn="l" defTabSz="4572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>
                          <a:solidFill>
                            <a:srgbClr val="0C0D0D"/>
                          </a:solidFill>
                        </a:rPr>
                        <a:t>Riskin</a:t>
                      </a:r>
                      <a:r>
                        <a:rPr lang="tr-TR" baseline="0" dirty="0">
                          <a:solidFill>
                            <a:srgbClr val="0C0D0D"/>
                          </a:solidFill>
                        </a:rPr>
                        <a:t> Tanımı :</a:t>
                      </a:r>
                      <a:endParaRPr lang="tr-TR" dirty="0">
                        <a:solidFill>
                          <a:srgbClr val="0C0D0D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b="0" i="0" u="none" strike="noStrike" dirty="0">
                          <a:solidFill>
                            <a:srgbClr val="0D0D0D"/>
                          </a:solidFill>
                          <a:effectLst/>
                          <a:latin typeface="Calibri" panose="020F0502020204030204" pitchFamily="34" charset="0"/>
                        </a:rPr>
                        <a:t>Öğrenci gönüllü raporlamasında; Sözleşmeli kuruluş Sim öğretmeni N.S </a:t>
                      </a:r>
                      <a:r>
                        <a:rPr lang="tr-TR" sz="1800" b="0" i="0" u="none" strike="noStrike" dirty="0" err="1">
                          <a:solidFill>
                            <a:srgbClr val="0D0D0D"/>
                          </a:solidFill>
                          <a:effectLst/>
                          <a:latin typeface="Calibri" panose="020F0502020204030204" pitchFamily="34" charset="0"/>
                        </a:rPr>
                        <a:t>nin</a:t>
                      </a:r>
                      <a:r>
                        <a:rPr lang="tr-TR" sz="1800" b="0" i="0" u="none" strike="noStrike" dirty="0">
                          <a:solidFill>
                            <a:srgbClr val="0D0D0D"/>
                          </a:solidFill>
                          <a:effectLst/>
                          <a:latin typeface="Calibri" panose="020F0502020204030204" pitchFamily="34" charset="0"/>
                        </a:rPr>
                        <a:t>; SOP uygulamadığı, eğitimde yetersiz olduğu, öğretmen değerlendirmelerinin gerçeği yansıtmadığı belirtilmiştir.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63863686"/>
                  </a:ext>
                </a:extLst>
              </a:tr>
              <a:tr h="391831">
                <a:tc>
                  <a:txBody>
                    <a:bodyPr/>
                    <a:lstStyle/>
                    <a:p>
                      <a:pPr marL="0" marR="0" indent="0" algn="l" defTabSz="4572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>
                          <a:solidFill>
                            <a:srgbClr val="0C0D0D"/>
                          </a:solidFill>
                        </a:rPr>
                        <a:t>Termin Tarihi </a:t>
                      </a:r>
                      <a:r>
                        <a:rPr lang="tr-TR" baseline="0" dirty="0">
                          <a:solidFill>
                            <a:srgbClr val="0C0D0D"/>
                          </a:solidFill>
                        </a:rPr>
                        <a:t>:</a:t>
                      </a:r>
                      <a:endParaRPr lang="tr-TR" dirty="0">
                        <a:solidFill>
                          <a:srgbClr val="0C0D0D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28.09.2023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02495391"/>
                  </a:ext>
                </a:extLst>
              </a:tr>
              <a:tr h="391831">
                <a:tc>
                  <a:txBody>
                    <a:bodyPr/>
                    <a:lstStyle/>
                    <a:p>
                      <a:pPr marL="0" marR="0" indent="0" algn="l" defTabSz="4572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>
                          <a:solidFill>
                            <a:srgbClr val="0C0D0D"/>
                          </a:solidFill>
                        </a:rPr>
                        <a:t>Sorumlu</a:t>
                      </a:r>
                      <a:r>
                        <a:rPr lang="tr-TR" baseline="0" dirty="0">
                          <a:solidFill>
                            <a:srgbClr val="0C0D0D"/>
                          </a:solidFill>
                        </a:rPr>
                        <a:t> Birim :</a:t>
                      </a:r>
                      <a:endParaRPr lang="tr-TR" dirty="0">
                        <a:solidFill>
                          <a:srgbClr val="0C0D0D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Genel</a:t>
                      </a:r>
                      <a:r>
                        <a:rPr lang="tr-TR" baseline="0" dirty="0"/>
                        <a:t> Müdür</a:t>
                      </a:r>
                      <a:endParaRPr lang="tr-TR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71400847"/>
                  </a:ext>
                </a:extLst>
              </a:tr>
              <a:tr h="700966">
                <a:tc>
                  <a:txBody>
                    <a:bodyPr/>
                    <a:lstStyle/>
                    <a:p>
                      <a:pPr marL="0" marR="0" indent="0" algn="l" defTabSz="4572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>
                          <a:solidFill>
                            <a:srgbClr val="0C0D0D"/>
                          </a:solidFill>
                        </a:rPr>
                        <a:t>Önleyici Faaliyet :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b="0" i="0" u="none" strike="noStrike" dirty="0">
                          <a:solidFill>
                            <a:srgbClr val="0D0D0D"/>
                          </a:solidFill>
                          <a:effectLst/>
                          <a:latin typeface="Calibri" panose="020F0502020204030204" pitchFamily="34" charset="0"/>
                        </a:rPr>
                        <a:t>İlgili öğretmenle öğrencilerimizin uçuşları tamamen kesilmiş ve ATO'ya önlem almaları konusu bildirilmiştir. 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06109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5589689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Metin kutusu 4">
            <a:extLst>
              <a:ext uri="{FF2B5EF4-FFF2-40B4-BE49-F238E27FC236}">
                <a16:creationId xmlns:a16="http://schemas.microsoft.com/office/drawing/2014/main" id="{0983FF85-6A31-41EA-A11A-D71214CBEB4E}"/>
              </a:ext>
            </a:extLst>
          </p:cNvPr>
          <p:cNvSpPr txBox="1"/>
          <p:nvPr/>
        </p:nvSpPr>
        <p:spPr>
          <a:xfrm>
            <a:off x="1986117" y="320820"/>
            <a:ext cx="5471363" cy="95410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tr-TR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PAYDAŞ GERİBİLDİRİMLERİ</a:t>
            </a:r>
          </a:p>
          <a:p>
            <a:pPr algn="ctr"/>
            <a:r>
              <a:rPr lang="tr-TR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(ANKET ANALİZLERİ)</a:t>
            </a:r>
            <a:endParaRPr lang="en-US" sz="2800" dirty="0">
              <a:solidFill>
                <a:schemeClr val="accent6"/>
              </a:solidFill>
              <a:cs typeface="Calibri" panose="020F0502020204030204"/>
            </a:endParaRPr>
          </a:p>
        </p:txBody>
      </p:sp>
      <p:pic>
        <p:nvPicPr>
          <p:cNvPr id="4" name="Picture 2" descr="https://admin.antalya.edu.tr/files/139/abu-logo-tr-yatay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476672"/>
            <a:ext cx="1512168" cy="321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Dikdörtgen 2"/>
          <p:cNvSpPr/>
          <p:nvPr/>
        </p:nvSpPr>
        <p:spPr>
          <a:xfrm>
            <a:off x="899592" y="1556792"/>
            <a:ext cx="7560840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2800" dirty="0"/>
              <a:t>2023-2024 Güz - Derslerin </a:t>
            </a:r>
          </a:p>
          <a:p>
            <a:pPr algn="ctr"/>
            <a:r>
              <a:rPr lang="tr-TR" sz="2800" dirty="0"/>
              <a:t>Anket Sonuç Ortalaması </a:t>
            </a:r>
          </a:p>
          <a:p>
            <a:pPr algn="ctr"/>
            <a:r>
              <a:rPr lang="tr-TR" sz="2800" u="sng" dirty="0"/>
              <a:t>%88</a:t>
            </a:r>
          </a:p>
          <a:p>
            <a:pPr algn="ctr"/>
            <a:endParaRPr lang="tr-TR" sz="2800" dirty="0"/>
          </a:p>
          <a:p>
            <a:pPr algn="ctr"/>
            <a:r>
              <a:rPr lang="tr-TR" sz="2800" dirty="0"/>
              <a:t>2022-2023  Bahar Derslerin </a:t>
            </a:r>
          </a:p>
          <a:p>
            <a:pPr algn="ctr"/>
            <a:r>
              <a:rPr lang="tr-TR" sz="2800" dirty="0"/>
              <a:t>Anket Sonuçları Ortalaması</a:t>
            </a:r>
          </a:p>
          <a:p>
            <a:pPr algn="ctr"/>
            <a:r>
              <a:rPr lang="tr-TR" sz="2800" u="sng" dirty="0"/>
              <a:t>86,32</a:t>
            </a:r>
          </a:p>
          <a:p>
            <a:pPr algn="ctr"/>
            <a:endParaRPr lang="tr-TR" sz="2800" dirty="0"/>
          </a:p>
        </p:txBody>
      </p:sp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F893C-C32F-4835-A1E5-850973405C58}" type="slidenum">
              <a:rPr lang="tr-TR" smtClean="0"/>
              <a:t>13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1083765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Metin kutusu 4">
            <a:extLst>
              <a:ext uri="{FF2B5EF4-FFF2-40B4-BE49-F238E27FC236}">
                <a16:creationId xmlns:a16="http://schemas.microsoft.com/office/drawing/2014/main" id="{0983FF85-6A31-41EA-A11A-D71214CBEB4E}"/>
              </a:ext>
            </a:extLst>
          </p:cNvPr>
          <p:cNvSpPr txBox="1"/>
          <p:nvPr/>
        </p:nvSpPr>
        <p:spPr>
          <a:xfrm>
            <a:off x="1986117" y="320820"/>
            <a:ext cx="5471363" cy="95410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tr-TR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PAYDAŞ GERİBİLDİRİMLERİ</a:t>
            </a:r>
          </a:p>
          <a:p>
            <a:pPr algn="ctr"/>
            <a:r>
              <a:rPr lang="tr-TR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(ANKET ANALİZLERİ)</a:t>
            </a:r>
            <a:endParaRPr lang="en-US" sz="2800" dirty="0">
              <a:solidFill>
                <a:schemeClr val="accent6"/>
              </a:solidFill>
              <a:cs typeface="Calibri" panose="020F0502020204030204"/>
            </a:endParaRPr>
          </a:p>
        </p:txBody>
      </p:sp>
      <p:pic>
        <p:nvPicPr>
          <p:cNvPr id="4" name="Picture 2" descr="https://admin.antalya.edu.tr/files/139/abu-logo-tr-yatay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476672"/>
            <a:ext cx="1512168" cy="321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Dikdörtgen 2"/>
          <p:cNvSpPr/>
          <p:nvPr/>
        </p:nvSpPr>
        <p:spPr>
          <a:xfrm>
            <a:off x="899592" y="1556792"/>
            <a:ext cx="756084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2800" dirty="0"/>
              <a:t>2023-2024 Güz - Akademisyenlerin</a:t>
            </a:r>
          </a:p>
          <a:p>
            <a:pPr algn="ctr"/>
            <a:r>
              <a:rPr lang="tr-TR" sz="2800" dirty="0"/>
              <a:t> Anket Sonuç Ortalaması </a:t>
            </a:r>
          </a:p>
          <a:p>
            <a:pPr algn="ctr"/>
            <a:r>
              <a:rPr lang="tr-TR" sz="2800" u="sng" dirty="0"/>
              <a:t>% 87,84</a:t>
            </a:r>
            <a:endParaRPr lang="tr-TR" sz="2800" dirty="0"/>
          </a:p>
          <a:p>
            <a:pPr algn="ctr"/>
            <a:endParaRPr lang="tr-TR" sz="2800" dirty="0"/>
          </a:p>
          <a:p>
            <a:pPr algn="ctr"/>
            <a:endParaRPr lang="tr-TR" sz="2800" dirty="0"/>
          </a:p>
        </p:txBody>
      </p:sp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F893C-C32F-4835-A1E5-850973405C58}" type="slidenum">
              <a:rPr lang="tr-TR" smtClean="0"/>
              <a:t>14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0178852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Metin kutusu 4">
            <a:extLst>
              <a:ext uri="{FF2B5EF4-FFF2-40B4-BE49-F238E27FC236}">
                <a16:creationId xmlns:a16="http://schemas.microsoft.com/office/drawing/2014/main" id="{0983FF85-6A31-41EA-A11A-D71214CBEB4E}"/>
              </a:ext>
            </a:extLst>
          </p:cNvPr>
          <p:cNvSpPr txBox="1"/>
          <p:nvPr/>
        </p:nvSpPr>
        <p:spPr>
          <a:xfrm>
            <a:off x="823765" y="476672"/>
            <a:ext cx="7321964" cy="138499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tr-TR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PAYDAŞ GERİBİLDİRİMLERİ</a:t>
            </a:r>
          </a:p>
          <a:p>
            <a:pPr algn="ctr"/>
            <a:r>
              <a:rPr lang="tr-TR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(HAYATA GEÇİRİLEN ÖNERİLER ve AKSİYON ALINAN ŞİKAYETLER)</a:t>
            </a:r>
            <a:endParaRPr lang="en-US" sz="2800" dirty="0">
              <a:solidFill>
                <a:schemeClr val="accent6"/>
              </a:solidFill>
              <a:cs typeface="Calibri" panose="020F0502020204030204"/>
            </a:endParaRPr>
          </a:p>
        </p:txBody>
      </p:sp>
      <p:pic>
        <p:nvPicPr>
          <p:cNvPr id="4" name="Picture 2" descr="https://admin.antalya.edu.tr/files/139/abu-logo-tr-yatay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476672"/>
            <a:ext cx="1512168" cy="321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Dikdörtgen 4"/>
          <p:cNvSpPr/>
          <p:nvPr/>
        </p:nvSpPr>
        <p:spPr>
          <a:xfrm>
            <a:off x="1007604" y="2924944"/>
            <a:ext cx="741682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2800" b="1" dirty="0"/>
              <a:t>2023-2024 yılında SHYO Pilotaj Sürecine </a:t>
            </a:r>
          </a:p>
          <a:p>
            <a:pPr algn="ctr"/>
            <a:r>
              <a:rPr lang="tr-TR" sz="2800" b="1" dirty="0"/>
              <a:t>herhangi bir şikayet gelmemiştir</a:t>
            </a:r>
            <a:r>
              <a:rPr lang="en-US" sz="2800" b="1" dirty="0"/>
              <a:t>.</a:t>
            </a:r>
            <a:endParaRPr lang="tr-TR" sz="2800" b="1" dirty="0"/>
          </a:p>
        </p:txBody>
      </p:sp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F893C-C32F-4835-A1E5-850973405C58}" type="slidenum">
              <a:rPr lang="tr-TR" smtClean="0"/>
              <a:t>15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3185678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etin kutusu 4"/>
          <p:cNvSpPr txBox="1"/>
          <p:nvPr/>
        </p:nvSpPr>
        <p:spPr>
          <a:xfrm>
            <a:off x="1979712" y="273055"/>
            <a:ext cx="5976664" cy="648072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2800" b="1" kern="1200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DÜZELTİCİ</a:t>
            </a:r>
            <a:r>
              <a:rPr lang="tr-TR" sz="2800" b="1" kern="1200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-ÖNLEYİCİ</a:t>
            </a:r>
            <a:r>
              <a:rPr lang="en-US" sz="2800" b="1" kern="1200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 FAALİYETLER</a:t>
            </a:r>
          </a:p>
        </p:txBody>
      </p:sp>
      <p:pic>
        <p:nvPicPr>
          <p:cNvPr id="4" name="Picture 2" descr="https://admin.antalya.edu.tr/files/139/abu-logo-tr-yatay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44063"/>
            <a:ext cx="1512168" cy="321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Metin kutusu 5"/>
          <p:cNvSpPr txBox="1"/>
          <p:nvPr/>
        </p:nvSpPr>
        <p:spPr>
          <a:xfrm>
            <a:off x="683568" y="1041088"/>
            <a:ext cx="8135376" cy="495520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tr-TR" sz="2400" b="1" u="sng" dirty="0"/>
              <a:t>13.03.2024 tarihli SHYO denetimi</a:t>
            </a:r>
          </a:p>
          <a:p>
            <a:r>
              <a:rPr lang="tr-TR" sz="2400" b="1" u="sng" dirty="0"/>
              <a:t>Bulgu:</a:t>
            </a:r>
            <a:r>
              <a:rPr lang="tr-TR" sz="2400" dirty="0"/>
              <a:t> Yoktur</a:t>
            </a:r>
            <a:endParaRPr lang="tr-TR" sz="2400" u="sng" dirty="0"/>
          </a:p>
          <a:p>
            <a:endParaRPr lang="tr-TR" sz="2400" b="1" u="sng" dirty="0"/>
          </a:p>
          <a:p>
            <a:r>
              <a:rPr lang="tr-TR" sz="2400" b="1" u="sng" dirty="0"/>
              <a:t>Gözlem 1: </a:t>
            </a:r>
            <a:r>
              <a:rPr lang="tr-TR" sz="2400" b="1" dirty="0"/>
              <a:t>"Kalite faaliyet planı uygulanması yönünde bilgilendirme yapıldı, dış denetime kadar takip edilecek.</a:t>
            </a:r>
            <a:r>
              <a:rPr lang="tr-TR" sz="2400" dirty="0"/>
              <a:t>	</a:t>
            </a:r>
          </a:p>
          <a:p>
            <a:endParaRPr lang="tr-TR" sz="2400" dirty="0"/>
          </a:p>
          <a:p>
            <a:r>
              <a:rPr lang="tr-TR" sz="2400" dirty="0"/>
              <a:t>Çalışma devam ediyor.</a:t>
            </a:r>
          </a:p>
          <a:p>
            <a:endParaRPr lang="tr-TR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tr-TR" sz="2400" b="1" u="sng" dirty="0"/>
              <a:t>Gözlem 2: </a:t>
            </a:r>
            <a:r>
              <a:rPr lang="tr-TR" sz="2400" b="1" dirty="0"/>
              <a:t>"Ortam şartı uygundur ancak K </a:t>
            </a:r>
            <a:r>
              <a:rPr lang="tr-TR" sz="2400" b="1" dirty="0" err="1"/>
              <a:t>drive</a:t>
            </a:r>
            <a:r>
              <a:rPr lang="tr-TR" sz="2400" b="1" dirty="0"/>
              <a:t> erişim, IP adresi kaynaklı yaşanan sıkıntılar, bilgisayar desteği olmaması gibi durumlardan dolayı üniversiteden bilgi işlem birimi desteği gerekebilir.</a:t>
            </a:r>
          </a:p>
          <a:p>
            <a:r>
              <a:rPr lang="tr-TR" sz="2400" b="1" dirty="0"/>
              <a:t>	</a:t>
            </a:r>
            <a:endParaRPr lang="tr-TR" sz="2400" dirty="0"/>
          </a:p>
        </p:txBody>
      </p:sp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F893C-C32F-4835-A1E5-850973405C58}" type="slidenum">
              <a:rPr lang="tr-TR" smtClean="0"/>
              <a:t>16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7343326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etin kutusu 4"/>
          <p:cNvSpPr txBox="1"/>
          <p:nvPr/>
        </p:nvSpPr>
        <p:spPr>
          <a:xfrm>
            <a:off x="1979712" y="273055"/>
            <a:ext cx="5976664" cy="648072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2800" b="1" kern="1200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DÜZELTİCİ</a:t>
            </a:r>
            <a:r>
              <a:rPr lang="tr-TR" sz="2800" b="1" kern="1200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-ÖNLEYİCİ</a:t>
            </a:r>
            <a:r>
              <a:rPr lang="en-US" sz="2800" b="1" kern="1200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 FAALİYETLER</a:t>
            </a:r>
          </a:p>
        </p:txBody>
      </p:sp>
      <p:pic>
        <p:nvPicPr>
          <p:cNvPr id="4" name="Picture 2" descr="https://admin.antalya.edu.tr/files/139/abu-logo-tr-yatay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44063"/>
            <a:ext cx="1512168" cy="321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Metin kutusu 5"/>
          <p:cNvSpPr txBox="1"/>
          <p:nvPr/>
        </p:nvSpPr>
        <p:spPr>
          <a:xfrm>
            <a:off x="611560" y="1454845"/>
            <a:ext cx="8302584" cy="230832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tr-TR" sz="2400" b="1" u="sng" dirty="0"/>
              <a:t>Kuvvetli Yönler 1: </a:t>
            </a:r>
          </a:p>
          <a:p>
            <a:r>
              <a:rPr lang="tr-TR" sz="2400" dirty="0"/>
              <a:t>Süreç Yöneticisinin Kalite Yönetim Sisteminin iyileşmesi ve sürdürülebilirliğine katkısı önemli. Süreçte görevli akademisyenin geçmişte kalite deneyiminin bulunması sürece pozitif katkılar sağlamakta.	</a:t>
            </a:r>
          </a:p>
          <a:p>
            <a:endParaRPr lang="tr-TR" sz="2400" dirty="0"/>
          </a:p>
        </p:txBody>
      </p:sp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F893C-C32F-4835-A1E5-850973405C58}" type="slidenum">
              <a:rPr lang="tr-TR" smtClean="0"/>
              <a:t>17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3739141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Metin kutusu 4">
            <a:extLst>
              <a:ext uri="{FF2B5EF4-FFF2-40B4-BE49-F238E27FC236}">
                <a16:creationId xmlns:a16="http://schemas.microsoft.com/office/drawing/2014/main" id="{0983FF85-6A31-41EA-A11A-D71214CBEB4E}"/>
              </a:ext>
            </a:extLst>
          </p:cNvPr>
          <p:cNvSpPr txBox="1"/>
          <p:nvPr/>
        </p:nvSpPr>
        <p:spPr>
          <a:xfrm>
            <a:off x="1168388" y="628902"/>
            <a:ext cx="6927589" cy="95410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tr-TR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İÇ DENETİM SONUCUNA DAYALI ÖZ DEĞERLENDİRME ve GÖRÜŞLERİNİZ</a:t>
            </a:r>
          </a:p>
        </p:txBody>
      </p:sp>
      <p:pic>
        <p:nvPicPr>
          <p:cNvPr id="5" name="Picture 2" descr="https://admin.antalya.edu.tr/files/139/abu-logo-tr-yatay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476672"/>
            <a:ext cx="1512168" cy="321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İçerik Yer Tutucusu 2"/>
          <p:cNvSpPr txBox="1">
            <a:spLocks/>
          </p:cNvSpPr>
          <p:nvPr/>
        </p:nvSpPr>
        <p:spPr>
          <a:xfrm>
            <a:off x="395536" y="1844824"/>
            <a:ext cx="8280920" cy="4248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dirty="0">
                <a:solidFill>
                  <a:schemeClr val="tx1"/>
                </a:solidFill>
              </a:rPr>
              <a:t>Eksiklerimizi görmek ve kendimizi geliştirip, iyileştirmek için önemli fırsattır. </a:t>
            </a:r>
          </a:p>
          <a:p>
            <a:endParaRPr lang="tr-TR" dirty="0">
              <a:solidFill>
                <a:schemeClr val="tx1"/>
              </a:solidFill>
            </a:endParaRPr>
          </a:p>
          <a:p>
            <a:r>
              <a:rPr lang="tr-TR" dirty="0">
                <a:solidFill>
                  <a:schemeClr val="tx1"/>
                </a:solidFill>
              </a:rPr>
              <a:t>SHGM denetimleri</a:t>
            </a:r>
          </a:p>
          <a:p>
            <a:r>
              <a:rPr lang="tr-TR" dirty="0">
                <a:solidFill>
                  <a:schemeClr val="tx1"/>
                </a:solidFill>
              </a:rPr>
              <a:t>Uyumluluk İzleme Denetimleri</a:t>
            </a:r>
          </a:p>
          <a:p>
            <a:r>
              <a:rPr lang="tr-TR" dirty="0">
                <a:solidFill>
                  <a:schemeClr val="tx1"/>
                </a:solidFill>
              </a:rPr>
              <a:t>Dış Denetimler</a:t>
            </a:r>
          </a:p>
          <a:p>
            <a:r>
              <a:rPr lang="tr-TR" dirty="0">
                <a:solidFill>
                  <a:schemeClr val="tx1"/>
                </a:solidFill>
              </a:rPr>
              <a:t>İç Denetimler</a:t>
            </a:r>
          </a:p>
          <a:p>
            <a:endParaRPr lang="tr-TR" dirty="0">
              <a:solidFill>
                <a:schemeClr val="tx1"/>
              </a:solidFill>
            </a:endParaRPr>
          </a:p>
        </p:txBody>
      </p:sp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F893C-C32F-4835-A1E5-850973405C58}" type="slidenum">
              <a:rPr lang="tr-TR" smtClean="0"/>
              <a:t>18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6826592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etin kutusu 1352"/>
          <p:cNvSpPr txBox="1"/>
          <p:nvPr/>
        </p:nvSpPr>
        <p:spPr>
          <a:xfrm>
            <a:off x="2489200" y="29232225"/>
            <a:ext cx="196850" cy="115888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7" name="Metin kutusu 1353"/>
          <p:cNvSpPr txBox="1"/>
          <p:nvPr/>
        </p:nvSpPr>
        <p:spPr>
          <a:xfrm>
            <a:off x="2484438" y="29394150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8" name="Metin kutusu 1354"/>
          <p:cNvSpPr txBox="1"/>
          <p:nvPr/>
        </p:nvSpPr>
        <p:spPr>
          <a:xfrm>
            <a:off x="2484438" y="29556075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9" name="Metin kutusu 1355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0" name="Metin kutusu 1356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1" name="Metin kutusu 1357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2" name="Metin kutusu 1358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3" name="Metin kutusu 1359"/>
          <p:cNvSpPr txBox="1"/>
          <p:nvPr/>
        </p:nvSpPr>
        <p:spPr>
          <a:xfrm>
            <a:off x="3887788" y="29579888"/>
            <a:ext cx="196850" cy="11747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4" name="Metin kutusu 1360"/>
          <p:cNvSpPr txBox="1"/>
          <p:nvPr/>
        </p:nvSpPr>
        <p:spPr>
          <a:xfrm>
            <a:off x="2489200" y="29232225"/>
            <a:ext cx="196850" cy="115888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5" name="Metin kutusu 1361"/>
          <p:cNvSpPr txBox="1"/>
          <p:nvPr/>
        </p:nvSpPr>
        <p:spPr>
          <a:xfrm>
            <a:off x="2484438" y="29556075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6" name="Metin kutusu 1362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7" name="Metin kutusu 1363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8" name="Metin kutusu 1364"/>
          <p:cNvSpPr txBox="1"/>
          <p:nvPr/>
        </p:nvSpPr>
        <p:spPr>
          <a:xfrm>
            <a:off x="2489200" y="29224288"/>
            <a:ext cx="196850" cy="115887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9" name="Metin kutusu 1365"/>
          <p:cNvSpPr txBox="1"/>
          <p:nvPr/>
        </p:nvSpPr>
        <p:spPr>
          <a:xfrm>
            <a:off x="2484438" y="29378275"/>
            <a:ext cx="196850" cy="1412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0" name="Metin kutusu 1367"/>
          <p:cNvSpPr txBox="1"/>
          <p:nvPr/>
        </p:nvSpPr>
        <p:spPr>
          <a:xfrm>
            <a:off x="3887788" y="29222700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1" name="Metin kutusu 1368"/>
          <p:cNvSpPr txBox="1"/>
          <p:nvPr/>
        </p:nvSpPr>
        <p:spPr>
          <a:xfrm>
            <a:off x="3887788" y="29376688"/>
            <a:ext cx="196850" cy="115887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2" name="Metin kutusu 1369"/>
          <p:cNvSpPr txBox="1"/>
          <p:nvPr/>
        </p:nvSpPr>
        <p:spPr>
          <a:xfrm>
            <a:off x="3887788" y="29222700"/>
            <a:ext cx="196850" cy="115888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3" name="Metin kutusu 1370"/>
          <p:cNvSpPr txBox="1"/>
          <p:nvPr/>
        </p:nvSpPr>
        <p:spPr>
          <a:xfrm>
            <a:off x="3887788" y="29376688"/>
            <a:ext cx="196850" cy="115887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4" name="Metin kutusu 1371"/>
          <p:cNvSpPr txBox="1"/>
          <p:nvPr/>
        </p:nvSpPr>
        <p:spPr>
          <a:xfrm>
            <a:off x="3887788" y="29579888"/>
            <a:ext cx="196850" cy="117475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5" name="Metin kutusu 1372"/>
          <p:cNvSpPr txBox="1"/>
          <p:nvPr/>
        </p:nvSpPr>
        <p:spPr>
          <a:xfrm>
            <a:off x="3887788" y="29579888"/>
            <a:ext cx="196850" cy="11747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6" name="Metin kutusu 1373"/>
          <p:cNvSpPr txBox="1"/>
          <p:nvPr/>
        </p:nvSpPr>
        <p:spPr>
          <a:xfrm>
            <a:off x="2489200" y="29232225"/>
            <a:ext cx="196850" cy="115888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7" name="Metin kutusu 1374"/>
          <p:cNvSpPr txBox="1"/>
          <p:nvPr/>
        </p:nvSpPr>
        <p:spPr>
          <a:xfrm>
            <a:off x="2484438" y="29400500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8" name="Metin kutusu 1375"/>
          <p:cNvSpPr txBox="1"/>
          <p:nvPr/>
        </p:nvSpPr>
        <p:spPr>
          <a:xfrm>
            <a:off x="2484438" y="29556075"/>
            <a:ext cx="196850" cy="12382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9" name="Metin kutusu 1376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0" name="Metin kutusu 1377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1" name="Metin kutusu 1378"/>
          <p:cNvSpPr txBox="1"/>
          <p:nvPr/>
        </p:nvSpPr>
        <p:spPr>
          <a:xfrm>
            <a:off x="3887788" y="29587825"/>
            <a:ext cx="196850" cy="115888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>
              <a:solidFill>
                <a:srgbClr val="FF0000"/>
              </a:solidFill>
            </a:endParaRPr>
          </a:p>
        </p:txBody>
      </p:sp>
      <p:sp>
        <p:nvSpPr>
          <p:cNvPr id="32" name="Metin kutusu 1379"/>
          <p:cNvSpPr txBox="1"/>
          <p:nvPr/>
        </p:nvSpPr>
        <p:spPr>
          <a:xfrm>
            <a:off x="4859338" y="29232225"/>
            <a:ext cx="196850" cy="115888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3" name="Metin kutusu 1380"/>
          <p:cNvSpPr txBox="1"/>
          <p:nvPr/>
        </p:nvSpPr>
        <p:spPr>
          <a:xfrm>
            <a:off x="4854575" y="29400500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4" name="Metin kutusu 1381"/>
          <p:cNvSpPr txBox="1"/>
          <p:nvPr/>
        </p:nvSpPr>
        <p:spPr>
          <a:xfrm>
            <a:off x="4854575" y="29556075"/>
            <a:ext cx="196850" cy="12382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5" name="Metin kutusu 1382"/>
          <p:cNvSpPr txBox="1"/>
          <p:nvPr/>
        </p:nvSpPr>
        <p:spPr>
          <a:xfrm>
            <a:off x="2489200" y="30122813"/>
            <a:ext cx="196850" cy="117475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6" name="Metin kutusu 1383"/>
          <p:cNvSpPr txBox="1"/>
          <p:nvPr/>
        </p:nvSpPr>
        <p:spPr>
          <a:xfrm>
            <a:off x="2484438" y="30284738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7" name="Metin kutusu 1384"/>
          <p:cNvSpPr txBox="1"/>
          <p:nvPr/>
        </p:nvSpPr>
        <p:spPr>
          <a:xfrm>
            <a:off x="2484438" y="30446663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8" name="Metin kutusu 1385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9" name="Metin kutusu 1386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0" name="Metin kutusu 1387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1" name="Metin kutusu 1388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2" name="Metin kutusu 1389"/>
          <p:cNvSpPr txBox="1"/>
          <p:nvPr/>
        </p:nvSpPr>
        <p:spPr>
          <a:xfrm>
            <a:off x="3887788" y="30472063"/>
            <a:ext cx="196850" cy="115887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3" name="Metin kutusu 1390"/>
          <p:cNvSpPr txBox="1"/>
          <p:nvPr/>
        </p:nvSpPr>
        <p:spPr>
          <a:xfrm>
            <a:off x="2489200" y="30122813"/>
            <a:ext cx="196850" cy="11747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4" name="Metin kutusu 1391"/>
          <p:cNvSpPr txBox="1"/>
          <p:nvPr/>
        </p:nvSpPr>
        <p:spPr>
          <a:xfrm>
            <a:off x="2484438" y="30446663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5" name="Metin kutusu 1392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6" name="Metin kutusu 1393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7" name="Metin kutusu 1394"/>
          <p:cNvSpPr txBox="1"/>
          <p:nvPr/>
        </p:nvSpPr>
        <p:spPr>
          <a:xfrm>
            <a:off x="2489200" y="30114875"/>
            <a:ext cx="196850" cy="117475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8" name="Metin kutusu 1395"/>
          <p:cNvSpPr txBox="1"/>
          <p:nvPr/>
        </p:nvSpPr>
        <p:spPr>
          <a:xfrm>
            <a:off x="2484438" y="30270450"/>
            <a:ext cx="196850" cy="1412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9" name="Metin kutusu 1396"/>
          <p:cNvSpPr txBox="1"/>
          <p:nvPr/>
        </p:nvSpPr>
        <p:spPr>
          <a:xfrm>
            <a:off x="2484438" y="30446663"/>
            <a:ext cx="204787" cy="160337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0" name="Metin kutusu 1397"/>
          <p:cNvSpPr txBox="1"/>
          <p:nvPr/>
        </p:nvSpPr>
        <p:spPr>
          <a:xfrm>
            <a:off x="3887788" y="30113288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1" name="Metin kutusu 1398"/>
          <p:cNvSpPr txBox="1"/>
          <p:nvPr/>
        </p:nvSpPr>
        <p:spPr>
          <a:xfrm>
            <a:off x="3887788" y="30267275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2" name="Metin kutusu 1399"/>
          <p:cNvSpPr txBox="1"/>
          <p:nvPr/>
        </p:nvSpPr>
        <p:spPr>
          <a:xfrm>
            <a:off x="3887788" y="30113288"/>
            <a:ext cx="196850" cy="11747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3" name="Metin kutusu 1400"/>
          <p:cNvSpPr txBox="1"/>
          <p:nvPr/>
        </p:nvSpPr>
        <p:spPr>
          <a:xfrm>
            <a:off x="3887788" y="30267275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4" name="Metin kutusu 1401"/>
          <p:cNvSpPr txBox="1"/>
          <p:nvPr/>
        </p:nvSpPr>
        <p:spPr>
          <a:xfrm>
            <a:off x="3887788" y="30472063"/>
            <a:ext cx="196850" cy="115887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5" name="Metin kutusu 1402"/>
          <p:cNvSpPr txBox="1"/>
          <p:nvPr/>
        </p:nvSpPr>
        <p:spPr>
          <a:xfrm>
            <a:off x="3887788" y="30472063"/>
            <a:ext cx="196850" cy="115887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6" name="Metin kutusu 1403"/>
          <p:cNvSpPr txBox="1"/>
          <p:nvPr/>
        </p:nvSpPr>
        <p:spPr>
          <a:xfrm>
            <a:off x="2489200" y="30122813"/>
            <a:ext cx="196850" cy="11747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7" name="Metin kutusu 1404"/>
          <p:cNvSpPr txBox="1"/>
          <p:nvPr/>
        </p:nvSpPr>
        <p:spPr>
          <a:xfrm>
            <a:off x="2484438" y="3029267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8" name="Metin kutusu 1405"/>
          <p:cNvSpPr txBox="1"/>
          <p:nvPr/>
        </p:nvSpPr>
        <p:spPr>
          <a:xfrm>
            <a:off x="2484438" y="30446663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9" name="Metin kutusu 1406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0" name="Metin kutusu 1407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1" name="Metin kutusu 1408"/>
          <p:cNvSpPr txBox="1"/>
          <p:nvPr/>
        </p:nvSpPr>
        <p:spPr>
          <a:xfrm>
            <a:off x="3887788" y="30480000"/>
            <a:ext cx="196850" cy="115888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2" name="Metin kutusu 1409"/>
          <p:cNvSpPr txBox="1"/>
          <p:nvPr/>
        </p:nvSpPr>
        <p:spPr>
          <a:xfrm>
            <a:off x="4859338" y="30122813"/>
            <a:ext cx="196850" cy="11747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3" name="Metin kutusu 1410"/>
          <p:cNvSpPr txBox="1"/>
          <p:nvPr/>
        </p:nvSpPr>
        <p:spPr>
          <a:xfrm>
            <a:off x="4854575" y="3029267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4" name="Metin kutusu 1411"/>
          <p:cNvSpPr txBox="1"/>
          <p:nvPr/>
        </p:nvSpPr>
        <p:spPr>
          <a:xfrm>
            <a:off x="4854575" y="30446663"/>
            <a:ext cx="196850" cy="12382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8" name="Metin kutusu 4">
            <a:extLst>
              <a:ext uri="{FF2B5EF4-FFF2-40B4-BE49-F238E27FC236}">
                <a16:creationId xmlns:a16="http://schemas.microsoft.com/office/drawing/2014/main" id="{7EC18F83-204B-487E-AFD6-153344F04A42}"/>
              </a:ext>
            </a:extLst>
          </p:cNvPr>
          <p:cNvSpPr txBox="1"/>
          <p:nvPr/>
        </p:nvSpPr>
        <p:spPr>
          <a:xfrm>
            <a:off x="1547664" y="534776"/>
            <a:ext cx="7077472" cy="1518856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defPPr>
              <a:defRPr lang="tr-TR"/>
            </a:defPPr>
            <a:lvl1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defRPr sz="3100" b="1">
                <a:solidFill>
                  <a:srgbClr val="9DB5C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tr-TR" sz="2700" dirty="0">
                <a:solidFill>
                  <a:schemeClr val="accent6"/>
                </a:solidFill>
                <a:latin typeface="+mn-lt"/>
              </a:rPr>
              <a:t>FARKLI ve İYİ UYGULAMA ÖRNEKLERİ</a:t>
            </a:r>
          </a:p>
          <a:p>
            <a:r>
              <a:rPr lang="tr-TR" sz="2700" dirty="0">
                <a:solidFill>
                  <a:schemeClr val="tx2"/>
                </a:solidFill>
                <a:latin typeface="+mn-lt"/>
              </a:rPr>
              <a:t>EĞİTİM-ÖĞRETİM ALANINDA</a:t>
            </a:r>
          </a:p>
          <a:p>
            <a:r>
              <a:rPr lang="tr-TR" sz="2700" dirty="0">
                <a:solidFill>
                  <a:schemeClr val="tx2"/>
                </a:solidFill>
              </a:rPr>
              <a:t>TOPLUMSAL KATKI ALANINDA</a:t>
            </a:r>
            <a:endParaRPr lang="en-US" sz="2700" dirty="0">
              <a:solidFill>
                <a:schemeClr val="accent6"/>
              </a:solidFill>
            </a:endParaRPr>
          </a:p>
          <a:p>
            <a:endParaRPr lang="en-US" sz="2700" dirty="0">
              <a:solidFill>
                <a:schemeClr val="accent6"/>
              </a:solidFill>
              <a:latin typeface="+mn-lt"/>
            </a:endParaRPr>
          </a:p>
        </p:txBody>
      </p:sp>
      <p:pic>
        <p:nvPicPr>
          <p:cNvPr id="66" name="Picture 2" descr="https://admin.antalya.edu.tr/files/139/abu-logo-tr-yatay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991" y="332656"/>
            <a:ext cx="1847488" cy="3924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95536" y="2133006"/>
            <a:ext cx="8229600" cy="396029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tr-TR" dirty="0"/>
              <a:t>YAŞ YAKALAMA</a:t>
            </a:r>
          </a:p>
          <a:p>
            <a:pPr marL="0" indent="0" algn="ctr">
              <a:buNone/>
            </a:pPr>
            <a:r>
              <a:rPr lang="tr-TR" dirty="0"/>
              <a:t>TECRÜBE</a:t>
            </a:r>
          </a:p>
          <a:p>
            <a:pPr marL="0" indent="0" algn="ctr">
              <a:buNone/>
            </a:pPr>
            <a:r>
              <a:rPr lang="tr-TR" dirty="0"/>
              <a:t>ÖZEL YETENEK</a:t>
            </a:r>
          </a:p>
          <a:p>
            <a:pPr marL="0" indent="0" algn="ctr">
              <a:buNone/>
            </a:pPr>
            <a:r>
              <a:rPr lang="tr-TR" dirty="0"/>
              <a:t>3 SAĞLIK ve SİNYORİTE</a:t>
            </a:r>
          </a:p>
          <a:p>
            <a:pPr marL="0" indent="0" algn="ctr">
              <a:buNone/>
            </a:pPr>
            <a:r>
              <a:rPr lang="tr-TR" dirty="0"/>
              <a:t>EBT</a:t>
            </a:r>
          </a:p>
        </p:txBody>
      </p:sp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F893C-C32F-4835-A1E5-850973405C58}" type="slidenum">
              <a:rPr lang="tr-TR" smtClean="0"/>
              <a:t>19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51516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etin kutusu 4"/>
          <p:cNvSpPr txBox="1"/>
          <p:nvPr/>
        </p:nvSpPr>
        <p:spPr>
          <a:xfrm>
            <a:off x="983253" y="2443483"/>
            <a:ext cx="2353171" cy="181588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tr-TR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EMNİYET VE UYUMLULUK İZLEME POLİTİKASI</a:t>
            </a:r>
          </a:p>
        </p:txBody>
      </p:sp>
      <p:pic>
        <p:nvPicPr>
          <p:cNvPr id="6" name="Picture 2" descr="https://admin.antalya.edu.tr/files/139/abu-logo-tr-yatay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372" y="450628"/>
            <a:ext cx="1872208" cy="3976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Dikdörtgen 2"/>
          <p:cNvSpPr/>
          <p:nvPr/>
        </p:nvSpPr>
        <p:spPr>
          <a:xfrm>
            <a:off x="490637" y="1291399"/>
            <a:ext cx="4189482" cy="369332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r>
              <a:rPr lang="tr-TR" b="1" dirty="0">
                <a:solidFill>
                  <a:srgbClr val="000000"/>
                </a:solidFill>
                <a:latin typeface="Calibri"/>
                <a:ea typeface="Times New Roman" panose="02020603050405020304" pitchFamily="18" charset="0"/>
                <a:cs typeface="Calibri"/>
              </a:rPr>
              <a:t>  </a:t>
            </a:r>
            <a:endParaRPr lang="tr-TR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83968" y="116632"/>
            <a:ext cx="4758947" cy="6741368"/>
          </a:xfrm>
          <a:prstGeom prst="rect">
            <a:avLst/>
          </a:prstGeom>
        </p:spPr>
      </p:pic>
      <p:sp>
        <p:nvSpPr>
          <p:cNvPr id="7" name="Metin kutusu 6"/>
          <p:cNvSpPr txBox="1"/>
          <p:nvPr/>
        </p:nvSpPr>
        <p:spPr>
          <a:xfrm>
            <a:off x="-252536" y="1214455"/>
            <a:ext cx="5040560" cy="52322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800" b="1" i="0" u="none" strike="noStrike" kern="0" cap="none" spc="0" normalizeH="0" baseline="0" noProof="0" dirty="0">
                <a:ln>
                  <a:noFill/>
                </a:ln>
                <a:solidFill>
                  <a:srgbClr val="9E5E9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</a:rPr>
              <a:t>MİSYON-VİZYON-POLİTİKA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F893C-C32F-4835-A1E5-850973405C58}" type="slidenum">
              <a:rPr lang="tr-TR" smtClean="0"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059947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etin kutusu 1352"/>
          <p:cNvSpPr txBox="1"/>
          <p:nvPr/>
        </p:nvSpPr>
        <p:spPr>
          <a:xfrm>
            <a:off x="2489200" y="29232225"/>
            <a:ext cx="196850" cy="115888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7" name="Metin kutusu 1353"/>
          <p:cNvSpPr txBox="1"/>
          <p:nvPr/>
        </p:nvSpPr>
        <p:spPr>
          <a:xfrm>
            <a:off x="2484438" y="29394150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8" name="Metin kutusu 1354"/>
          <p:cNvSpPr txBox="1"/>
          <p:nvPr/>
        </p:nvSpPr>
        <p:spPr>
          <a:xfrm>
            <a:off x="2484438" y="29556075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9" name="Metin kutusu 1355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0" name="Metin kutusu 1356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1" name="Metin kutusu 1357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2" name="Metin kutusu 1358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3" name="Metin kutusu 1359"/>
          <p:cNvSpPr txBox="1"/>
          <p:nvPr/>
        </p:nvSpPr>
        <p:spPr>
          <a:xfrm>
            <a:off x="3887788" y="29579888"/>
            <a:ext cx="196850" cy="11747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4" name="Metin kutusu 1360"/>
          <p:cNvSpPr txBox="1"/>
          <p:nvPr/>
        </p:nvSpPr>
        <p:spPr>
          <a:xfrm>
            <a:off x="2489200" y="29232225"/>
            <a:ext cx="196850" cy="115888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5" name="Metin kutusu 1361"/>
          <p:cNvSpPr txBox="1"/>
          <p:nvPr/>
        </p:nvSpPr>
        <p:spPr>
          <a:xfrm>
            <a:off x="2484438" y="29556075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6" name="Metin kutusu 1362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7" name="Metin kutusu 1363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8" name="Metin kutusu 1364"/>
          <p:cNvSpPr txBox="1"/>
          <p:nvPr/>
        </p:nvSpPr>
        <p:spPr>
          <a:xfrm>
            <a:off x="2489200" y="29224288"/>
            <a:ext cx="196850" cy="115887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9" name="Metin kutusu 1365"/>
          <p:cNvSpPr txBox="1"/>
          <p:nvPr/>
        </p:nvSpPr>
        <p:spPr>
          <a:xfrm>
            <a:off x="2484438" y="29378275"/>
            <a:ext cx="196850" cy="1412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0" name="Metin kutusu 1367"/>
          <p:cNvSpPr txBox="1"/>
          <p:nvPr/>
        </p:nvSpPr>
        <p:spPr>
          <a:xfrm>
            <a:off x="3887788" y="29222700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1" name="Metin kutusu 1368"/>
          <p:cNvSpPr txBox="1"/>
          <p:nvPr/>
        </p:nvSpPr>
        <p:spPr>
          <a:xfrm>
            <a:off x="3887788" y="29376688"/>
            <a:ext cx="196850" cy="115887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2" name="Metin kutusu 1369"/>
          <p:cNvSpPr txBox="1"/>
          <p:nvPr/>
        </p:nvSpPr>
        <p:spPr>
          <a:xfrm>
            <a:off x="3887788" y="29222700"/>
            <a:ext cx="196850" cy="115888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3" name="Metin kutusu 1370"/>
          <p:cNvSpPr txBox="1"/>
          <p:nvPr/>
        </p:nvSpPr>
        <p:spPr>
          <a:xfrm>
            <a:off x="3887788" y="29376688"/>
            <a:ext cx="196850" cy="115887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4" name="Metin kutusu 1371"/>
          <p:cNvSpPr txBox="1"/>
          <p:nvPr/>
        </p:nvSpPr>
        <p:spPr>
          <a:xfrm>
            <a:off x="3887788" y="29579888"/>
            <a:ext cx="196850" cy="117475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5" name="Metin kutusu 1372"/>
          <p:cNvSpPr txBox="1"/>
          <p:nvPr/>
        </p:nvSpPr>
        <p:spPr>
          <a:xfrm>
            <a:off x="3887788" y="29579888"/>
            <a:ext cx="196850" cy="11747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6" name="Metin kutusu 1373"/>
          <p:cNvSpPr txBox="1"/>
          <p:nvPr/>
        </p:nvSpPr>
        <p:spPr>
          <a:xfrm>
            <a:off x="2489200" y="29232225"/>
            <a:ext cx="196850" cy="115888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7" name="Metin kutusu 1374"/>
          <p:cNvSpPr txBox="1"/>
          <p:nvPr/>
        </p:nvSpPr>
        <p:spPr>
          <a:xfrm>
            <a:off x="2484438" y="29400500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8" name="Metin kutusu 1375"/>
          <p:cNvSpPr txBox="1"/>
          <p:nvPr/>
        </p:nvSpPr>
        <p:spPr>
          <a:xfrm>
            <a:off x="2484438" y="29556075"/>
            <a:ext cx="196850" cy="12382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9" name="Metin kutusu 1376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0" name="Metin kutusu 1377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1" name="Metin kutusu 1378"/>
          <p:cNvSpPr txBox="1"/>
          <p:nvPr/>
        </p:nvSpPr>
        <p:spPr>
          <a:xfrm>
            <a:off x="3887788" y="29587825"/>
            <a:ext cx="196850" cy="115888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>
              <a:solidFill>
                <a:srgbClr val="FF0000"/>
              </a:solidFill>
            </a:endParaRPr>
          </a:p>
        </p:txBody>
      </p:sp>
      <p:sp>
        <p:nvSpPr>
          <p:cNvPr id="32" name="Metin kutusu 1379"/>
          <p:cNvSpPr txBox="1"/>
          <p:nvPr/>
        </p:nvSpPr>
        <p:spPr>
          <a:xfrm>
            <a:off x="4859338" y="29232225"/>
            <a:ext cx="196850" cy="115888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3" name="Metin kutusu 1380"/>
          <p:cNvSpPr txBox="1"/>
          <p:nvPr/>
        </p:nvSpPr>
        <p:spPr>
          <a:xfrm>
            <a:off x="4854575" y="29400500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4" name="Metin kutusu 1381"/>
          <p:cNvSpPr txBox="1"/>
          <p:nvPr/>
        </p:nvSpPr>
        <p:spPr>
          <a:xfrm>
            <a:off x="4854575" y="29556075"/>
            <a:ext cx="196850" cy="12382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5" name="Metin kutusu 1382"/>
          <p:cNvSpPr txBox="1"/>
          <p:nvPr/>
        </p:nvSpPr>
        <p:spPr>
          <a:xfrm>
            <a:off x="2489200" y="30122813"/>
            <a:ext cx="196850" cy="117475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6" name="Metin kutusu 1383"/>
          <p:cNvSpPr txBox="1"/>
          <p:nvPr/>
        </p:nvSpPr>
        <p:spPr>
          <a:xfrm>
            <a:off x="2484438" y="30284738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7" name="Metin kutusu 1384"/>
          <p:cNvSpPr txBox="1"/>
          <p:nvPr/>
        </p:nvSpPr>
        <p:spPr>
          <a:xfrm>
            <a:off x="2484438" y="30446663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8" name="Metin kutusu 1385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9" name="Metin kutusu 1386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0" name="Metin kutusu 1387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1" name="Metin kutusu 1388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2" name="Metin kutusu 1389"/>
          <p:cNvSpPr txBox="1"/>
          <p:nvPr/>
        </p:nvSpPr>
        <p:spPr>
          <a:xfrm>
            <a:off x="3887788" y="30472063"/>
            <a:ext cx="196850" cy="115887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3" name="Metin kutusu 1390"/>
          <p:cNvSpPr txBox="1"/>
          <p:nvPr/>
        </p:nvSpPr>
        <p:spPr>
          <a:xfrm>
            <a:off x="2489200" y="30122813"/>
            <a:ext cx="196850" cy="11747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4" name="Metin kutusu 1391"/>
          <p:cNvSpPr txBox="1"/>
          <p:nvPr/>
        </p:nvSpPr>
        <p:spPr>
          <a:xfrm>
            <a:off x="2484438" y="30446663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5" name="Metin kutusu 1392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6" name="Metin kutusu 1393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7" name="Metin kutusu 1394"/>
          <p:cNvSpPr txBox="1"/>
          <p:nvPr/>
        </p:nvSpPr>
        <p:spPr>
          <a:xfrm>
            <a:off x="2489200" y="30114875"/>
            <a:ext cx="196850" cy="117475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8" name="Metin kutusu 1395"/>
          <p:cNvSpPr txBox="1"/>
          <p:nvPr/>
        </p:nvSpPr>
        <p:spPr>
          <a:xfrm>
            <a:off x="2484438" y="30270450"/>
            <a:ext cx="196850" cy="1412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9" name="Metin kutusu 1396"/>
          <p:cNvSpPr txBox="1"/>
          <p:nvPr/>
        </p:nvSpPr>
        <p:spPr>
          <a:xfrm>
            <a:off x="2484438" y="30446663"/>
            <a:ext cx="204787" cy="160337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0" name="Metin kutusu 1397"/>
          <p:cNvSpPr txBox="1"/>
          <p:nvPr/>
        </p:nvSpPr>
        <p:spPr>
          <a:xfrm>
            <a:off x="3887788" y="30113288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1" name="Metin kutusu 1398"/>
          <p:cNvSpPr txBox="1"/>
          <p:nvPr/>
        </p:nvSpPr>
        <p:spPr>
          <a:xfrm>
            <a:off x="3887788" y="30267275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2" name="Metin kutusu 1399"/>
          <p:cNvSpPr txBox="1"/>
          <p:nvPr/>
        </p:nvSpPr>
        <p:spPr>
          <a:xfrm>
            <a:off x="3887788" y="30113288"/>
            <a:ext cx="196850" cy="11747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3" name="Metin kutusu 1400"/>
          <p:cNvSpPr txBox="1"/>
          <p:nvPr/>
        </p:nvSpPr>
        <p:spPr>
          <a:xfrm>
            <a:off x="3887788" y="30267275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4" name="Metin kutusu 1401"/>
          <p:cNvSpPr txBox="1"/>
          <p:nvPr/>
        </p:nvSpPr>
        <p:spPr>
          <a:xfrm>
            <a:off x="3887788" y="30472063"/>
            <a:ext cx="196850" cy="115887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5" name="Metin kutusu 1402"/>
          <p:cNvSpPr txBox="1"/>
          <p:nvPr/>
        </p:nvSpPr>
        <p:spPr>
          <a:xfrm>
            <a:off x="3887788" y="30472063"/>
            <a:ext cx="196850" cy="115887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6" name="Metin kutusu 1403"/>
          <p:cNvSpPr txBox="1"/>
          <p:nvPr/>
        </p:nvSpPr>
        <p:spPr>
          <a:xfrm>
            <a:off x="2489200" y="30122813"/>
            <a:ext cx="196850" cy="11747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7" name="Metin kutusu 1404"/>
          <p:cNvSpPr txBox="1"/>
          <p:nvPr/>
        </p:nvSpPr>
        <p:spPr>
          <a:xfrm>
            <a:off x="2484438" y="3029267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8" name="Metin kutusu 1405"/>
          <p:cNvSpPr txBox="1"/>
          <p:nvPr/>
        </p:nvSpPr>
        <p:spPr>
          <a:xfrm>
            <a:off x="2484438" y="30446663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9" name="Metin kutusu 1406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0" name="Metin kutusu 1407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1" name="Metin kutusu 1408"/>
          <p:cNvSpPr txBox="1"/>
          <p:nvPr/>
        </p:nvSpPr>
        <p:spPr>
          <a:xfrm>
            <a:off x="3887788" y="30480000"/>
            <a:ext cx="196850" cy="115888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2" name="Metin kutusu 1409"/>
          <p:cNvSpPr txBox="1"/>
          <p:nvPr/>
        </p:nvSpPr>
        <p:spPr>
          <a:xfrm>
            <a:off x="4859338" y="30122813"/>
            <a:ext cx="196850" cy="11747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3" name="Metin kutusu 1410"/>
          <p:cNvSpPr txBox="1"/>
          <p:nvPr/>
        </p:nvSpPr>
        <p:spPr>
          <a:xfrm>
            <a:off x="4854575" y="3029267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4" name="Metin kutusu 1411"/>
          <p:cNvSpPr txBox="1"/>
          <p:nvPr/>
        </p:nvSpPr>
        <p:spPr>
          <a:xfrm>
            <a:off x="4854575" y="30446663"/>
            <a:ext cx="196850" cy="12382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8" name="Metin kutusu 4">
            <a:extLst>
              <a:ext uri="{FF2B5EF4-FFF2-40B4-BE49-F238E27FC236}">
                <a16:creationId xmlns:a16="http://schemas.microsoft.com/office/drawing/2014/main" id="{7EC18F83-204B-487E-AFD6-153344F04A42}"/>
              </a:ext>
            </a:extLst>
          </p:cNvPr>
          <p:cNvSpPr txBox="1"/>
          <p:nvPr/>
        </p:nvSpPr>
        <p:spPr>
          <a:xfrm>
            <a:off x="1427336" y="599280"/>
            <a:ext cx="7051327" cy="1659530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defPPr>
              <a:defRPr lang="tr-TR"/>
            </a:defPPr>
            <a:lvl1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defRPr sz="3100" b="1">
                <a:solidFill>
                  <a:srgbClr val="9DB5C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tr-TR" sz="2700" dirty="0">
                <a:solidFill>
                  <a:schemeClr val="accent6"/>
                </a:solidFill>
                <a:latin typeface="+mn-lt"/>
              </a:rPr>
              <a:t>FARKLI VE İYİ UYGULAMA ÖRNEKLERİ</a:t>
            </a:r>
          </a:p>
          <a:p>
            <a:r>
              <a:rPr lang="tr-TR" sz="2700" dirty="0">
                <a:solidFill>
                  <a:schemeClr val="tx2"/>
                </a:solidFill>
                <a:latin typeface="+mn-lt"/>
              </a:rPr>
              <a:t>ARAŞTIRMA-GELİŞTİRME ve </a:t>
            </a:r>
            <a:r>
              <a:rPr lang="tr-TR" sz="2700" dirty="0">
                <a:solidFill>
                  <a:schemeClr val="tx2"/>
                </a:solidFill>
              </a:rPr>
              <a:t>GİRİŞİMCİLİK ALANINDA</a:t>
            </a:r>
            <a:endParaRPr lang="en-US" sz="2700" dirty="0">
              <a:solidFill>
                <a:schemeClr val="accent6"/>
              </a:solidFill>
            </a:endParaRPr>
          </a:p>
          <a:p>
            <a:endParaRPr lang="en-US" sz="2700" dirty="0">
              <a:solidFill>
                <a:schemeClr val="accent6"/>
              </a:solidFill>
              <a:latin typeface="+mn-lt"/>
            </a:endParaRPr>
          </a:p>
        </p:txBody>
      </p:sp>
      <p:pic>
        <p:nvPicPr>
          <p:cNvPr id="66" name="Picture 2" descr="https://admin.antalya.edu.tr/files/139/abu-logo-tr-yatay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991" y="332656"/>
            <a:ext cx="1847488" cy="3924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5" name="İçerik Yer Tutucusu 2"/>
          <p:cNvSpPr txBox="1">
            <a:spLocks/>
          </p:cNvSpPr>
          <p:nvPr/>
        </p:nvSpPr>
        <p:spPr>
          <a:xfrm>
            <a:off x="395536" y="2668384"/>
            <a:ext cx="8229600" cy="342491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dirty="0">
                <a:solidFill>
                  <a:schemeClr val="tx1"/>
                </a:solidFill>
              </a:rPr>
              <a:t>İNDEXLENMİŞ DERGİ ve YAYINLARI</a:t>
            </a:r>
          </a:p>
          <a:p>
            <a:r>
              <a:rPr lang="tr-TR" dirty="0">
                <a:solidFill>
                  <a:schemeClr val="tx1"/>
                </a:solidFill>
              </a:rPr>
              <a:t>EDP</a:t>
            </a:r>
          </a:p>
          <a:p>
            <a:endParaRPr lang="tr-TR" dirty="0">
              <a:solidFill>
                <a:schemeClr val="tx1"/>
              </a:solidFill>
            </a:endParaRPr>
          </a:p>
          <a:p>
            <a:endParaRPr lang="tr-TR" dirty="0">
              <a:solidFill>
                <a:schemeClr val="tx1"/>
              </a:solidFill>
            </a:endParaRPr>
          </a:p>
        </p:txBody>
      </p:sp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F893C-C32F-4835-A1E5-850973405C58}" type="slidenum">
              <a:rPr lang="tr-TR" smtClean="0"/>
              <a:t>20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6250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etin kutusu 4"/>
          <p:cNvSpPr txBox="1"/>
          <p:nvPr/>
        </p:nvSpPr>
        <p:spPr>
          <a:xfrm>
            <a:off x="490637" y="1048914"/>
            <a:ext cx="8185819" cy="163121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tr-TR" sz="2000" i="1" dirty="0"/>
              <a:t>PRAXIS Havacılık ve Uzay Programlarında; ulusal &amp; uluslararası mevzuata, tamamen uyulmasına rağmen, </a:t>
            </a:r>
            <a:r>
              <a:rPr lang="tr-TR" sz="2000" i="1" u="sng" dirty="0"/>
              <a:t>“BİLGİ – BECERİ - EMNİYET” </a:t>
            </a:r>
            <a:r>
              <a:rPr lang="tr-TR" sz="2000" i="1" dirty="0"/>
              <a:t>sloganını özvarlığının her detayında kabul eder ve uygular. Her türlü politikayı bu sabit slogan üzerinden türetir. Bu, </a:t>
            </a:r>
            <a:r>
              <a:rPr lang="tr-TR" sz="2000" i="1" dirty="0" err="1"/>
              <a:t>Praxis</a:t>
            </a:r>
            <a:r>
              <a:rPr lang="tr-TR" sz="2000" i="1" dirty="0"/>
              <a:t> Havacılık ve Uzay </a:t>
            </a:r>
            <a:r>
              <a:rPr lang="tr-TR" sz="2000" i="1" dirty="0" err="1"/>
              <a:t>Programları'nın</a:t>
            </a:r>
            <a:r>
              <a:rPr lang="tr-TR" sz="2000" i="1" dirty="0"/>
              <a:t> taahhüt ettiği herhangi bir uygulamada veya gelişmede gözlenebilir. </a:t>
            </a:r>
            <a:endParaRPr lang="tr-TR" sz="3200" b="1" dirty="0">
              <a:solidFill>
                <a:schemeClr val="accent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" name="Picture 2" descr="https://admin.antalya.edu.tr/files/139/abu-logo-tr-yatay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372" y="450628"/>
            <a:ext cx="1872208" cy="3976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Dikdörtgen 2"/>
          <p:cNvSpPr/>
          <p:nvPr/>
        </p:nvSpPr>
        <p:spPr>
          <a:xfrm>
            <a:off x="490637" y="1291399"/>
            <a:ext cx="4189482" cy="369332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r>
              <a:rPr lang="tr-TR" b="1" dirty="0">
                <a:solidFill>
                  <a:srgbClr val="000000"/>
                </a:solidFill>
                <a:latin typeface="Calibri"/>
                <a:ea typeface="Times New Roman" panose="02020603050405020304" pitchFamily="18" charset="0"/>
                <a:cs typeface="Calibri"/>
              </a:rPr>
              <a:t>  </a:t>
            </a:r>
            <a:endParaRPr lang="tr-TR" b="1" dirty="0"/>
          </a:p>
        </p:txBody>
      </p:sp>
      <p:sp>
        <p:nvSpPr>
          <p:cNvPr id="7" name="Metin kutusu 6"/>
          <p:cNvSpPr txBox="1"/>
          <p:nvPr/>
        </p:nvSpPr>
        <p:spPr>
          <a:xfrm>
            <a:off x="3203848" y="285023"/>
            <a:ext cx="5040560" cy="52322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800" b="1" i="0" u="none" strike="noStrike" kern="0" cap="none" spc="0" normalizeH="0" baseline="0" noProof="0" dirty="0">
                <a:ln>
                  <a:noFill/>
                </a:ln>
                <a:solidFill>
                  <a:srgbClr val="9E5E9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</a:rPr>
              <a:t>MİSYON-VİZYON-POLİTİKA</a:t>
            </a:r>
          </a:p>
        </p:txBody>
      </p:sp>
      <p:sp>
        <p:nvSpPr>
          <p:cNvPr id="4" name="Dikdörtgen 3"/>
          <p:cNvSpPr/>
          <p:nvPr/>
        </p:nvSpPr>
        <p:spPr>
          <a:xfrm>
            <a:off x="371069" y="2680130"/>
            <a:ext cx="8618100" cy="39857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201295" algn="just">
              <a:lnSpc>
                <a:spcPct val="115000"/>
              </a:lnSpc>
              <a:spcAft>
                <a:spcPts val="0"/>
              </a:spcAft>
            </a:pPr>
            <a:r>
              <a:rPr lang="tr-TR" sz="2000" i="1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Emniyet ve Uyumluluk İzleme Sistemleri en önemli faaliyetimizdir. Tüm havacılık faaliyetimizin gerçekleştirilmesini sağlamak amacıyla, </a:t>
            </a:r>
            <a:r>
              <a:rPr lang="tr-TR" sz="2000" i="1" u="sng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sürekli olarak stratejiler ve süreçler geliştiriyor, uyguluyor, sürdürüyor ve iyileştiriyoruz.</a:t>
            </a:r>
            <a:endParaRPr lang="tr-TR" sz="2000" u="sng" dirty="0"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SzPts val="1000"/>
              <a:buFont typeface="Wingdings" panose="05000000000000000000" pitchFamily="2" charset="2"/>
              <a:buChar char=""/>
            </a:pPr>
            <a:r>
              <a:rPr lang="tr-TR" sz="2000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Genel Müdür’den başlayarak yönetimin tüm seviyelerinde, </a:t>
            </a:r>
            <a:r>
              <a:rPr lang="tr-TR" sz="2000" u="sn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 yüksek emniyet performansına ulaşılmasını</a:t>
            </a:r>
            <a:r>
              <a:rPr lang="tr-TR" sz="2000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endParaRPr lang="tr-TR" sz="2000" dirty="0"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SzPts val="1000"/>
              <a:buFont typeface="Wingdings" panose="05000000000000000000" pitchFamily="2" charset="2"/>
              <a:buChar char=""/>
            </a:pPr>
            <a:r>
              <a:rPr lang="tr-TR" sz="2000" i="1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SHGM ve diğer ulusal uluslararası otoriteler tarafından belirlenmiş yönetmelik, talimat ve kurallar çerçevesinde eğitim yapmayı,</a:t>
            </a:r>
            <a:endParaRPr lang="tr-TR" sz="2000" dirty="0"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SzPts val="1000"/>
              <a:buFont typeface="Wingdings" panose="05000000000000000000" pitchFamily="2" charset="2"/>
              <a:buChar char=""/>
            </a:pPr>
            <a:r>
              <a:rPr lang="tr-TR" sz="2000" i="1" u="sng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Praxis</a:t>
            </a:r>
            <a:r>
              <a:rPr lang="tr-TR" sz="2000" i="1" u="sng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Havacılık ve Uzay </a:t>
            </a:r>
            <a:r>
              <a:rPr lang="tr-TR" sz="2000" i="1" u="sng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Programları'nın</a:t>
            </a:r>
            <a:r>
              <a:rPr lang="tr-TR" sz="2000" i="1" u="sng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havacılık sektöründe kabul edilebilir, etkin, verimli ve söz sahibi bir konumuna gelmesini sağlamayı</a:t>
            </a:r>
            <a:r>
              <a:rPr lang="tr-TR" sz="2000" i="1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endParaRPr lang="tr-TR" sz="2000" dirty="0"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SzPts val="1000"/>
              <a:buFont typeface="Wingdings" panose="05000000000000000000" pitchFamily="2" charset="2"/>
              <a:buChar char=""/>
            </a:pPr>
            <a:r>
              <a:rPr lang="tr-TR" sz="2000" i="1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Geri besleme yapısı ile </a:t>
            </a:r>
            <a:r>
              <a:rPr lang="tr-TR" sz="2000" i="1" u="sng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sürekli kendini geliştiren bir emniyet ve uyumluluk izleme programı oluşturmayı </a:t>
            </a:r>
            <a:r>
              <a:rPr lang="tr-TR" sz="2000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hedefliyoruz.</a:t>
            </a:r>
            <a:endParaRPr lang="tr-TR" sz="2000" dirty="0"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F893C-C32F-4835-A1E5-850973405C58}" type="slidenum">
              <a:rPr lang="tr-TR" smtClean="0"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059997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F893C-C32F-4835-A1E5-850973405C58}" type="slidenum">
              <a:rPr lang="tr-TR" smtClean="0"/>
              <a:t>4</a:t>
            </a:fld>
            <a:endParaRPr lang="tr-TR"/>
          </a:p>
        </p:txBody>
      </p:sp>
      <p:pic>
        <p:nvPicPr>
          <p:cNvPr id="9" name="Resim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1732" y="-521052"/>
            <a:ext cx="6343827" cy="4053046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31840" y="2871609"/>
            <a:ext cx="6015682" cy="4090126"/>
          </a:xfrm>
          <a:prstGeom prst="rect">
            <a:avLst/>
          </a:prstGeom>
        </p:spPr>
      </p:pic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5436096" y="2780928"/>
            <a:ext cx="3456384" cy="464549"/>
          </a:xfrm>
        </p:spPr>
        <p:txBody>
          <a:bodyPr>
            <a:noAutofit/>
          </a:bodyPr>
          <a:lstStyle/>
          <a:p>
            <a:pPr algn="l"/>
            <a:r>
              <a:rPr lang="tr-TR" sz="2400" dirty="0"/>
              <a:t>https://docs.praxis.aero/</a:t>
            </a:r>
          </a:p>
        </p:txBody>
      </p:sp>
    </p:spTree>
    <p:extLst>
      <p:ext uri="{BB962C8B-B14F-4D97-AF65-F5344CB8AC3E}">
        <p14:creationId xmlns:p14="http://schemas.microsoft.com/office/powerpoint/2010/main" val="33116016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etin kutusu 4"/>
          <p:cNvSpPr txBox="1"/>
          <p:nvPr/>
        </p:nvSpPr>
        <p:spPr>
          <a:xfrm>
            <a:off x="2915816" y="1306"/>
            <a:ext cx="4403764" cy="52322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tr-TR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SWOT (GZFT) ANALİZİ</a:t>
            </a:r>
            <a:endParaRPr lang="tr-TR" sz="2800" b="1" dirty="0">
              <a:solidFill>
                <a:schemeClr val="accent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Calibri"/>
            </a:endParaRPr>
          </a:p>
        </p:txBody>
      </p:sp>
      <p:pic>
        <p:nvPicPr>
          <p:cNvPr id="6" name="Picture 2" descr="https://admin.antalya.edu.tr/files/139/abu-logo-tr-yatay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41133"/>
            <a:ext cx="2088232" cy="4435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7" name="Tablo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46335098"/>
              </p:ext>
            </p:extLst>
          </p:nvPr>
        </p:nvGraphicFramePr>
        <p:xfrm>
          <a:off x="-25741" y="524526"/>
          <a:ext cx="9143999" cy="6133636"/>
        </p:xfrm>
        <a:graphic>
          <a:graphicData uri="http://schemas.openxmlformats.org/drawingml/2006/table">
            <a:tbl>
              <a:tblPr/>
              <a:tblGrid>
                <a:gridCol w="349199">
                  <a:extLst>
                    <a:ext uri="{9D8B030D-6E8A-4147-A177-3AD203B41FA5}">
                      <a16:colId xmlns:a16="http://schemas.microsoft.com/office/drawing/2014/main" val="3407775872"/>
                    </a:ext>
                  </a:extLst>
                </a:gridCol>
                <a:gridCol w="2027843">
                  <a:extLst>
                    <a:ext uri="{9D8B030D-6E8A-4147-A177-3AD203B41FA5}">
                      <a16:colId xmlns:a16="http://schemas.microsoft.com/office/drawing/2014/main" val="3869572059"/>
                    </a:ext>
                  </a:extLst>
                </a:gridCol>
                <a:gridCol w="309290">
                  <a:extLst>
                    <a:ext uri="{9D8B030D-6E8A-4147-A177-3AD203B41FA5}">
                      <a16:colId xmlns:a16="http://schemas.microsoft.com/office/drawing/2014/main" val="2169340977"/>
                    </a:ext>
                  </a:extLst>
                </a:gridCol>
                <a:gridCol w="1995416">
                  <a:extLst>
                    <a:ext uri="{9D8B030D-6E8A-4147-A177-3AD203B41FA5}">
                      <a16:colId xmlns:a16="http://schemas.microsoft.com/office/drawing/2014/main" val="4212663527"/>
                    </a:ext>
                  </a:extLst>
                </a:gridCol>
                <a:gridCol w="279359">
                  <a:extLst>
                    <a:ext uri="{9D8B030D-6E8A-4147-A177-3AD203B41FA5}">
                      <a16:colId xmlns:a16="http://schemas.microsoft.com/office/drawing/2014/main" val="348230800"/>
                    </a:ext>
                  </a:extLst>
                </a:gridCol>
                <a:gridCol w="1771133">
                  <a:extLst>
                    <a:ext uri="{9D8B030D-6E8A-4147-A177-3AD203B41FA5}">
                      <a16:colId xmlns:a16="http://schemas.microsoft.com/office/drawing/2014/main" val="2729879976"/>
                    </a:ext>
                  </a:extLst>
                </a:gridCol>
                <a:gridCol w="216024">
                  <a:extLst>
                    <a:ext uri="{9D8B030D-6E8A-4147-A177-3AD203B41FA5}">
                      <a16:colId xmlns:a16="http://schemas.microsoft.com/office/drawing/2014/main" val="2115439296"/>
                    </a:ext>
                  </a:extLst>
                </a:gridCol>
                <a:gridCol w="2195735">
                  <a:extLst>
                    <a:ext uri="{9D8B030D-6E8A-4147-A177-3AD203B41FA5}">
                      <a16:colId xmlns:a16="http://schemas.microsoft.com/office/drawing/2014/main" val="2349156444"/>
                    </a:ext>
                  </a:extLst>
                </a:gridCol>
              </a:tblGrid>
              <a:tr h="232194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tr-TR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GÜÇLÜ YÖNLER</a:t>
                      </a:r>
                    </a:p>
                  </a:txBody>
                  <a:tcPr marL="6738" marR="6738" marT="67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996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tr-TR" sz="14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ZAYIF  YÖNLER</a:t>
                      </a:r>
                    </a:p>
                  </a:txBody>
                  <a:tcPr marL="6738" marR="6738" marT="67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tr-T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FIRSATLAR</a:t>
                      </a:r>
                    </a:p>
                  </a:txBody>
                  <a:tcPr marL="6738" marR="6738" marT="67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tr-T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TEHDİTLER</a:t>
                      </a:r>
                    </a:p>
                  </a:txBody>
                  <a:tcPr marL="6738" marR="6738" marT="67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01111080"/>
                  </a:ext>
                </a:extLst>
              </a:tr>
              <a:tr h="1269113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G1</a:t>
                      </a:r>
                    </a:p>
                  </a:txBody>
                  <a:tcPr marL="6738" marR="6738" marT="67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996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Akdeniz Bölgesindeki tek pilotaj bölümü olması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Z1</a:t>
                      </a:r>
                    </a:p>
                  </a:txBody>
                  <a:tcPr marL="6738" marR="6738" marT="67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Üniversite ve sektör işbirliğinin istenilen düzeyde olmaması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F1</a:t>
                      </a:r>
                    </a:p>
                  </a:txBody>
                  <a:tcPr marL="6738" marR="6738" marT="67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Şehrimizde havayolu firmalarının olması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T1</a:t>
                      </a:r>
                    </a:p>
                  </a:txBody>
                  <a:tcPr marL="6738" marR="6738" marT="67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Ülkemizde havacılık eğitiminin miktar olarak artması ile bu eğitimlerin yapılabileceği hava meydanlarının DHMI politikası ile kısıtlanıyor olması ve ayrık meydanların bulunmaması sonucu eğitim süreçlerinin uzayacak olması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62656433"/>
                  </a:ext>
                </a:extLst>
              </a:tr>
              <a:tr h="961949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G2</a:t>
                      </a:r>
                    </a:p>
                  </a:txBody>
                  <a:tcPr marL="6738" marR="6738" marT="67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996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Antalya ilindeki tek pilotaj lisans programı olması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Z2</a:t>
                      </a:r>
                    </a:p>
                  </a:txBody>
                  <a:tcPr marL="6738" marR="6738" marT="67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Yerleşkemizde sınav sistemi için bilgisayar yetersizliği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F2</a:t>
                      </a:r>
                    </a:p>
                  </a:txBody>
                  <a:tcPr marL="6738" marR="6738" marT="67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Havayolu taşımacılığının her geçen gün gelişiyor olması, uçak sayıları ile birlikte pilot sayılarının artması ile iş bulma oranının her geçen yıl yükselmesi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T2</a:t>
                      </a:r>
                    </a:p>
                  </a:txBody>
                  <a:tcPr marL="6738" marR="6738" marT="67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Halihazırdaki öğrencilerin döviz kuru, ekonomik koşullar  nedeniyle eğitim ücretlerini</a:t>
                      </a:r>
                      <a:r>
                        <a:rPr lang="tr-TR" sz="14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ödeyememesi, eğitime devam edememesi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94752370"/>
                  </a:ext>
                </a:extLst>
              </a:tr>
              <a:tr h="818210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G3</a:t>
                      </a:r>
                    </a:p>
                  </a:txBody>
                  <a:tcPr marL="6738" marR="6738" marT="67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996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Eğitimler konusunda uzman ve yetkili eğitmenler tarafından verilmesi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Z3</a:t>
                      </a:r>
                    </a:p>
                  </a:txBody>
                  <a:tcPr marL="6738" marR="6738" marT="67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Yerleşkemizden üniversitenin ortak ağına (K,KYS ve diğer) ulaşılamaması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F3</a:t>
                      </a:r>
                    </a:p>
                  </a:txBody>
                  <a:tcPr marL="6738" marR="6738" marT="67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Her anlamada donanımlı olarak yetişen öğrencilerimizin sektörde yer bulacak olmaları (G14)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T3</a:t>
                      </a:r>
                    </a:p>
                  </a:txBody>
                  <a:tcPr marL="6738" marR="6738" marT="67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Havacılık bölümünü kazanan öğrencilerde başarı parametresi olarak (burs) sadece üniversite sınav sonucunun geçerli olması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77849472"/>
                  </a:ext>
                </a:extLst>
              </a:tr>
              <a:tr h="1205201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G4</a:t>
                      </a:r>
                    </a:p>
                  </a:txBody>
                  <a:tcPr marL="6738" marR="6738" marT="67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996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Bölümümüzde havacılık konusunda uzman eğitmenlerin bulunması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2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38" marR="6738" marT="67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tr-T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F4</a:t>
                      </a:r>
                    </a:p>
                  </a:txBody>
                  <a:tcPr marL="6738" marR="6738" marT="67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Kendi eğitmen pilotlarımızı yetiştiriyor olmamız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T4</a:t>
                      </a:r>
                    </a:p>
                  </a:txBody>
                  <a:tcPr marL="6738" marR="6738" marT="67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Eğitim ücretinin Dolar ve Euro endeksli olarak sürekli yükselmesi, Havacılıkta maliyetlerin dolar-</a:t>
                      </a:r>
                      <a:r>
                        <a:rPr lang="tr-TR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euro</a:t>
                      </a:r>
                      <a:r>
                        <a:rPr lang="tr-T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üzerinden olduğu için, eğitim ücretinin ülkemiz şartlarında çok yüksek olması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75757925"/>
                  </a:ext>
                </a:extLst>
              </a:tr>
              <a:tr h="1116746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G5</a:t>
                      </a:r>
                    </a:p>
                  </a:txBody>
                  <a:tcPr marL="6738" marR="6738" marT="67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996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Bölümümüzde havacılık konusunda uzman personel bulunması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2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38" marR="6738" marT="67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tr-T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F5</a:t>
                      </a:r>
                    </a:p>
                  </a:txBody>
                  <a:tcPr marL="6738" marR="6738" marT="67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Pilotluk mesleğine elverişli öğrencilerin seçiliyor olması (G7), eğitim sürecini, başarıyı mezuniyetten sonraki iş bulma oranını oldukça </a:t>
                      </a:r>
                      <a:r>
                        <a:rPr lang="tr-TR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yüksetecektir</a:t>
                      </a:r>
                      <a:r>
                        <a:rPr lang="tr-T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.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T5</a:t>
                      </a:r>
                    </a:p>
                  </a:txBody>
                  <a:tcPr marL="6738" marR="6738" marT="67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Havacılık sektörü personeli ücretleri ve akademik ortam maaş/ücretlerinin birbiri ile uyuşmaması nedeniyle rekabet ortamında personel tutma zorluğu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33001841"/>
                  </a:ext>
                </a:extLst>
              </a:tr>
            </a:tbl>
          </a:graphicData>
        </a:graphic>
      </p:graphicFrame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F893C-C32F-4835-A1E5-850973405C58}" type="slidenum">
              <a:rPr lang="tr-TR" smtClean="0"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728110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etin kutusu 4"/>
          <p:cNvSpPr txBox="1"/>
          <p:nvPr/>
        </p:nvSpPr>
        <p:spPr>
          <a:xfrm>
            <a:off x="2915816" y="155537"/>
            <a:ext cx="4403764" cy="52322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tr-TR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SWOT (GZFT) ANALİZİ</a:t>
            </a:r>
            <a:endParaRPr lang="tr-TR" sz="2800" b="1" dirty="0">
              <a:solidFill>
                <a:schemeClr val="accent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Calibri"/>
            </a:endParaRPr>
          </a:p>
        </p:txBody>
      </p:sp>
      <p:pic>
        <p:nvPicPr>
          <p:cNvPr id="6" name="Picture 2" descr="https://admin.antalya.edu.tr/files/139/abu-logo-tr-yatay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35192"/>
            <a:ext cx="2088232" cy="4435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" name="Tablo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750618"/>
              </p:ext>
            </p:extLst>
          </p:nvPr>
        </p:nvGraphicFramePr>
        <p:xfrm>
          <a:off x="0" y="702195"/>
          <a:ext cx="9144000" cy="6202319"/>
        </p:xfrm>
        <a:graphic>
          <a:graphicData uri="http://schemas.openxmlformats.org/drawingml/2006/table">
            <a:tbl>
              <a:tblPr/>
              <a:tblGrid>
                <a:gridCol w="347017">
                  <a:extLst>
                    <a:ext uri="{9D8B030D-6E8A-4147-A177-3AD203B41FA5}">
                      <a16:colId xmlns:a16="http://schemas.microsoft.com/office/drawing/2014/main" val="1400549731"/>
                    </a:ext>
                  </a:extLst>
                </a:gridCol>
                <a:gridCol w="2874690">
                  <a:extLst>
                    <a:ext uri="{9D8B030D-6E8A-4147-A177-3AD203B41FA5}">
                      <a16:colId xmlns:a16="http://schemas.microsoft.com/office/drawing/2014/main" val="1428242421"/>
                    </a:ext>
                  </a:extLst>
                </a:gridCol>
                <a:gridCol w="144819">
                  <a:extLst>
                    <a:ext uri="{9D8B030D-6E8A-4147-A177-3AD203B41FA5}">
                      <a16:colId xmlns:a16="http://schemas.microsoft.com/office/drawing/2014/main" val="4248691416"/>
                    </a:ext>
                  </a:extLst>
                </a:gridCol>
                <a:gridCol w="917442">
                  <a:extLst>
                    <a:ext uri="{9D8B030D-6E8A-4147-A177-3AD203B41FA5}">
                      <a16:colId xmlns:a16="http://schemas.microsoft.com/office/drawing/2014/main" val="3375811537"/>
                    </a:ext>
                  </a:extLst>
                </a:gridCol>
                <a:gridCol w="216024">
                  <a:extLst>
                    <a:ext uri="{9D8B030D-6E8A-4147-A177-3AD203B41FA5}">
                      <a16:colId xmlns:a16="http://schemas.microsoft.com/office/drawing/2014/main" val="3706723909"/>
                    </a:ext>
                  </a:extLst>
                </a:gridCol>
                <a:gridCol w="2284175">
                  <a:extLst>
                    <a:ext uri="{9D8B030D-6E8A-4147-A177-3AD203B41FA5}">
                      <a16:colId xmlns:a16="http://schemas.microsoft.com/office/drawing/2014/main" val="3085565048"/>
                    </a:ext>
                  </a:extLst>
                </a:gridCol>
                <a:gridCol w="187553">
                  <a:extLst>
                    <a:ext uri="{9D8B030D-6E8A-4147-A177-3AD203B41FA5}">
                      <a16:colId xmlns:a16="http://schemas.microsoft.com/office/drawing/2014/main" val="2303638130"/>
                    </a:ext>
                  </a:extLst>
                </a:gridCol>
                <a:gridCol w="2172280">
                  <a:extLst>
                    <a:ext uri="{9D8B030D-6E8A-4147-A177-3AD203B41FA5}">
                      <a16:colId xmlns:a16="http://schemas.microsoft.com/office/drawing/2014/main" val="2019375252"/>
                    </a:ext>
                  </a:extLst>
                </a:gridCol>
              </a:tblGrid>
              <a:tr h="247743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tr-TR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GÜÇLÜ YÖNLER</a:t>
                      </a:r>
                    </a:p>
                  </a:txBody>
                  <a:tcPr marL="6738" marR="6738" marT="67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996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tr-TR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ZAYIF  YÖNLER</a:t>
                      </a:r>
                    </a:p>
                  </a:txBody>
                  <a:tcPr marL="6738" marR="6738" marT="67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tr-T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FIRSATLAR</a:t>
                      </a:r>
                    </a:p>
                  </a:txBody>
                  <a:tcPr marL="6738" marR="6738" marT="67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tr-T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TEHDİTLER</a:t>
                      </a:r>
                    </a:p>
                  </a:txBody>
                  <a:tcPr marL="6738" marR="6738" marT="67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14370454"/>
                  </a:ext>
                </a:extLst>
              </a:tr>
              <a:tr h="1088223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G6</a:t>
                      </a:r>
                    </a:p>
                  </a:txBody>
                  <a:tcPr marL="6738" marR="6738" marT="67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996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Oldukça zor olan eğitimin eğitim dilinin anadilde (Türkçe) olması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1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38" marR="6738" marT="67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tr-T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38" marR="6738" marT="67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F6</a:t>
                      </a:r>
                    </a:p>
                  </a:txBody>
                  <a:tcPr marL="6738" marR="6738" marT="67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Pilotaj eğitim içeriğimizin sadece havayoluna yönelik tasarlanmadığı için sektörde bir çok havacılık işletmesinde iş bulma olanaklarının olması (deniz uçağı pilotluğu, FI </a:t>
                      </a:r>
                      <a:r>
                        <a:rPr lang="tr-TR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vb</a:t>
                      </a:r>
                      <a:r>
                        <a:rPr lang="tr-T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35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T6</a:t>
                      </a:r>
                    </a:p>
                  </a:txBody>
                  <a:tcPr marL="6738" marR="6738" marT="67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Döviz kuru ve ekonomik koşullar  nedeniyle pilotaj tercih edecek öğrenci sayılarında azalma yaşanması veya çok daha başarılı adayların ücretler yüzünden bölümü tercih edememesi</a:t>
                      </a:r>
                    </a:p>
                  </a:txBody>
                  <a:tcPr marL="6738" marR="6738" marT="67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13965763"/>
                  </a:ext>
                </a:extLst>
              </a:tr>
              <a:tr h="672274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G7</a:t>
                      </a:r>
                    </a:p>
                  </a:txBody>
                  <a:tcPr marL="6738" marR="6738" marT="67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996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Öğrencilere Test </a:t>
                      </a:r>
                      <a:r>
                        <a:rPr lang="tr-TR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Protokü</a:t>
                      </a:r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uygulanarak </a:t>
                      </a:r>
                      <a:r>
                        <a:rPr lang="tr-TR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Piltaja</a:t>
                      </a:r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elverişli olanların okula kabul edilmesi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1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38" marR="6738" marT="67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738" marR="6738" marT="67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38" marR="6738" marT="67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tr-T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38" marR="6738" marT="67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T7</a:t>
                      </a:r>
                    </a:p>
                  </a:txBody>
                  <a:tcPr marL="6738" marR="6738" marT="67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35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Şehrimizde kira, konaklama ücretlerinin çok yüksek olması</a:t>
                      </a:r>
                    </a:p>
                  </a:txBody>
                  <a:tcPr marL="6738" marR="6738" marT="67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52520008"/>
                  </a:ext>
                </a:extLst>
              </a:tr>
              <a:tr h="315461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G8</a:t>
                      </a:r>
                    </a:p>
                  </a:txBody>
                  <a:tcPr marL="6738" marR="6738" marT="67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996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Eğitimin 4 yıl olması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1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38" marR="6738" marT="67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738" marR="6738" marT="67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38" marR="6738" marT="67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tr-T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38" marR="6738" marT="67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38" marR="6738" marT="67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tr-T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38" marR="6738" marT="67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35696231"/>
                  </a:ext>
                </a:extLst>
              </a:tr>
              <a:tr h="640311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G9</a:t>
                      </a:r>
                    </a:p>
                  </a:txBody>
                  <a:tcPr marL="6738" marR="6738" marT="67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996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İngilizce eğitimi hazırlık sınıfı olmaksızın 2. yıl itibarı ile 4 yıla yayılmış olarak veriliyor olması.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1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38" marR="6738" marT="67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738" marR="6738" marT="67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38" marR="6738" marT="67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tr-T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38" marR="6738" marT="67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38" marR="6738" marT="67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tr-T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38" marR="6738" marT="67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8955263"/>
                  </a:ext>
                </a:extLst>
              </a:tr>
              <a:tr h="640311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G10</a:t>
                      </a:r>
                    </a:p>
                  </a:txBody>
                  <a:tcPr marL="6738" marR="6738" marT="67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996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İngilizce seviyesinin havacılıkta geçerli olan "ICAO </a:t>
                      </a:r>
                      <a:r>
                        <a:rPr lang="tr-TR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level</a:t>
                      </a:r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" olarak mezun olunması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1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38" marR="6738" marT="67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738" marR="6738" marT="67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38" marR="6738" marT="67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tr-T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38" marR="6738" marT="67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38" marR="6738" marT="67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tr-T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38" marR="6738" marT="67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14846478"/>
                  </a:ext>
                </a:extLst>
              </a:tr>
              <a:tr h="640311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G11</a:t>
                      </a:r>
                    </a:p>
                  </a:txBody>
                  <a:tcPr marL="6738" marR="6738" marT="67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996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İlk yılda uçuş eğitiminin başlaması ve ilk yıl sonunda PPL lisansına sahip olunması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1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38" marR="6738" marT="67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738" marR="6738" marT="67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38" marR="6738" marT="67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tr-T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38" marR="6738" marT="67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38" marR="6738" marT="67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tr-T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38" marR="6738" marT="67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02490255"/>
                  </a:ext>
                </a:extLst>
              </a:tr>
              <a:tr h="707842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G12</a:t>
                      </a:r>
                    </a:p>
                  </a:txBody>
                  <a:tcPr marL="6738" marR="6738" marT="67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996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Uçak uçuşlarına başlamadan önce kendi üretimimiz olan simülatörde eğitimlerin yapılabilmesi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1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38" marR="6738" marT="67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738" marR="6738" marT="67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38" marR="6738" marT="67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tr-T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38" marR="6738" marT="67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38" marR="6738" marT="67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tr-T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38" marR="6738" marT="67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30986203"/>
                  </a:ext>
                </a:extLst>
              </a:tr>
              <a:tr h="495489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G13</a:t>
                      </a:r>
                    </a:p>
                  </a:txBody>
                  <a:tcPr marL="6738" marR="6738" marT="67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996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Teorik Eğitimleri veren bir çok eğitmenin aynı zamanda pilot olması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1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38" marR="6738" marT="67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738" marR="6738" marT="67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38" marR="6738" marT="67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tr-T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38" marR="6738" marT="67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38" marR="6738" marT="67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tr-T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38" marR="6738" marT="67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39472203"/>
                  </a:ext>
                </a:extLst>
              </a:tr>
              <a:tr h="707842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G14</a:t>
                      </a:r>
                    </a:p>
                  </a:txBody>
                  <a:tcPr marL="6738" marR="6738" marT="67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996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4.sınıf öğrencilerimizin daha mezun olmadan Havayolu şirketlerine </a:t>
                      </a:r>
                      <a:r>
                        <a:rPr lang="tr-TR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II.pilot</a:t>
                      </a:r>
                      <a:r>
                        <a:rPr lang="tr-T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olarak işe başlayabilmeleri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1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38" marR="6738" marT="67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738" marR="6738" marT="67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38" marR="6738" marT="67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tr-T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38" marR="6738" marT="67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38" marR="6738" marT="67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tr-T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38" marR="6738" marT="67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59975095"/>
                  </a:ext>
                </a:extLst>
              </a:tr>
            </a:tbl>
          </a:graphicData>
        </a:graphic>
      </p:graphicFrame>
      <p:sp>
        <p:nvSpPr>
          <p:cNvPr id="3" name="Slayt Numarası Yer Tutucus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F893C-C32F-4835-A1E5-850973405C58}" type="slidenum">
              <a:rPr lang="tr-TR" smtClean="0"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374186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F893C-C32F-4835-A1E5-850973405C58}" type="slidenum">
              <a:rPr lang="tr-TR" smtClean="0"/>
              <a:t>7</a:t>
            </a:fld>
            <a:endParaRPr lang="tr-TR"/>
          </a:p>
        </p:txBody>
      </p:sp>
      <p:sp>
        <p:nvSpPr>
          <p:cNvPr id="4" name="Metin kutusu 4"/>
          <p:cNvSpPr txBox="1"/>
          <p:nvPr/>
        </p:nvSpPr>
        <p:spPr>
          <a:xfrm>
            <a:off x="1079610" y="0"/>
            <a:ext cx="69847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PAYDAŞ BEKLENTİLERİ</a:t>
            </a:r>
          </a:p>
        </p:txBody>
      </p:sp>
      <p:graphicFrame>
        <p:nvGraphicFramePr>
          <p:cNvPr id="3" name="Tablo 2">
            <a:extLst>
              <a:ext uri="{FF2B5EF4-FFF2-40B4-BE49-F238E27FC236}">
                <a16:creationId xmlns:a16="http://schemas.microsoft.com/office/drawing/2014/main" id="{7F66C131-E4F3-05F1-3421-2D31B7B5577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79157624"/>
              </p:ext>
            </p:extLst>
          </p:nvPr>
        </p:nvGraphicFramePr>
        <p:xfrm>
          <a:off x="179512" y="461665"/>
          <a:ext cx="8784976" cy="620791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933319">
                  <a:extLst>
                    <a:ext uri="{9D8B030D-6E8A-4147-A177-3AD203B41FA5}">
                      <a16:colId xmlns:a16="http://schemas.microsoft.com/office/drawing/2014/main" val="3901306912"/>
                    </a:ext>
                  </a:extLst>
                </a:gridCol>
                <a:gridCol w="2676903">
                  <a:extLst>
                    <a:ext uri="{9D8B030D-6E8A-4147-A177-3AD203B41FA5}">
                      <a16:colId xmlns:a16="http://schemas.microsoft.com/office/drawing/2014/main" val="3860155112"/>
                    </a:ext>
                  </a:extLst>
                </a:gridCol>
                <a:gridCol w="4174754">
                  <a:extLst>
                    <a:ext uri="{9D8B030D-6E8A-4147-A177-3AD203B41FA5}">
                      <a16:colId xmlns:a16="http://schemas.microsoft.com/office/drawing/2014/main" val="1262356243"/>
                    </a:ext>
                  </a:extLst>
                </a:gridCol>
              </a:tblGrid>
              <a:tr h="159615">
                <a:tc>
                  <a:txBody>
                    <a:bodyPr/>
                    <a:lstStyle/>
                    <a:p>
                      <a:pPr algn="l" fontAlgn="ctr"/>
                      <a:r>
                        <a:rPr lang="tr-TR" sz="1100" b="1" u="none" strike="noStrike">
                          <a:effectLst/>
                        </a:rPr>
                        <a:t>PAYDAŞ ADI</a:t>
                      </a:r>
                      <a:endParaRPr lang="tr-TR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b="1" u="none" strike="noStrike">
                          <a:effectLst/>
                        </a:rPr>
                        <a:t>PAYDAŞ NEDENİ</a:t>
                      </a:r>
                      <a:endParaRPr lang="tr-TR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b="1" u="none" strike="noStrike" dirty="0">
                          <a:effectLst/>
                        </a:rPr>
                        <a:t>PAYDAŞ BEKLENTİSİ</a:t>
                      </a:r>
                      <a:endParaRPr lang="tr-TR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368390466"/>
                  </a:ext>
                </a:extLst>
              </a:tr>
              <a:tr h="319230">
                <a:tc>
                  <a:txBody>
                    <a:bodyPr/>
                    <a:lstStyle/>
                    <a:p>
                      <a:pPr algn="l" fontAlgn="ctr"/>
                      <a:r>
                        <a:rPr lang="tr-TR" sz="1100" u="none" strike="noStrike">
                          <a:effectLst/>
                        </a:rPr>
                        <a:t>Rektörlük</a:t>
                      </a:r>
                      <a:endParaRPr lang="tr-T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u="none" strike="noStrike">
                          <a:effectLst/>
                        </a:rPr>
                        <a:t>Üst Yönetim</a:t>
                      </a:r>
                      <a:endParaRPr lang="tr-T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u="none" strike="noStrike" dirty="0">
                          <a:effectLst/>
                        </a:rPr>
                        <a:t>Bölümümüz sisteminin eksiksiz işlemesi, memnuniyet oranının yüksek olması</a:t>
                      </a:r>
                      <a:endParaRPr lang="tr-T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550748239"/>
                  </a:ext>
                </a:extLst>
              </a:tr>
              <a:tr h="319230">
                <a:tc>
                  <a:txBody>
                    <a:bodyPr/>
                    <a:lstStyle/>
                    <a:p>
                      <a:pPr algn="l" fontAlgn="ctr"/>
                      <a:r>
                        <a:rPr lang="tr-TR" sz="1100" u="none" strike="noStrike">
                          <a:effectLst/>
                        </a:rPr>
                        <a:t>Kalite Birimi</a:t>
                      </a:r>
                      <a:endParaRPr lang="tr-T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u="none" strike="noStrike">
                          <a:effectLst/>
                        </a:rPr>
                        <a:t>İşbirliği, hizmet</a:t>
                      </a:r>
                      <a:endParaRPr lang="tr-T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u="none" strike="noStrike" dirty="0">
                          <a:effectLst/>
                        </a:rPr>
                        <a:t>Kalite sistemine uyum, etkili iletişim, memnuniyet oranının yüksek olması</a:t>
                      </a:r>
                      <a:endParaRPr lang="tr-T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709590952"/>
                  </a:ext>
                </a:extLst>
              </a:tr>
              <a:tr h="319230">
                <a:tc>
                  <a:txBody>
                    <a:bodyPr/>
                    <a:lstStyle/>
                    <a:p>
                      <a:pPr algn="l" fontAlgn="ctr"/>
                      <a:r>
                        <a:rPr lang="tr-TR" sz="1100" u="none" strike="noStrike">
                          <a:effectLst/>
                        </a:rPr>
                        <a:t>SHYO - ATO </a:t>
                      </a:r>
                      <a:br>
                        <a:rPr lang="tr-TR" sz="1100" u="none" strike="noStrike">
                          <a:effectLst/>
                        </a:rPr>
                      </a:br>
                      <a:r>
                        <a:rPr lang="tr-TR" sz="1100" u="none" strike="noStrike">
                          <a:effectLst/>
                        </a:rPr>
                        <a:t>Eğitim Müdürlüğü</a:t>
                      </a:r>
                      <a:endParaRPr lang="tr-T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u="none" strike="noStrike" dirty="0">
                          <a:effectLst/>
                        </a:rPr>
                        <a:t>Bilgi ve Görev Paylaşımı</a:t>
                      </a:r>
                      <a:endParaRPr lang="tr-T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u="none" strike="noStrike">
                          <a:effectLst/>
                        </a:rPr>
                        <a:t>Tüm eğitim süreci, zaman planlaması ve soruların cevaplanması</a:t>
                      </a:r>
                      <a:endParaRPr lang="tr-T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657271623"/>
                  </a:ext>
                </a:extLst>
              </a:tr>
              <a:tr h="319230">
                <a:tc>
                  <a:txBody>
                    <a:bodyPr/>
                    <a:lstStyle/>
                    <a:p>
                      <a:pPr algn="l" fontAlgn="ctr"/>
                      <a:r>
                        <a:rPr lang="tr-TR" sz="1100" u="none" strike="noStrike">
                          <a:effectLst/>
                        </a:rPr>
                        <a:t>SHYO-ATO</a:t>
                      </a:r>
                      <a:br>
                        <a:rPr lang="tr-TR" sz="1100" u="none" strike="noStrike">
                          <a:effectLst/>
                        </a:rPr>
                      </a:br>
                      <a:r>
                        <a:rPr lang="tr-TR" sz="1100" u="none" strike="noStrike">
                          <a:effectLst/>
                        </a:rPr>
                        <a:t>İdari İşler/ Öğrenci İşleri</a:t>
                      </a:r>
                      <a:endParaRPr lang="tr-T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u="none" strike="noStrike">
                          <a:effectLst/>
                        </a:rPr>
                        <a:t>Bilgi ve Görev Paylaşımı</a:t>
                      </a:r>
                      <a:endParaRPr lang="tr-T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u="none" strike="noStrike">
                          <a:effectLst/>
                        </a:rPr>
                        <a:t>Tüm eğitim süreci, güçlü İletişim ve Kurumsal Yapı</a:t>
                      </a:r>
                      <a:endParaRPr lang="tr-T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353631283"/>
                  </a:ext>
                </a:extLst>
              </a:tr>
              <a:tr h="295564">
                <a:tc>
                  <a:txBody>
                    <a:bodyPr/>
                    <a:lstStyle/>
                    <a:p>
                      <a:pPr algn="l" fontAlgn="ctr"/>
                      <a:r>
                        <a:rPr lang="tr-TR" sz="1100" u="none" strike="noStrike">
                          <a:effectLst/>
                        </a:rPr>
                        <a:t>ABU Öğrenci İşleri</a:t>
                      </a:r>
                      <a:endParaRPr lang="tr-T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u="none" strike="noStrike">
                          <a:effectLst/>
                        </a:rPr>
                        <a:t>İşbirliği, hizmet</a:t>
                      </a:r>
                      <a:endParaRPr lang="tr-T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u="none" strike="noStrike" dirty="0">
                          <a:effectLst/>
                        </a:rPr>
                        <a:t>Öğrenci kayıt süreci</a:t>
                      </a:r>
                      <a:endParaRPr lang="tr-T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851086403"/>
                  </a:ext>
                </a:extLst>
              </a:tr>
              <a:tr h="295564">
                <a:tc>
                  <a:txBody>
                    <a:bodyPr/>
                    <a:lstStyle/>
                    <a:p>
                      <a:pPr algn="l" fontAlgn="ctr"/>
                      <a:r>
                        <a:rPr lang="tr-TR" sz="1100" u="none" strike="noStrike">
                          <a:effectLst/>
                        </a:rPr>
                        <a:t>ABU İnsan Kaynakları Ofisi</a:t>
                      </a:r>
                      <a:endParaRPr lang="tr-T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u="none" strike="noStrike">
                          <a:effectLst/>
                        </a:rPr>
                        <a:t>İşbirliği, hizmet</a:t>
                      </a:r>
                      <a:endParaRPr lang="tr-T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u="none" strike="noStrike">
                          <a:effectLst/>
                        </a:rPr>
                        <a:t>İşe alım ve özlük sürecinin yönetilmesi</a:t>
                      </a:r>
                      <a:endParaRPr lang="tr-T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664248604"/>
                  </a:ext>
                </a:extLst>
              </a:tr>
              <a:tr h="295564">
                <a:tc>
                  <a:txBody>
                    <a:bodyPr/>
                    <a:lstStyle/>
                    <a:p>
                      <a:pPr algn="l" fontAlgn="ctr"/>
                      <a:r>
                        <a:rPr lang="tr-TR" sz="1100" u="none" strike="noStrike">
                          <a:effectLst/>
                        </a:rPr>
                        <a:t>ABU Tanıtım Ofisi</a:t>
                      </a:r>
                      <a:endParaRPr lang="tr-T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u="none" strike="noStrike">
                          <a:effectLst/>
                        </a:rPr>
                        <a:t>İşbirliği, hizmet</a:t>
                      </a:r>
                      <a:endParaRPr lang="tr-T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u="none" strike="noStrike">
                          <a:effectLst/>
                        </a:rPr>
                        <a:t>Tanıtım faaliyetinin yürütülmesi</a:t>
                      </a:r>
                      <a:endParaRPr lang="tr-T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171654307"/>
                  </a:ext>
                </a:extLst>
              </a:tr>
              <a:tr h="319230">
                <a:tc>
                  <a:txBody>
                    <a:bodyPr/>
                    <a:lstStyle/>
                    <a:p>
                      <a:pPr algn="l" fontAlgn="ctr"/>
                      <a:r>
                        <a:rPr lang="tr-TR" sz="1100" u="none" strike="noStrike">
                          <a:effectLst/>
                        </a:rPr>
                        <a:t>YÖK</a:t>
                      </a:r>
                      <a:endParaRPr lang="tr-T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u="none" strike="noStrike">
                          <a:effectLst/>
                        </a:rPr>
                        <a:t>Mevzuat ve Sorumluluk</a:t>
                      </a:r>
                      <a:endParaRPr lang="tr-T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u="none" strike="noStrike">
                          <a:effectLst/>
                        </a:rPr>
                        <a:t>Hatasız Denetim Süreci </a:t>
                      </a:r>
                      <a:br>
                        <a:rPr lang="tr-TR" sz="1100" u="none" strike="noStrike">
                          <a:effectLst/>
                        </a:rPr>
                      </a:br>
                      <a:r>
                        <a:rPr lang="tr-TR" sz="1100" u="none" strike="noStrike">
                          <a:effectLst/>
                        </a:rPr>
                        <a:t>Kurum İçi İyileştirme</a:t>
                      </a:r>
                      <a:endParaRPr lang="tr-T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348746542"/>
                  </a:ext>
                </a:extLst>
              </a:tr>
              <a:tr h="295564">
                <a:tc>
                  <a:txBody>
                    <a:bodyPr/>
                    <a:lstStyle/>
                    <a:p>
                      <a:pPr algn="l" fontAlgn="ctr"/>
                      <a:r>
                        <a:rPr lang="tr-TR" sz="1100" u="none" strike="noStrike">
                          <a:effectLst/>
                        </a:rPr>
                        <a:t>SHGM</a:t>
                      </a:r>
                      <a:endParaRPr lang="tr-T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u="none" strike="noStrike">
                          <a:effectLst/>
                        </a:rPr>
                        <a:t>Mevzuat ve Sorumluluk</a:t>
                      </a:r>
                      <a:endParaRPr lang="tr-T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u="none" strike="noStrike">
                          <a:effectLst/>
                        </a:rPr>
                        <a:t>Tüm mevzuata uyum</a:t>
                      </a:r>
                      <a:endParaRPr lang="tr-T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4221634183"/>
                  </a:ext>
                </a:extLst>
              </a:tr>
              <a:tr h="296727">
                <a:tc>
                  <a:txBody>
                    <a:bodyPr/>
                    <a:lstStyle/>
                    <a:p>
                      <a:pPr algn="l" fontAlgn="ctr"/>
                      <a:r>
                        <a:rPr lang="tr-TR" sz="1100" u="none" strike="noStrike">
                          <a:effectLst/>
                        </a:rPr>
                        <a:t>ER-AH Havacılık</a:t>
                      </a:r>
                      <a:endParaRPr lang="tr-T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u="none" strike="noStrike">
                          <a:effectLst/>
                        </a:rPr>
                        <a:t>Uçuş hizmet alım, mevzuata uyum</a:t>
                      </a:r>
                      <a:endParaRPr lang="tr-T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u="none" strike="noStrike">
                          <a:effectLst/>
                        </a:rPr>
                        <a:t>Uçuş eğitim sürecinin mevzuata uygun gerçekleşmesi</a:t>
                      </a:r>
                      <a:endParaRPr lang="tr-T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661010829"/>
                  </a:ext>
                </a:extLst>
              </a:tr>
              <a:tr h="295564">
                <a:tc>
                  <a:txBody>
                    <a:bodyPr/>
                    <a:lstStyle/>
                    <a:p>
                      <a:pPr algn="l" fontAlgn="ctr"/>
                      <a:r>
                        <a:rPr lang="tr-TR" sz="1100" u="none" strike="noStrike">
                          <a:effectLst/>
                        </a:rPr>
                        <a:t>AERO CLUB COMO</a:t>
                      </a:r>
                      <a:endParaRPr lang="tr-T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u="none" strike="noStrike">
                          <a:effectLst/>
                        </a:rPr>
                        <a:t>İtalya Como Deniz Uçağı eğitimi</a:t>
                      </a:r>
                      <a:endParaRPr lang="tr-T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u="none" strike="noStrike">
                          <a:effectLst/>
                        </a:rPr>
                        <a:t>Deniz Uçağı eğitim sürecinin mevzuata uygun gerçekleşmesi</a:t>
                      </a:r>
                      <a:endParaRPr lang="tr-T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959434365"/>
                  </a:ext>
                </a:extLst>
              </a:tr>
              <a:tr h="295564">
                <a:tc>
                  <a:txBody>
                    <a:bodyPr/>
                    <a:lstStyle/>
                    <a:p>
                      <a:pPr algn="l" fontAlgn="ctr"/>
                      <a:r>
                        <a:rPr lang="tr-TR" sz="1100" u="none" strike="noStrike">
                          <a:effectLst/>
                        </a:rPr>
                        <a:t>MYO UHY Bölümü</a:t>
                      </a:r>
                      <a:endParaRPr lang="tr-T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u="none" strike="noStrike">
                          <a:effectLst/>
                        </a:rPr>
                        <a:t>Öğretim Elemanı İşbirliği</a:t>
                      </a:r>
                      <a:endParaRPr lang="tr-T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u="none" strike="noStrike">
                          <a:effectLst/>
                        </a:rPr>
                        <a:t>Ortak Dersler, ortak eğitmenler ve otorite</a:t>
                      </a:r>
                      <a:endParaRPr lang="tr-T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954878086"/>
                  </a:ext>
                </a:extLst>
              </a:tr>
              <a:tr h="622545">
                <a:tc>
                  <a:txBody>
                    <a:bodyPr/>
                    <a:lstStyle/>
                    <a:p>
                      <a:pPr algn="l" fontAlgn="ctr"/>
                      <a:r>
                        <a:rPr lang="tr-TR" sz="1100" u="none" strike="noStrike">
                          <a:effectLst/>
                        </a:rPr>
                        <a:t>Üniversitemizin diğer bölümleri</a:t>
                      </a:r>
                      <a:endParaRPr lang="tr-T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u="none" strike="noStrike">
                          <a:effectLst/>
                        </a:rPr>
                        <a:t>İşbirliği</a:t>
                      </a:r>
                      <a:endParaRPr lang="tr-T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u="none" strike="noStrike">
                          <a:effectLst/>
                        </a:rPr>
                        <a:t>Ortak Araştırma ve Geliştirme Faaliyetleri, Ders ve Akademik Çalışmalar İçin Destek-Güçlü İletişim ve Empati-Kurumsal Yapı</a:t>
                      </a:r>
                      <a:endParaRPr lang="tr-T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4435862"/>
                  </a:ext>
                </a:extLst>
              </a:tr>
              <a:tr h="494545">
                <a:tc>
                  <a:txBody>
                    <a:bodyPr/>
                    <a:lstStyle/>
                    <a:p>
                      <a:pPr algn="l" fontAlgn="ctr"/>
                      <a:r>
                        <a:rPr lang="tr-TR" sz="1100" u="none" strike="noStrike">
                          <a:effectLst/>
                        </a:rPr>
                        <a:t>Devam Eden Öğrencilerimiz</a:t>
                      </a:r>
                      <a:endParaRPr lang="tr-T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u="none" strike="noStrike">
                          <a:effectLst/>
                        </a:rPr>
                        <a:t>Hizmeti kullanan</a:t>
                      </a:r>
                      <a:endParaRPr lang="tr-T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u="none" strike="noStrike">
                          <a:effectLst/>
                        </a:rPr>
                        <a:t>Kaliteli Eğitim, Sosyal İmkanlar, Kariyer Planlama, Güçlü İletişim , Kurumsal Yapı, Akademik çalışma ortaklığı</a:t>
                      </a:r>
                      <a:endParaRPr lang="tr-T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662384072"/>
                  </a:ext>
                </a:extLst>
              </a:tr>
              <a:tr h="395635">
                <a:tc>
                  <a:txBody>
                    <a:bodyPr/>
                    <a:lstStyle/>
                    <a:p>
                      <a:pPr algn="l" fontAlgn="ctr"/>
                      <a:r>
                        <a:rPr lang="tr-TR" sz="1100" u="none" strike="noStrike">
                          <a:effectLst/>
                        </a:rPr>
                        <a:t>Mezun Öğrencilerimiz</a:t>
                      </a:r>
                      <a:endParaRPr lang="tr-T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u="none" strike="noStrike">
                          <a:effectLst/>
                        </a:rPr>
                        <a:t>Hizmetten Faydalanmış Olması, Kurumun Dış Yüzü</a:t>
                      </a:r>
                      <a:endParaRPr lang="tr-T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u="none" strike="noStrike">
                          <a:effectLst/>
                        </a:rPr>
                        <a:t>Etkin İletişim, Kariyer Planlaması, Marka Değeri Artışı </a:t>
                      </a:r>
                      <a:endParaRPr lang="tr-T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449708597"/>
                  </a:ext>
                </a:extLst>
              </a:tr>
              <a:tr h="401455">
                <a:tc>
                  <a:txBody>
                    <a:bodyPr/>
                    <a:lstStyle/>
                    <a:p>
                      <a:pPr algn="l" fontAlgn="ctr"/>
                      <a:r>
                        <a:rPr lang="tr-TR" sz="1100" u="none" strike="noStrike">
                          <a:effectLst/>
                        </a:rPr>
                        <a:t>Diğer Üniversiteler</a:t>
                      </a:r>
                      <a:endParaRPr lang="tr-T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u="none" strike="noStrike">
                          <a:effectLst/>
                        </a:rPr>
                        <a:t>Ortak Pazarda Rekabet,Bilgi Paylaşımı </a:t>
                      </a:r>
                      <a:endParaRPr lang="tr-T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u="none" strike="noStrike">
                          <a:effectLst/>
                        </a:rPr>
                        <a:t>Ortak araştırma geliştirme faaliyetleri, Sürdürülebilir Bilgi Paylaşımı, Etkili İletişim  </a:t>
                      </a:r>
                      <a:endParaRPr lang="tr-T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433606715"/>
                  </a:ext>
                </a:extLst>
              </a:tr>
              <a:tr h="395635">
                <a:tc>
                  <a:txBody>
                    <a:bodyPr/>
                    <a:lstStyle/>
                    <a:p>
                      <a:pPr algn="l" fontAlgn="ctr"/>
                      <a:r>
                        <a:rPr lang="tr-TR" sz="1100" u="none" strike="noStrike">
                          <a:effectLst/>
                        </a:rPr>
                        <a:t>Öğrenci Velileri</a:t>
                      </a:r>
                      <a:endParaRPr lang="tr-T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u="none" strike="noStrike">
                          <a:effectLst/>
                        </a:rPr>
                        <a:t>Dolaylı Müşteri</a:t>
                      </a:r>
                      <a:endParaRPr lang="tr-T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u="none" strike="noStrike" dirty="0">
                          <a:effectLst/>
                        </a:rPr>
                        <a:t>Kaliteli Eğitim, Sosyal ve Kültürel İmkanlar, Kariyer Planlama, Güçlü İletişim, Kurumsal Yapı</a:t>
                      </a:r>
                      <a:endParaRPr lang="tr-T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417044703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89321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Metin kutusu 4">
            <a:extLst>
              <a:ext uri="{FF2B5EF4-FFF2-40B4-BE49-F238E27FC236}">
                <a16:creationId xmlns:a16="http://schemas.microsoft.com/office/drawing/2014/main" id="{57C0E41D-3DD4-4068-B64C-DBA801AC6D69}"/>
              </a:ext>
            </a:extLst>
          </p:cNvPr>
          <p:cNvSpPr txBox="1"/>
          <p:nvPr/>
        </p:nvSpPr>
        <p:spPr>
          <a:xfrm>
            <a:off x="611560" y="902251"/>
            <a:ext cx="8201679" cy="58864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pPr algn="ctr">
              <a:lnSpc>
                <a:spcPct val="110000"/>
              </a:lnSpc>
              <a:spcBef>
                <a:spcPct val="0"/>
              </a:spcBef>
              <a:spcAft>
                <a:spcPts val="600"/>
              </a:spcAft>
            </a:pPr>
            <a:r>
              <a:rPr lang="tr-TR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MEVCUT </a:t>
            </a:r>
            <a:r>
              <a:rPr lang="en-US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KAYNAK</a:t>
            </a:r>
            <a:r>
              <a:rPr lang="tr-TR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LAR ve </a:t>
            </a:r>
            <a:r>
              <a:rPr lang="en-US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 İHTİYA</a:t>
            </a:r>
            <a:r>
              <a:rPr lang="tr-TR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ÇLAR</a:t>
            </a:r>
          </a:p>
          <a:p>
            <a:pPr algn="ctr">
              <a:lnSpc>
                <a:spcPct val="110000"/>
              </a:lnSpc>
              <a:spcBef>
                <a:spcPct val="0"/>
              </a:spcBef>
              <a:spcAft>
                <a:spcPts val="600"/>
              </a:spcAft>
            </a:pPr>
            <a:r>
              <a:rPr lang="tr-TR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(FİZİKİ, MALZEME, TEÇHİZAT, EKİPMAN vb.)</a:t>
            </a:r>
            <a:endParaRPr lang="en-US" sz="2800" b="1" dirty="0">
              <a:solidFill>
                <a:schemeClr val="accent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+mj-ea"/>
              <a:cs typeface="+mj-cs"/>
            </a:endParaRPr>
          </a:p>
        </p:txBody>
      </p:sp>
      <p:sp>
        <p:nvSpPr>
          <p:cNvPr id="6" name="Metin kutusu 1352"/>
          <p:cNvSpPr txBox="1"/>
          <p:nvPr/>
        </p:nvSpPr>
        <p:spPr>
          <a:xfrm>
            <a:off x="2489200" y="29232225"/>
            <a:ext cx="196850" cy="115888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7" name="Metin kutusu 1353"/>
          <p:cNvSpPr txBox="1"/>
          <p:nvPr/>
        </p:nvSpPr>
        <p:spPr>
          <a:xfrm>
            <a:off x="2484438" y="29394150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8" name="Metin kutusu 1354"/>
          <p:cNvSpPr txBox="1"/>
          <p:nvPr/>
        </p:nvSpPr>
        <p:spPr>
          <a:xfrm>
            <a:off x="2484438" y="29556075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9" name="Metin kutusu 1355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0" name="Metin kutusu 1356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1" name="Metin kutusu 1357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2" name="Metin kutusu 1358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3" name="Metin kutusu 1359"/>
          <p:cNvSpPr txBox="1"/>
          <p:nvPr/>
        </p:nvSpPr>
        <p:spPr>
          <a:xfrm>
            <a:off x="3887788" y="29579888"/>
            <a:ext cx="196850" cy="11747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4" name="Metin kutusu 1360"/>
          <p:cNvSpPr txBox="1"/>
          <p:nvPr/>
        </p:nvSpPr>
        <p:spPr>
          <a:xfrm>
            <a:off x="2489200" y="29232225"/>
            <a:ext cx="196850" cy="115888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5" name="Metin kutusu 1361"/>
          <p:cNvSpPr txBox="1"/>
          <p:nvPr/>
        </p:nvSpPr>
        <p:spPr>
          <a:xfrm>
            <a:off x="2484438" y="29556075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6" name="Metin kutusu 1362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7" name="Metin kutusu 1363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8" name="Metin kutusu 1364"/>
          <p:cNvSpPr txBox="1"/>
          <p:nvPr/>
        </p:nvSpPr>
        <p:spPr>
          <a:xfrm>
            <a:off x="2489200" y="29224288"/>
            <a:ext cx="196850" cy="115887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9" name="Metin kutusu 1365"/>
          <p:cNvSpPr txBox="1"/>
          <p:nvPr/>
        </p:nvSpPr>
        <p:spPr>
          <a:xfrm>
            <a:off x="2484438" y="29378275"/>
            <a:ext cx="196850" cy="1412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0" name="Metin kutusu 1367"/>
          <p:cNvSpPr txBox="1"/>
          <p:nvPr/>
        </p:nvSpPr>
        <p:spPr>
          <a:xfrm>
            <a:off x="3887788" y="29222700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1" name="Metin kutusu 1368"/>
          <p:cNvSpPr txBox="1"/>
          <p:nvPr/>
        </p:nvSpPr>
        <p:spPr>
          <a:xfrm>
            <a:off x="3887788" y="29376688"/>
            <a:ext cx="196850" cy="115887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2" name="Metin kutusu 1369"/>
          <p:cNvSpPr txBox="1"/>
          <p:nvPr/>
        </p:nvSpPr>
        <p:spPr>
          <a:xfrm>
            <a:off x="3887788" y="29222700"/>
            <a:ext cx="196850" cy="115888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3" name="Metin kutusu 1370"/>
          <p:cNvSpPr txBox="1"/>
          <p:nvPr/>
        </p:nvSpPr>
        <p:spPr>
          <a:xfrm>
            <a:off x="3887788" y="29376688"/>
            <a:ext cx="196850" cy="115887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4" name="Metin kutusu 1371"/>
          <p:cNvSpPr txBox="1"/>
          <p:nvPr/>
        </p:nvSpPr>
        <p:spPr>
          <a:xfrm>
            <a:off x="3887788" y="29579888"/>
            <a:ext cx="196850" cy="117475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5" name="Metin kutusu 1372"/>
          <p:cNvSpPr txBox="1"/>
          <p:nvPr/>
        </p:nvSpPr>
        <p:spPr>
          <a:xfrm>
            <a:off x="3887788" y="29579888"/>
            <a:ext cx="196850" cy="11747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6" name="Metin kutusu 1373"/>
          <p:cNvSpPr txBox="1"/>
          <p:nvPr/>
        </p:nvSpPr>
        <p:spPr>
          <a:xfrm>
            <a:off x="2489200" y="29232225"/>
            <a:ext cx="196850" cy="115888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7" name="Metin kutusu 1374"/>
          <p:cNvSpPr txBox="1"/>
          <p:nvPr/>
        </p:nvSpPr>
        <p:spPr>
          <a:xfrm>
            <a:off x="2484438" y="29400500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8" name="Metin kutusu 1375"/>
          <p:cNvSpPr txBox="1"/>
          <p:nvPr/>
        </p:nvSpPr>
        <p:spPr>
          <a:xfrm>
            <a:off x="2484438" y="29556075"/>
            <a:ext cx="196850" cy="12382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9" name="Metin kutusu 1376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0" name="Metin kutusu 1377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1" name="Metin kutusu 1378"/>
          <p:cNvSpPr txBox="1"/>
          <p:nvPr/>
        </p:nvSpPr>
        <p:spPr>
          <a:xfrm>
            <a:off x="3887788" y="29587825"/>
            <a:ext cx="196850" cy="115888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>
              <a:solidFill>
                <a:srgbClr val="FF0000"/>
              </a:solidFill>
            </a:endParaRPr>
          </a:p>
        </p:txBody>
      </p:sp>
      <p:sp>
        <p:nvSpPr>
          <p:cNvPr id="32" name="Metin kutusu 1379"/>
          <p:cNvSpPr txBox="1"/>
          <p:nvPr/>
        </p:nvSpPr>
        <p:spPr>
          <a:xfrm>
            <a:off x="4859338" y="29232225"/>
            <a:ext cx="196850" cy="115888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3" name="Metin kutusu 1380"/>
          <p:cNvSpPr txBox="1"/>
          <p:nvPr/>
        </p:nvSpPr>
        <p:spPr>
          <a:xfrm>
            <a:off x="4854575" y="29400500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4" name="Metin kutusu 1381"/>
          <p:cNvSpPr txBox="1"/>
          <p:nvPr/>
        </p:nvSpPr>
        <p:spPr>
          <a:xfrm>
            <a:off x="4854575" y="29556075"/>
            <a:ext cx="196850" cy="12382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5" name="Metin kutusu 1382"/>
          <p:cNvSpPr txBox="1"/>
          <p:nvPr/>
        </p:nvSpPr>
        <p:spPr>
          <a:xfrm>
            <a:off x="2489200" y="30122813"/>
            <a:ext cx="196850" cy="117475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6" name="Metin kutusu 1383"/>
          <p:cNvSpPr txBox="1"/>
          <p:nvPr/>
        </p:nvSpPr>
        <p:spPr>
          <a:xfrm>
            <a:off x="2484438" y="30284738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7" name="Metin kutusu 1384"/>
          <p:cNvSpPr txBox="1"/>
          <p:nvPr/>
        </p:nvSpPr>
        <p:spPr>
          <a:xfrm>
            <a:off x="2484438" y="30446663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8" name="Metin kutusu 1385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9" name="Metin kutusu 1386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0" name="Metin kutusu 1387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1" name="Metin kutusu 1388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2" name="Metin kutusu 1389"/>
          <p:cNvSpPr txBox="1"/>
          <p:nvPr/>
        </p:nvSpPr>
        <p:spPr>
          <a:xfrm>
            <a:off x="3887788" y="30472063"/>
            <a:ext cx="196850" cy="115887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3" name="Metin kutusu 1390"/>
          <p:cNvSpPr txBox="1"/>
          <p:nvPr/>
        </p:nvSpPr>
        <p:spPr>
          <a:xfrm>
            <a:off x="2489200" y="30122813"/>
            <a:ext cx="196850" cy="11747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4" name="Metin kutusu 1391"/>
          <p:cNvSpPr txBox="1"/>
          <p:nvPr/>
        </p:nvSpPr>
        <p:spPr>
          <a:xfrm>
            <a:off x="2484438" y="30446663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5" name="Metin kutusu 1392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6" name="Metin kutusu 1393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7" name="Metin kutusu 1394"/>
          <p:cNvSpPr txBox="1"/>
          <p:nvPr/>
        </p:nvSpPr>
        <p:spPr>
          <a:xfrm>
            <a:off x="2489200" y="30114875"/>
            <a:ext cx="196850" cy="117475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8" name="Metin kutusu 1395"/>
          <p:cNvSpPr txBox="1"/>
          <p:nvPr/>
        </p:nvSpPr>
        <p:spPr>
          <a:xfrm>
            <a:off x="2484438" y="30270450"/>
            <a:ext cx="196850" cy="1412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9" name="Metin kutusu 1396"/>
          <p:cNvSpPr txBox="1"/>
          <p:nvPr/>
        </p:nvSpPr>
        <p:spPr>
          <a:xfrm>
            <a:off x="2484438" y="30446663"/>
            <a:ext cx="204787" cy="160337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0" name="Metin kutusu 1397"/>
          <p:cNvSpPr txBox="1"/>
          <p:nvPr/>
        </p:nvSpPr>
        <p:spPr>
          <a:xfrm>
            <a:off x="3887788" y="30113288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1" name="Metin kutusu 1398"/>
          <p:cNvSpPr txBox="1"/>
          <p:nvPr/>
        </p:nvSpPr>
        <p:spPr>
          <a:xfrm>
            <a:off x="3887788" y="30267275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2" name="Metin kutusu 1399"/>
          <p:cNvSpPr txBox="1"/>
          <p:nvPr/>
        </p:nvSpPr>
        <p:spPr>
          <a:xfrm>
            <a:off x="3887788" y="30113288"/>
            <a:ext cx="196850" cy="11747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3" name="Metin kutusu 1400"/>
          <p:cNvSpPr txBox="1"/>
          <p:nvPr/>
        </p:nvSpPr>
        <p:spPr>
          <a:xfrm>
            <a:off x="3887788" y="30267275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4" name="Metin kutusu 1401"/>
          <p:cNvSpPr txBox="1"/>
          <p:nvPr/>
        </p:nvSpPr>
        <p:spPr>
          <a:xfrm>
            <a:off x="3887788" y="30472063"/>
            <a:ext cx="196850" cy="115887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5" name="Metin kutusu 1402"/>
          <p:cNvSpPr txBox="1"/>
          <p:nvPr/>
        </p:nvSpPr>
        <p:spPr>
          <a:xfrm>
            <a:off x="3887788" y="30472063"/>
            <a:ext cx="196850" cy="115887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6" name="Metin kutusu 1403"/>
          <p:cNvSpPr txBox="1"/>
          <p:nvPr/>
        </p:nvSpPr>
        <p:spPr>
          <a:xfrm>
            <a:off x="2489200" y="30122813"/>
            <a:ext cx="196850" cy="11747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7" name="Metin kutusu 1404"/>
          <p:cNvSpPr txBox="1"/>
          <p:nvPr/>
        </p:nvSpPr>
        <p:spPr>
          <a:xfrm>
            <a:off x="2484438" y="3029267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8" name="Metin kutusu 1405"/>
          <p:cNvSpPr txBox="1"/>
          <p:nvPr/>
        </p:nvSpPr>
        <p:spPr>
          <a:xfrm>
            <a:off x="2484438" y="30446663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9" name="Metin kutusu 1406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0" name="Metin kutusu 1407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1" name="Metin kutusu 1408"/>
          <p:cNvSpPr txBox="1"/>
          <p:nvPr/>
        </p:nvSpPr>
        <p:spPr>
          <a:xfrm>
            <a:off x="3887788" y="30480000"/>
            <a:ext cx="196850" cy="115888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2" name="Metin kutusu 1409"/>
          <p:cNvSpPr txBox="1"/>
          <p:nvPr/>
        </p:nvSpPr>
        <p:spPr>
          <a:xfrm>
            <a:off x="4859338" y="30122813"/>
            <a:ext cx="196850" cy="11747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3" name="Metin kutusu 1410"/>
          <p:cNvSpPr txBox="1"/>
          <p:nvPr/>
        </p:nvSpPr>
        <p:spPr>
          <a:xfrm>
            <a:off x="4854575" y="3029267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4" name="Metin kutusu 1411"/>
          <p:cNvSpPr txBox="1"/>
          <p:nvPr/>
        </p:nvSpPr>
        <p:spPr>
          <a:xfrm>
            <a:off x="4854575" y="30446663"/>
            <a:ext cx="196850" cy="12382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pic>
        <p:nvPicPr>
          <p:cNvPr id="65" name="Picture 2" descr="https://admin.antalya.edu.tr/files/139/abu-logo-tr-yatay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489" y="332656"/>
            <a:ext cx="1607689" cy="4289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66" name="Tablo 65">
            <a:extLst>
              <a:ext uri="{FF2B5EF4-FFF2-40B4-BE49-F238E27FC236}">
                <a16:creationId xmlns:a16="http://schemas.microsoft.com/office/drawing/2014/main" id="{8304B644-425E-4186-B593-E25613CE91F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53066723"/>
              </p:ext>
            </p:extLst>
          </p:nvPr>
        </p:nvGraphicFramePr>
        <p:xfrm>
          <a:off x="385764" y="1688696"/>
          <a:ext cx="8362700" cy="2431805"/>
        </p:xfrm>
        <a:graphic>
          <a:graphicData uri="http://schemas.openxmlformats.org/drawingml/2006/table">
            <a:tbl>
              <a:tblPr/>
              <a:tblGrid>
                <a:gridCol w="2194397">
                  <a:extLst>
                    <a:ext uri="{9D8B030D-6E8A-4147-A177-3AD203B41FA5}">
                      <a16:colId xmlns:a16="http://schemas.microsoft.com/office/drawing/2014/main" val="3918363564"/>
                    </a:ext>
                  </a:extLst>
                </a:gridCol>
                <a:gridCol w="1444466">
                  <a:extLst>
                    <a:ext uri="{9D8B030D-6E8A-4147-A177-3AD203B41FA5}">
                      <a16:colId xmlns:a16="http://schemas.microsoft.com/office/drawing/2014/main" val="1683979601"/>
                    </a:ext>
                  </a:extLst>
                </a:gridCol>
                <a:gridCol w="1267453">
                  <a:extLst>
                    <a:ext uri="{9D8B030D-6E8A-4147-A177-3AD203B41FA5}">
                      <a16:colId xmlns:a16="http://schemas.microsoft.com/office/drawing/2014/main" val="2592459544"/>
                    </a:ext>
                  </a:extLst>
                </a:gridCol>
                <a:gridCol w="1760173">
                  <a:extLst>
                    <a:ext uri="{9D8B030D-6E8A-4147-A177-3AD203B41FA5}">
                      <a16:colId xmlns:a16="http://schemas.microsoft.com/office/drawing/2014/main" val="3383282758"/>
                    </a:ext>
                  </a:extLst>
                </a:gridCol>
                <a:gridCol w="1696211">
                  <a:extLst>
                    <a:ext uri="{9D8B030D-6E8A-4147-A177-3AD203B41FA5}">
                      <a16:colId xmlns:a16="http://schemas.microsoft.com/office/drawing/2014/main" val="494559924"/>
                    </a:ext>
                  </a:extLst>
                </a:gridCol>
              </a:tblGrid>
              <a:tr h="410302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KAYNAK ADI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BİRİMİ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MEVCUT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İHTİYAÇ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İHTİYAÇ NEDENİ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80355102"/>
                  </a:ext>
                </a:extLst>
              </a:tr>
              <a:tr h="682809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BİLGİSAYAR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ADET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 LAPTOP</a:t>
                      </a:r>
                    </a:p>
                    <a:p>
                      <a:pPr algn="ctr" fontAlgn="ctr"/>
                      <a:r>
                        <a:rPr lang="tr-TR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  <a:r>
                        <a:rPr lang="tr-TR" sz="1800" b="0" i="0" u="none" strike="noStrike" baseline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M.ÜSTÜ</a:t>
                      </a:r>
                      <a:endParaRPr lang="tr-TR" sz="18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EĞİTİM ve SINAVLAR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63968908"/>
                  </a:ext>
                </a:extLst>
              </a:tr>
              <a:tr h="669347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PROJEKSİYON 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ADET 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800" b="0" i="0" u="none" strike="noStrike" dirty="0">
                          <a:solidFill>
                            <a:srgbClr val="FFFF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r>
                        <a:rPr lang="tr-TR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  <a:r>
                        <a:rPr lang="tr-TR" sz="1800" b="0" i="0" u="none" strike="noStrike" baseline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 ADET</a:t>
                      </a:r>
                      <a:endParaRPr lang="tr-TR" sz="18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EĞİTİM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15462751"/>
                  </a:ext>
                </a:extLst>
              </a:tr>
              <a:tr h="669347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DUNKER EĞİTİM HAVUZU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ADET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YOK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EĞİTİM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01189051"/>
                  </a:ext>
                </a:extLst>
              </a:tr>
            </a:tbl>
          </a:graphicData>
        </a:graphic>
      </p:graphicFrame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F893C-C32F-4835-A1E5-850973405C58}" type="slidenum">
              <a:rPr lang="tr-TR" smtClean="0"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532826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Metin kutusu 4">
            <a:extLst>
              <a:ext uri="{FF2B5EF4-FFF2-40B4-BE49-F238E27FC236}">
                <a16:creationId xmlns:a16="http://schemas.microsoft.com/office/drawing/2014/main" id="{57C0E41D-3DD4-4068-B64C-DBA801AC6D69}"/>
              </a:ext>
            </a:extLst>
          </p:cNvPr>
          <p:cNvSpPr txBox="1"/>
          <p:nvPr/>
        </p:nvSpPr>
        <p:spPr>
          <a:xfrm>
            <a:off x="1570007" y="344252"/>
            <a:ext cx="5901761" cy="92210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pPr algn="ctr">
              <a:lnSpc>
                <a:spcPct val="110000"/>
              </a:lnSpc>
              <a:spcBef>
                <a:spcPct val="0"/>
              </a:spcBef>
              <a:spcAft>
                <a:spcPts val="600"/>
              </a:spcAft>
            </a:pPr>
            <a:r>
              <a:rPr lang="tr-TR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MEVCUT </a:t>
            </a:r>
            <a:r>
              <a:rPr lang="en-US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KAYNAK</a:t>
            </a:r>
            <a:r>
              <a:rPr lang="tr-TR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LAR ve </a:t>
            </a:r>
            <a:r>
              <a:rPr lang="en-US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 İHTİYA</a:t>
            </a:r>
            <a:r>
              <a:rPr lang="tr-TR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ÇLAR</a:t>
            </a:r>
          </a:p>
          <a:p>
            <a:pPr algn="ctr">
              <a:lnSpc>
                <a:spcPct val="110000"/>
              </a:lnSpc>
              <a:spcBef>
                <a:spcPct val="0"/>
              </a:spcBef>
              <a:spcAft>
                <a:spcPts val="600"/>
              </a:spcAft>
            </a:pPr>
            <a:r>
              <a:rPr lang="tr-TR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(TEKNOLOJİK, YAZILIM, DONANIM vb.)</a:t>
            </a:r>
            <a:endParaRPr lang="en-US" sz="2800" b="1" dirty="0">
              <a:solidFill>
                <a:schemeClr val="accent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+mj-ea"/>
              <a:cs typeface="+mj-cs"/>
            </a:endParaRPr>
          </a:p>
        </p:txBody>
      </p:sp>
      <p:sp>
        <p:nvSpPr>
          <p:cNvPr id="6" name="Metin kutusu 1352"/>
          <p:cNvSpPr txBox="1"/>
          <p:nvPr/>
        </p:nvSpPr>
        <p:spPr>
          <a:xfrm>
            <a:off x="2489200" y="29232225"/>
            <a:ext cx="196850" cy="115888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7" name="Metin kutusu 1353"/>
          <p:cNvSpPr txBox="1"/>
          <p:nvPr/>
        </p:nvSpPr>
        <p:spPr>
          <a:xfrm>
            <a:off x="2484438" y="29394150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8" name="Metin kutusu 1354"/>
          <p:cNvSpPr txBox="1"/>
          <p:nvPr/>
        </p:nvSpPr>
        <p:spPr>
          <a:xfrm>
            <a:off x="2484438" y="29556075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9" name="Metin kutusu 1355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0" name="Metin kutusu 1356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1" name="Metin kutusu 1357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2" name="Metin kutusu 1358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3" name="Metin kutusu 1359"/>
          <p:cNvSpPr txBox="1"/>
          <p:nvPr/>
        </p:nvSpPr>
        <p:spPr>
          <a:xfrm>
            <a:off x="3887788" y="29579888"/>
            <a:ext cx="196850" cy="11747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4" name="Metin kutusu 1360"/>
          <p:cNvSpPr txBox="1"/>
          <p:nvPr/>
        </p:nvSpPr>
        <p:spPr>
          <a:xfrm>
            <a:off x="2489200" y="29232225"/>
            <a:ext cx="196850" cy="115888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5" name="Metin kutusu 1361"/>
          <p:cNvSpPr txBox="1"/>
          <p:nvPr/>
        </p:nvSpPr>
        <p:spPr>
          <a:xfrm>
            <a:off x="2484438" y="29556075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6" name="Metin kutusu 1362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7" name="Metin kutusu 1363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8" name="Metin kutusu 1364"/>
          <p:cNvSpPr txBox="1"/>
          <p:nvPr/>
        </p:nvSpPr>
        <p:spPr>
          <a:xfrm>
            <a:off x="2489200" y="29224288"/>
            <a:ext cx="196850" cy="115887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9" name="Metin kutusu 1365"/>
          <p:cNvSpPr txBox="1"/>
          <p:nvPr/>
        </p:nvSpPr>
        <p:spPr>
          <a:xfrm>
            <a:off x="2484438" y="29378275"/>
            <a:ext cx="196850" cy="1412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0" name="Metin kutusu 1367"/>
          <p:cNvSpPr txBox="1"/>
          <p:nvPr/>
        </p:nvSpPr>
        <p:spPr>
          <a:xfrm>
            <a:off x="3887788" y="29222700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1" name="Metin kutusu 1368"/>
          <p:cNvSpPr txBox="1"/>
          <p:nvPr/>
        </p:nvSpPr>
        <p:spPr>
          <a:xfrm>
            <a:off x="3887788" y="29376688"/>
            <a:ext cx="196850" cy="115887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2" name="Metin kutusu 1369"/>
          <p:cNvSpPr txBox="1"/>
          <p:nvPr/>
        </p:nvSpPr>
        <p:spPr>
          <a:xfrm>
            <a:off x="3887788" y="29222700"/>
            <a:ext cx="196850" cy="115888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3" name="Metin kutusu 1370"/>
          <p:cNvSpPr txBox="1"/>
          <p:nvPr/>
        </p:nvSpPr>
        <p:spPr>
          <a:xfrm>
            <a:off x="3887788" y="29376688"/>
            <a:ext cx="196850" cy="115887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4" name="Metin kutusu 1371"/>
          <p:cNvSpPr txBox="1"/>
          <p:nvPr/>
        </p:nvSpPr>
        <p:spPr>
          <a:xfrm>
            <a:off x="3887788" y="29579888"/>
            <a:ext cx="196850" cy="117475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5" name="Metin kutusu 1372"/>
          <p:cNvSpPr txBox="1"/>
          <p:nvPr/>
        </p:nvSpPr>
        <p:spPr>
          <a:xfrm>
            <a:off x="3887788" y="29579888"/>
            <a:ext cx="196850" cy="11747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6" name="Metin kutusu 1373"/>
          <p:cNvSpPr txBox="1"/>
          <p:nvPr/>
        </p:nvSpPr>
        <p:spPr>
          <a:xfrm>
            <a:off x="2489200" y="29232225"/>
            <a:ext cx="196850" cy="115888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7" name="Metin kutusu 1374"/>
          <p:cNvSpPr txBox="1"/>
          <p:nvPr/>
        </p:nvSpPr>
        <p:spPr>
          <a:xfrm>
            <a:off x="2484438" y="29400500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8" name="Metin kutusu 1375"/>
          <p:cNvSpPr txBox="1"/>
          <p:nvPr/>
        </p:nvSpPr>
        <p:spPr>
          <a:xfrm>
            <a:off x="2484438" y="29556075"/>
            <a:ext cx="196850" cy="12382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9" name="Metin kutusu 1376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0" name="Metin kutusu 1377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1" name="Metin kutusu 1378"/>
          <p:cNvSpPr txBox="1"/>
          <p:nvPr/>
        </p:nvSpPr>
        <p:spPr>
          <a:xfrm>
            <a:off x="3887788" y="29587825"/>
            <a:ext cx="196850" cy="115888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>
              <a:solidFill>
                <a:srgbClr val="FF0000"/>
              </a:solidFill>
            </a:endParaRPr>
          </a:p>
        </p:txBody>
      </p:sp>
      <p:sp>
        <p:nvSpPr>
          <p:cNvPr id="32" name="Metin kutusu 1379"/>
          <p:cNvSpPr txBox="1"/>
          <p:nvPr/>
        </p:nvSpPr>
        <p:spPr>
          <a:xfrm>
            <a:off x="4859338" y="29232225"/>
            <a:ext cx="196850" cy="115888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3" name="Metin kutusu 1380"/>
          <p:cNvSpPr txBox="1"/>
          <p:nvPr/>
        </p:nvSpPr>
        <p:spPr>
          <a:xfrm>
            <a:off x="4854575" y="29400500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4" name="Metin kutusu 1381"/>
          <p:cNvSpPr txBox="1"/>
          <p:nvPr/>
        </p:nvSpPr>
        <p:spPr>
          <a:xfrm>
            <a:off x="4854575" y="29556075"/>
            <a:ext cx="196850" cy="12382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5" name="Metin kutusu 1382"/>
          <p:cNvSpPr txBox="1"/>
          <p:nvPr/>
        </p:nvSpPr>
        <p:spPr>
          <a:xfrm>
            <a:off x="2489200" y="30122813"/>
            <a:ext cx="196850" cy="117475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6" name="Metin kutusu 1383"/>
          <p:cNvSpPr txBox="1"/>
          <p:nvPr/>
        </p:nvSpPr>
        <p:spPr>
          <a:xfrm>
            <a:off x="2484438" y="30284738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7" name="Metin kutusu 1384"/>
          <p:cNvSpPr txBox="1"/>
          <p:nvPr/>
        </p:nvSpPr>
        <p:spPr>
          <a:xfrm>
            <a:off x="2484438" y="30446663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8" name="Metin kutusu 1385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9" name="Metin kutusu 1386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0" name="Metin kutusu 1387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1" name="Metin kutusu 1388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2" name="Metin kutusu 1389"/>
          <p:cNvSpPr txBox="1"/>
          <p:nvPr/>
        </p:nvSpPr>
        <p:spPr>
          <a:xfrm>
            <a:off x="3887788" y="30472063"/>
            <a:ext cx="196850" cy="115887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3" name="Metin kutusu 1390"/>
          <p:cNvSpPr txBox="1"/>
          <p:nvPr/>
        </p:nvSpPr>
        <p:spPr>
          <a:xfrm>
            <a:off x="2489200" y="30122813"/>
            <a:ext cx="196850" cy="11747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4" name="Metin kutusu 1391"/>
          <p:cNvSpPr txBox="1"/>
          <p:nvPr/>
        </p:nvSpPr>
        <p:spPr>
          <a:xfrm>
            <a:off x="2484438" y="30446663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5" name="Metin kutusu 1392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6" name="Metin kutusu 1393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7" name="Metin kutusu 1394"/>
          <p:cNvSpPr txBox="1"/>
          <p:nvPr/>
        </p:nvSpPr>
        <p:spPr>
          <a:xfrm>
            <a:off x="2489200" y="30114875"/>
            <a:ext cx="196850" cy="117475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8" name="Metin kutusu 1395"/>
          <p:cNvSpPr txBox="1"/>
          <p:nvPr/>
        </p:nvSpPr>
        <p:spPr>
          <a:xfrm>
            <a:off x="2484438" y="30270450"/>
            <a:ext cx="196850" cy="1412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9" name="Metin kutusu 1396"/>
          <p:cNvSpPr txBox="1"/>
          <p:nvPr/>
        </p:nvSpPr>
        <p:spPr>
          <a:xfrm>
            <a:off x="2484438" y="30446663"/>
            <a:ext cx="204787" cy="160337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0" name="Metin kutusu 1397"/>
          <p:cNvSpPr txBox="1"/>
          <p:nvPr/>
        </p:nvSpPr>
        <p:spPr>
          <a:xfrm>
            <a:off x="3887788" y="30113288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1" name="Metin kutusu 1398"/>
          <p:cNvSpPr txBox="1"/>
          <p:nvPr/>
        </p:nvSpPr>
        <p:spPr>
          <a:xfrm>
            <a:off x="3887788" y="30267275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2" name="Metin kutusu 1399"/>
          <p:cNvSpPr txBox="1"/>
          <p:nvPr/>
        </p:nvSpPr>
        <p:spPr>
          <a:xfrm>
            <a:off x="3887788" y="30113288"/>
            <a:ext cx="196850" cy="11747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3" name="Metin kutusu 1400"/>
          <p:cNvSpPr txBox="1"/>
          <p:nvPr/>
        </p:nvSpPr>
        <p:spPr>
          <a:xfrm>
            <a:off x="3887788" y="30267275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4" name="Metin kutusu 1401"/>
          <p:cNvSpPr txBox="1"/>
          <p:nvPr/>
        </p:nvSpPr>
        <p:spPr>
          <a:xfrm>
            <a:off x="3887788" y="30472063"/>
            <a:ext cx="196850" cy="115887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5" name="Metin kutusu 1402"/>
          <p:cNvSpPr txBox="1"/>
          <p:nvPr/>
        </p:nvSpPr>
        <p:spPr>
          <a:xfrm>
            <a:off x="3887788" y="30472063"/>
            <a:ext cx="196850" cy="115887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6" name="Metin kutusu 1403"/>
          <p:cNvSpPr txBox="1"/>
          <p:nvPr/>
        </p:nvSpPr>
        <p:spPr>
          <a:xfrm>
            <a:off x="2489200" y="30122813"/>
            <a:ext cx="196850" cy="11747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7" name="Metin kutusu 1404"/>
          <p:cNvSpPr txBox="1"/>
          <p:nvPr/>
        </p:nvSpPr>
        <p:spPr>
          <a:xfrm>
            <a:off x="2484438" y="3029267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8" name="Metin kutusu 1405"/>
          <p:cNvSpPr txBox="1"/>
          <p:nvPr/>
        </p:nvSpPr>
        <p:spPr>
          <a:xfrm>
            <a:off x="2484438" y="30446663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9" name="Metin kutusu 1406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0" name="Metin kutusu 1407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1" name="Metin kutusu 1408"/>
          <p:cNvSpPr txBox="1"/>
          <p:nvPr/>
        </p:nvSpPr>
        <p:spPr>
          <a:xfrm>
            <a:off x="3887788" y="30480000"/>
            <a:ext cx="196850" cy="115888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2" name="Metin kutusu 1409"/>
          <p:cNvSpPr txBox="1"/>
          <p:nvPr/>
        </p:nvSpPr>
        <p:spPr>
          <a:xfrm>
            <a:off x="4859338" y="30122813"/>
            <a:ext cx="196850" cy="11747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3" name="Metin kutusu 1410"/>
          <p:cNvSpPr txBox="1"/>
          <p:nvPr/>
        </p:nvSpPr>
        <p:spPr>
          <a:xfrm>
            <a:off x="4854575" y="3029267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4" name="Metin kutusu 1411"/>
          <p:cNvSpPr txBox="1"/>
          <p:nvPr/>
        </p:nvSpPr>
        <p:spPr>
          <a:xfrm>
            <a:off x="4854575" y="30446663"/>
            <a:ext cx="196850" cy="12382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pic>
        <p:nvPicPr>
          <p:cNvPr id="65" name="Picture 2" descr="https://admin.antalya.edu.tr/files/139/abu-logo-tr-yatay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278" y="245892"/>
            <a:ext cx="1569900" cy="3334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66" name="Tablo 65">
            <a:extLst>
              <a:ext uri="{FF2B5EF4-FFF2-40B4-BE49-F238E27FC236}">
                <a16:creationId xmlns:a16="http://schemas.microsoft.com/office/drawing/2014/main" id="{4E4BC37B-8B6C-4421-8472-B24C6619D2F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79023688"/>
              </p:ext>
            </p:extLst>
          </p:nvPr>
        </p:nvGraphicFramePr>
        <p:xfrm>
          <a:off x="539552" y="1385082"/>
          <a:ext cx="8208913" cy="3591281"/>
        </p:xfrm>
        <a:graphic>
          <a:graphicData uri="http://schemas.openxmlformats.org/drawingml/2006/table">
            <a:tbl>
              <a:tblPr/>
              <a:tblGrid>
                <a:gridCol w="2448272">
                  <a:extLst>
                    <a:ext uri="{9D8B030D-6E8A-4147-A177-3AD203B41FA5}">
                      <a16:colId xmlns:a16="http://schemas.microsoft.com/office/drawing/2014/main" val="3918363564"/>
                    </a:ext>
                  </a:extLst>
                </a:gridCol>
                <a:gridCol w="765587">
                  <a:extLst>
                    <a:ext uri="{9D8B030D-6E8A-4147-A177-3AD203B41FA5}">
                      <a16:colId xmlns:a16="http://schemas.microsoft.com/office/drawing/2014/main" val="1683979601"/>
                    </a:ext>
                  </a:extLst>
                </a:gridCol>
                <a:gridCol w="1665018">
                  <a:extLst>
                    <a:ext uri="{9D8B030D-6E8A-4147-A177-3AD203B41FA5}">
                      <a16:colId xmlns:a16="http://schemas.microsoft.com/office/drawing/2014/main" val="2592459544"/>
                    </a:ext>
                  </a:extLst>
                </a:gridCol>
                <a:gridCol w="1665018">
                  <a:extLst>
                    <a:ext uri="{9D8B030D-6E8A-4147-A177-3AD203B41FA5}">
                      <a16:colId xmlns:a16="http://schemas.microsoft.com/office/drawing/2014/main" val="3383282758"/>
                    </a:ext>
                  </a:extLst>
                </a:gridCol>
                <a:gridCol w="1665018">
                  <a:extLst>
                    <a:ext uri="{9D8B030D-6E8A-4147-A177-3AD203B41FA5}">
                      <a16:colId xmlns:a16="http://schemas.microsoft.com/office/drawing/2014/main" val="494559924"/>
                    </a:ext>
                  </a:extLst>
                </a:gridCol>
              </a:tblGrid>
              <a:tr h="459742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KAYNAK ADI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BİRİMİ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MEVCUT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İHTİYAÇ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İHTİYAÇ NEDENİ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80355102"/>
                  </a:ext>
                </a:extLst>
              </a:tr>
              <a:tr h="762431">
                <a:tc>
                  <a:txBody>
                    <a:bodyPr/>
                    <a:lstStyle/>
                    <a:p>
                      <a:pPr algn="ctr"/>
                      <a:r>
                        <a:rPr lang="tr-T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r>
                        <a:rPr lang="tr-TR" sz="16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YERLEŞKEMİZDEN </a:t>
                      </a:r>
                    </a:p>
                    <a:p>
                      <a:pPr algn="ctr"/>
                      <a:r>
                        <a:rPr lang="tr-TR" sz="16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 ve L KALSÖRLERİNE ERİŞİM</a:t>
                      </a:r>
                      <a:endParaRPr lang="tr-T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YOK 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63968908"/>
                  </a:ext>
                </a:extLst>
              </a:tr>
              <a:tr h="592277">
                <a:tc>
                  <a:txBody>
                    <a:bodyPr/>
                    <a:lstStyle/>
                    <a:p>
                      <a:pPr algn="ctr"/>
                      <a:r>
                        <a:rPr lang="tr-TR" sz="16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YERLEŞKEMİZDEN </a:t>
                      </a:r>
                    </a:p>
                    <a:p>
                      <a:pPr algn="ctr"/>
                      <a:r>
                        <a:rPr lang="tr-TR" sz="16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KYS OTOMASYONA ERİŞİM</a:t>
                      </a:r>
                      <a:r>
                        <a:rPr lang="tr-T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ERİŞİM SAĞLANIYOR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15462751"/>
                  </a:ext>
                </a:extLst>
              </a:tr>
              <a:tr h="59227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6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YERLEŞKEMİZDEN ANKET SONUÇLARINA ERİŞİM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4450" marR="44450" marT="0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YOK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82415262"/>
                  </a:ext>
                </a:extLst>
              </a:tr>
              <a:tr h="592277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23855125"/>
                  </a:ext>
                </a:extLst>
              </a:tr>
              <a:tr h="592277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05291738"/>
                  </a:ext>
                </a:extLst>
              </a:tr>
            </a:tbl>
          </a:graphicData>
        </a:graphic>
      </p:graphicFrame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F893C-C32F-4835-A1E5-850973405C58}" type="slidenum">
              <a:rPr lang="tr-TR" smtClean="0"/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4361504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4351</TotalTime>
  <Words>1526</Words>
  <Application>Microsoft Office PowerPoint</Application>
  <PresentationFormat>Ekran Gösterisi (4:3)</PresentationFormat>
  <Paragraphs>382</Paragraphs>
  <Slides>20</Slides>
  <Notes>4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20</vt:i4>
      </vt:variant>
    </vt:vector>
  </HeadingPairs>
  <TitlesOfParts>
    <vt:vector size="24" baseType="lpstr">
      <vt:lpstr>Arial</vt:lpstr>
      <vt:lpstr>Calibri</vt:lpstr>
      <vt:lpstr>Wingdings</vt:lpstr>
      <vt:lpstr>Ofis Teması</vt:lpstr>
      <vt:lpstr>PowerPoint Sunusu</vt:lpstr>
      <vt:lpstr>PowerPoint Sunusu</vt:lpstr>
      <vt:lpstr>PowerPoint Sunusu</vt:lpstr>
      <vt:lpstr>https://docs.praxis.aero/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2016 YILI  YGG SUNUMU    28.05.016</dc:title>
  <dc:creator>Banu Yuksel</dc:creator>
  <cp:lastModifiedBy>Aysun SERTEL</cp:lastModifiedBy>
  <cp:revision>457</cp:revision>
  <cp:lastPrinted>2020-01-21T10:52:10Z</cp:lastPrinted>
  <dcterms:created xsi:type="dcterms:W3CDTF">2016-08-26T15:45:58Z</dcterms:created>
  <dcterms:modified xsi:type="dcterms:W3CDTF">2024-05-27T08:29:31Z</dcterms:modified>
</cp:coreProperties>
</file>