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88" r:id="rId3"/>
    <p:sldId id="347" r:id="rId4"/>
    <p:sldId id="346" r:id="rId5"/>
    <p:sldId id="365" r:id="rId6"/>
    <p:sldId id="366" r:id="rId7"/>
    <p:sldId id="367" r:id="rId8"/>
    <p:sldId id="320" r:id="rId9"/>
    <p:sldId id="363" r:id="rId10"/>
    <p:sldId id="364" r:id="rId11"/>
    <p:sldId id="285" r:id="rId12"/>
    <p:sldId id="368" r:id="rId13"/>
    <p:sldId id="369" r:id="rId14"/>
    <p:sldId id="370" r:id="rId15"/>
    <p:sldId id="371" r:id="rId16"/>
    <p:sldId id="372" r:id="rId17"/>
    <p:sldId id="353" r:id="rId18"/>
    <p:sldId id="376" r:id="rId19"/>
    <p:sldId id="358" r:id="rId20"/>
    <p:sldId id="352" r:id="rId21"/>
    <p:sldId id="357" r:id="rId22"/>
    <p:sldId id="304" r:id="rId23"/>
    <p:sldId id="359" r:id="rId24"/>
    <p:sldId id="360" r:id="rId25"/>
    <p:sldId id="361" r:id="rId26"/>
    <p:sldId id="362" r:id="rId27"/>
    <p:sldId id="373" r:id="rId28"/>
    <p:sldId id="374" r:id="rId29"/>
    <p:sldId id="278" r:id="rId30"/>
    <p:sldId id="375"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66"/>
            <p14:sldId id="367"/>
            <p14:sldId id="320"/>
            <p14:sldId id="363"/>
            <p14:sldId id="364"/>
            <p14:sldId id="285"/>
            <p14:sldId id="368"/>
            <p14:sldId id="369"/>
            <p14:sldId id="370"/>
            <p14:sldId id="371"/>
            <p14:sldId id="372"/>
            <p14:sldId id="353"/>
            <p14:sldId id="376"/>
            <p14:sldId id="358"/>
            <p14:sldId id="352"/>
            <p14:sldId id="357"/>
            <p14:sldId id="304"/>
            <p14:sldId id="359"/>
            <p14:sldId id="360"/>
            <p14:sldId id="361"/>
            <p14:sldId id="362"/>
            <p14:sldId id="373"/>
            <p14:sldId id="374"/>
            <p14:sldId id="278"/>
            <p14:sldId id="3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p:scale>
          <a:sx n="50" d="100"/>
          <a:sy n="50" d="100"/>
        </p:scale>
        <p:origin x="1688"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493520" y="5461532"/>
            <a:ext cx="5416272" cy="523220"/>
          </a:xfrm>
          <a:prstGeom prst="rect">
            <a:avLst/>
          </a:prstGeom>
          <a:noFill/>
        </p:spPr>
        <p:txBody>
          <a:bodyPr wrap="square" rtlCol="0">
            <a:spAutoFit/>
          </a:bodyPr>
          <a:lstStyle/>
          <a:p>
            <a:r>
              <a:rPr lang="tr-TR" sz="2800" b="1" dirty="0" smtClean="0">
                <a:solidFill>
                  <a:schemeClr val="accent5">
                    <a:lumMod val="50000"/>
                  </a:schemeClr>
                </a:solidFill>
              </a:rPr>
              <a:t>         DİŞÇİLİK HİZMETLERİ BÖLÜMÜ</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628978284"/>
              </p:ext>
            </p:extLst>
          </p:nvPr>
        </p:nvGraphicFramePr>
        <p:xfrm>
          <a:off x="1696178" y="1385082"/>
          <a:ext cx="5472441" cy="3728997"/>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Personel</a:t>
                      </a:r>
                      <a:r>
                        <a:rPr lang="tr-TR" sz="1400" b="0" i="0" u="none" strike="noStrike" baseline="0" dirty="0" smtClean="0">
                          <a:solidFill>
                            <a:srgbClr val="000000"/>
                          </a:solidFill>
                          <a:effectLst/>
                          <a:latin typeface="Calibri" panose="020F0502020204030204" pitchFamily="34" charset="0"/>
                        </a:rPr>
                        <a:t> Gereksinimi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Ağız ve Diş Sağlığı Programı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baseline="30000" dirty="0" smtClean="0">
                          <a:solidFill>
                            <a:srgbClr val="000000"/>
                          </a:solidFill>
                          <a:effectLst/>
                          <a:latin typeface="Calibri" panose="020F0502020204030204" pitchFamily="34" charset="0"/>
                        </a:rPr>
                        <a:t>+</a:t>
                      </a:r>
                      <a:endParaRPr lang="tr-TR" sz="1400" b="0" i="0" u="none" strike="noStrike" baseline="30000"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Norm Kadro</a:t>
                      </a:r>
                      <a:r>
                        <a:rPr lang="tr-TR" sz="1400" b="0" i="0" u="none" strike="noStrike" baseline="0" dirty="0" smtClean="0">
                          <a:solidFill>
                            <a:srgbClr val="000000"/>
                          </a:solidFill>
                          <a:effectLst/>
                          <a:latin typeface="Calibri" panose="020F0502020204030204" pitchFamily="34" charset="0"/>
                        </a:rPr>
                        <a:t> Eksiği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gridSpan="5">
                  <a:txBody>
                    <a:bodyPr/>
                    <a:lstStyle/>
                    <a:p>
                      <a:pPr algn="ctr" fontAlgn="ctr"/>
                      <a:r>
                        <a:rPr lang="tr-TR" sz="1400" b="0" i="0" u="none" strike="noStrike" dirty="0">
                          <a:solidFill>
                            <a:srgbClr val="000000"/>
                          </a:solidFill>
                          <a:effectLst/>
                          <a:latin typeface="Calibri" panose="020F0502020204030204" pitchFamily="34" charset="0"/>
                        </a:rPr>
                        <a:t> </a:t>
                      </a:r>
                    </a:p>
                    <a:p>
                      <a:pPr algn="ctr" fontAlgn="ctr"/>
                      <a:r>
                        <a:rPr lang="tr-TR" sz="1400" b="0" i="0" u="none" strike="noStrike" dirty="0" smtClean="0">
                          <a:solidFill>
                            <a:srgbClr val="000000"/>
                          </a:solidFill>
                          <a:effectLst/>
                          <a:latin typeface="Calibri" panose="020F0502020204030204" pitchFamily="34" charset="0"/>
                        </a:rPr>
                        <a:t>* 1 adet öğretim görevlisi alımı</a:t>
                      </a:r>
                      <a:r>
                        <a:rPr lang="tr-TR" sz="1400" b="0" i="0" u="none" strike="noStrike" baseline="0" dirty="0" smtClean="0">
                          <a:solidFill>
                            <a:srgbClr val="000000"/>
                          </a:solidFill>
                          <a:effectLst/>
                          <a:latin typeface="Calibri" panose="020F0502020204030204" pitchFamily="34" charset="0"/>
                        </a:rPr>
                        <a:t> gerçekleştirilmiş, mesai başlama tarihi beklenmektedir. </a:t>
                      </a:r>
                      <a:r>
                        <a:rPr lang="tr-TR" sz="1400" b="0" i="0" u="none" strike="noStrike" dirty="0">
                          <a:solidFill>
                            <a:srgbClr val="000000"/>
                          </a:solidFill>
                          <a:effectLst/>
                          <a:latin typeface="Calibri" panose="020F0502020204030204" pitchFamily="34" charset="0"/>
                        </a:rPr>
                        <a:t> </a:t>
                      </a:r>
                    </a:p>
                    <a:p>
                      <a:pPr algn="ctr" fontAlgn="ctr"/>
                      <a:r>
                        <a:rPr lang="tr-TR" sz="1400" b="0" i="0" u="none" strike="noStrike" baseline="30000" dirty="0" smtClean="0">
                          <a:solidFill>
                            <a:srgbClr val="000000"/>
                          </a:solidFill>
                          <a:effectLst/>
                          <a:latin typeface="Calibri" panose="020F0502020204030204" pitchFamily="34" charset="0"/>
                        </a:rPr>
                        <a:t>+</a:t>
                      </a: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Tekrar ilan talebinde</a:t>
                      </a:r>
                      <a:r>
                        <a:rPr lang="tr-TR" sz="1400" b="0" i="0" u="none" strike="noStrike" baseline="0" dirty="0" smtClean="0">
                          <a:solidFill>
                            <a:srgbClr val="000000"/>
                          </a:solidFill>
                          <a:effectLst/>
                          <a:latin typeface="Calibri" panose="020F0502020204030204" pitchFamily="34" charset="0"/>
                        </a:rPr>
                        <a:t> bulunulmuştur.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985375370"/>
              </p:ext>
            </p:extLst>
          </p:nvPr>
        </p:nvGraphicFramePr>
        <p:xfrm>
          <a:off x="545122" y="1801446"/>
          <a:ext cx="8203223" cy="202184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Z-1 Kurumsallaşma sürecinin devam ediyor olmasına bağlı olarak akademisyen ihtiyacı devam etmesi</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20.02.2024</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Dişçilik Hizmetleri Bölüm Başkanlığı</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1 Doktor Öğretim Üyesi ve 2 Öğretim Görevlisi olmak üzere üç  kişilik kadro talebi oluşturulmuştur.</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516592516"/>
              </p:ext>
            </p:extLst>
          </p:nvPr>
        </p:nvGraphicFramePr>
        <p:xfrm>
          <a:off x="545122" y="1801446"/>
          <a:ext cx="8203223" cy="31191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T-1 Öğrencilerin ilgili mevzuatlara (duyuru/yönetmelik/yönerge) ve ihtiyacı olan ilgili birimlerce duyurulan bilgilere karşı ilgisizliği</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14.05.2024</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Dişçilik Hizmetleri Bölüm Başkanlığı</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2023-2024 Eğitim-Öğretim Yılı Güz Yarıyılı başlangıcında tüm öğrencilere dersler bünyesinde okul düzeninin işleyişi ile ilgili bilgilendirmeler yapılacaktır.  Ayrıca e-posta yoluyla da periyodik olarak ilgili konularda bilgilendirme yapılacaktır. SHMYO WEB sitesinde okul hakkında bilgilendirmek amaçlı tanıtım kataloğu ve oryantasyon kitapçığı ile ilgili bilgilendirmeler yapılacaktır. </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790758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983464031"/>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T-2 Çevre ülkelerdeki savaş gibi nedenlere bağlı olarak oluşan ekonomik belirsizlik</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80395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47947906"/>
              </p:ext>
            </p:extLst>
          </p:nvPr>
        </p:nvGraphicFramePr>
        <p:xfrm>
          <a:off x="545122" y="1801446"/>
          <a:ext cx="8203223" cy="2296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T-3 / F-12 Bazı öğrencilerin yönlendirme yetersizliği ve araştırma eksikliği nedeniyle bilinçsiz yapılan program tercihleri</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20.06.2024</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Sağlık</a:t>
                      </a:r>
                      <a:r>
                        <a:rPr lang="tr-TR" baseline="0" dirty="0" smtClean="0">
                          <a:solidFill>
                            <a:srgbClr val="0F2303"/>
                          </a:solidFill>
                        </a:rPr>
                        <a:t> Hizmetleri Meslek Yüksekokulu Müdürlüğü</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0F2303"/>
                          </a:solidFill>
                        </a:rPr>
                        <a:t>Öğrencilere ders başlangıcında program ile ilgili </a:t>
                      </a:r>
                      <a:r>
                        <a:rPr lang="tr-TR" dirty="0" smtClean="0">
                          <a:solidFill>
                            <a:srgbClr val="0F2303"/>
                          </a:solidFill>
                        </a:rPr>
                        <a:t>bilgilendirme </a:t>
                      </a:r>
                      <a:r>
                        <a:rPr lang="tr-TR" dirty="0" smtClean="0">
                          <a:solidFill>
                            <a:srgbClr val="0F2303"/>
                          </a:solidFill>
                        </a:rPr>
                        <a:t>yapılması ve e-posta yoluyla da periyodik olarak ilgili konularda bilgilendirme e-postaları gönderilmesi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003377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03371188"/>
              </p:ext>
            </p:extLst>
          </p:nvPr>
        </p:nvGraphicFramePr>
        <p:xfrm>
          <a:off x="545122" y="1801446"/>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T-4  Ülkemizde afet felaketi ve çevre ülkelerde beliren savaş sonrasında Antalya'yı etkileyen beklenmedik göç dalgasına paralel kira fiyatlarında ve hayat pahalığında oluşan artış</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endParaRPr lang="tr-TR" dirty="0" smtClean="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957164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485285022"/>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T-5 Antalya'nın turizm </a:t>
                      </a:r>
                      <a:r>
                        <a:rPr lang="tr-TR" dirty="0" smtClean="0">
                          <a:solidFill>
                            <a:srgbClr val="0F2303"/>
                          </a:solidFill>
                        </a:rPr>
                        <a:t>faaliyetleri </a:t>
                      </a:r>
                      <a:r>
                        <a:rPr lang="tr-TR" dirty="0" smtClean="0">
                          <a:solidFill>
                            <a:srgbClr val="0F2303"/>
                          </a:solidFill>
                        </a:rPr>
                        <a:t>ve </a:t>
                      </a:r>
                      <a:r>
                        <a:rPr lang="tr-TR" dirty="0" smtClean="0">
                          <a:solidFill>
                            <a:srgbClr val="0F2303"/>
                          </a:solidFill>
                        </a:rPr>
                        <a:t>nüfus </a:t>
                      </a:r>
                      <a:r>
                        <a:rPr lang="tr-TR" dirty="0" smtClean="0">
                          <a:solidFill>
                            <a:srgbClr val="0F2303"/>
                          </a:solidFill>
                        </a:rPr>
                        <a:t>artışına bağlı oluşan ulaşım sorunlarının artması </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endParaRPr lang="tr-TR" dirty="0" smtClean="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556501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16" name="Resim 15"/>
          <p:cNvPicPr>
            <a:picLocks noChangeAspect="1"/>
          </p:cNvPicPr>
          <p:nvPr/>
        </p:nvPicPr>
        <p:blipFill>
          <a:blip r:embed="rId3"/>
          <a:stretch>
            <a:fillRect/>
          </a:stretch>
        </p:blipFill>
        <p:spPr>
          <a:xfrm>
            <a:off x="251520" y="1952419"/>
            <a:ext cx="8755044" cy="2313780"/>
          </a:xfrm>
          <a:prstGeom prst="rect">
            <a:avLst/>
          </a:prstGeom>
        </p:spPr>
      </p:pic>
      <p:sp>
        <p:nvSpPr>
          <p:cNvPr id="18" name="Metin kutusu 17"/>
          <p:cNvSpPr txBox="1"/>
          <p:nvPr/>
        </p:nvSpPr>
        <p:spPr>
          <a:xfrm>
            <a:off x="660400" y="4902200"/>
            <a:ext cx="8483600" cy="369332"/>
          </a:xfrm>
          <a:prstGeom prst="rect">
            <a:avLst/>
          </a:prstGeom>
          <a:noFill/>
        </p:spPr>
        <p:txBody>
          <a:bodyPr wrap="square" rtlCol="0">
            <a:spAutoFit/>
          </a:bodyPr>
          <a:lstStyle/>
          <a:p>
            <a:pPr marL="285750" indent="-285750">
              <a:buFont typeface="Arial" panose="020B0604020202020204" pitchFamily="34" charset="0"/>
              <a:buChar char="•"/>
            </a:pPr>
            <a:r>
              <a:rPr lang="tr-TR" dirty="0" smtClean="0">
                <a:solidFill>
                  <a:srgbClr val="0F2303"/>
                </a:solidFill>
              </a:rPr>
              <a:t>57 katılımcının değerlendirmede bulunduğu anketin sonuçları yukarıda verilmektedir.</a:t>
            </a:r>
            <a:endParaRPr lang="tr-TR" dirty="0">
              <a:solidFill>
                <a:srgbClr val="0F2303"/>
              </a:solidFill>
            </a:endParaRPr>
          </a:p>
        </p:txBody>
      </p:sp>
    </p:spTree>
    <p:extLst>
      <p:ext uri="{BB962C8B-B14F-4D97-AF65-F5344CB8AC3E}">
        <p14:creationId xmlns:p14="http://schemas.microsoft.com/office/powerpoint/2010/main" val="1666700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18" name="Metin kutusu 17"/>
          <p:cNvSpPr txBox="1"/>
          <p:nvPr/>
        </p:nvSpPr>
        <p:spPr>
          <a:xfrm>
            <a:off x="660400" y="4902200"/>
            <a:ext cx="8483600" cy="369332"/>
          </a:xfrm>
          <a:prstGeom prst="rect">
            <a:avLst/>
          </a:prstGeom>
          <a:noFill/>
        </p:spPr>
        <p:txBody>
          <a:bodyPr wrap="square" rtlCol="0">
            <a:spAutoFit/>
          </a:bodyPr>
          <a:lstStyle/>
          <a:p>
            <a:pPr marL="285750" indent="-285750">
              <a:buFont typeface="Arial" panose="020B0604020202020204" pitchFamily="34" charset="0"/>
              <a:buChar char="•"/>
            </a:pPr>
            <a:r>
              <a:rPr lang="tr-TR" dirty="0" smtClean="0">
                <a:solidFill>
                  <a:srgbClr val="0F2303"/>
                </a:solidFill>
              </a:rPr>
              <a:t>56 katılımcının değerlendirmede bulunduğu anketin sonuçları yukarıda verilmektedir.</a:t>
            </a:r>
            <a:endParaRPr lang="tr-TR" dirty="0">
              <a:solidFill>
                <a:srgbClr val="0F2303"/>
              </a:solidFill>
            </a:endParaRPr>
          </a:p>
        </p:txBody>
      </p:sp>
      <p:pic>
        <p:nvPicPr>
          <p:cNvPr id="2" name="Resim 1"/>
          <p:cNvPicPr>
            <a:picLocks noChangeAspect="1"/>
          </p:cNvPicPr>
          <p:nvPr/>
        </p:nvPicPr>
        <p:blipFill>
          <a:blip r:embed="rId3"/>
          <a:stretch>
            <a:fillRect/>
          </a:stretch>
        </p:blipFill>
        <p:spPr>
          <a:xfrm>
            <a:off x="251520" y="2300654"/>
            <a:ext cx="8784650" cy="2052871"/>
          </a:xfrm>
          <a:prstGeom prst="rect">
            <a:avLst/>
          </a:prstGeom>
        </p:spPr>
      </p:pic>
    </p:spTree>
    <p:extLst>
      <p:ext uri="{BB962C8B-B14F-4D97-AF65-F5344CB8AC3E}">
        <p14:creationId xmlns:p14="http://schemas.microsoft.com/office/powerpoint/2010/main" val="4207042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964355" y="2602197"/>
            <a:ext cx="5684808" cy="369332"/>
          </a:xfrm>
          <a:prstGeom prst="rect">
            <a:avLst/>
          </a:prstGeom>
        </p:spPr>
        <p:txBody>
          <a:bodyPr wrap="square">
            <a:spAutoFit/>
          </a:bodyPr>
          <a:lstStyle/>
          <a:p>
            <a:r>
              <a:rPr lang="tr-TR" dirty="0">
                <a:solidFill>
                  <a:srgbClr val="000000"/>
                </a:solidFill>
              </a:rPr>
              <a:t>Sürecimizle ilgili  şikayet veya öneri </a:t>
            </a:r>
            <a:r>
              <a:rPr lang="tr-TR" dirty="0" smtClean="0">
                <a:solidFill>
                  <a:srgbClr val="000000"/>
                </a:solidFill>
              </a:rPr>
              <a:t>alınmamıştır.</a:t>
            </a:r>
            <a:endParaRPr lang="tr-TR" dirty="0"/>
          </a:p>
        </p:txBody>
      </p:sp>
    </p:spTree>
    <p:extLst>
      <p:ext uri="{BB962C8B-B14F-4D97-AF65-F5344CB8AC3E}">
        <p14:creationId xmlns:p14="http://schemas.microsoft.com/office/powerpoint/2010/main" val="380593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710872"/>
            <a:ext cx="8352928" cy="18004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a:t>
            </a:r>
            <a:r>
              <a:rPr lang="tr-TR" b="1" dirty="0" smtClean="0">
                <a:solidFill>
                  <a:srgbClr val="FF0000"/>
                </a:solidFill>
                <a:latin typeface="Calibri" panose="020F0502020204030204" pitchFamily="34" charset="0"/>
                <a:ea typeface="Times New Roman" panose="02020603050405020304" pitchFamily="18" charset="0"/>
              </a:rPr>
              <a:t>POLİTİKASI</a:t>
            </a:r>
          </a:p>
          <a:p>
            <a:pPr algn="just" fontAlgn="base">
              <a:lnSpc>
                <a:spcPct val="150000"/>
              </a:lnSpc>
              <a:spcAft>
                <a:spcPts val="0"/>
              </a:spcAft>
            </a:pPr>
            <a:r>
              <a:rPr lang="tr-TR" sz="1400" b="1" dirty="0">
                <a:solidFill>
                  <a:srgbClr val="0C0D0D"/>
                </a:solidFill>
                <a:latin typeface="Times New Roman" panose="02020603050405020304" pitchFamily="18" charset="0"/>
                <a:ea typeface="Times New Roman" panose="02020603050405020304" pitchFamily="18" charset="0"/>
              </a:rPr>
              <a:t>Kurumumuz küresel gelişmeler ve ülkemiz çıkarları doğrultusunda, akademik ve idari kadrosu ile küresel ve yerel düzeyde gelişmeleri takip eden, kendini yenileyen, gelişen, süreçleri içselleştirebilen, ulaşılabilir, şeffaf ve hesap verebilen bir süreç kapsamında ülkemizin sağlık hizmetleri alanında ihtiyaç duyduğu insan kaynağının yetiştirilmesine katkı sağlayan lider bir yüksekokul olmayı amaçlanmaktadır. </a:t>
            </a:r>
          </a:p>
        </p:txBody>
      </p:sp>
      <p:sp>
        <p:nvSpPr>
          <p:cNvPr id="7" name="Dikdörtgen 6"/>
          <p:cNvSpPr/>
          <p:nvPr/>
        </p:nvSpPr>
        <p:spPr>
          <a:xfrm>
            <a:off x="490637" y="3264917"/>
            <a:ext cx="8352928" cy="1154162"/>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sz="1400" b="1" dirty="0">
                <a:solidFill>
                  <a:srgbClr val="0C0D0D"/>
                </a:solidFill>
                <a:latin typeface="Calibri" panose="020F0502020204030204" pitchFamily="34" charset="0"/>
                <a:ea typeface="Times New Roman" panose="02020603050405020304" pitchFamily="18" charset="0"/>
              </a:rPr>
              <a:t>Ağız ve Diş Sağlığı alanında yetkin, kamu ve özel sektörde tercih edilen, etik kurallara bağlı teknik elemanlar yetiştirmek.</a:t>
            </a:r>
            <a:endParaRPr lang="tr-TR" sz="1400"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503655" y="1172687"/>
            <a:ext cx="8352928" cy="18004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sz="1400" b="1" dirty="0" smtClean="0">
                <a:solidFill>
                  <a:srgbClr val="0C0D0D"/>
                </a:solidFill>
                <a:latin typeface="Times New Roman" panose="02020603050405020304" pitchFamily="18" charset="0"/>
                <a:ea typeface="Times New Roman" panose="02020603050405020304" pitchFamily="18" charset="0"/>
              </a:rPr>
              <a:t>Dişçilik Hizmetleri Bölümü’nün </a:t>
            </a:r>
            <a:r>
              <a:rPr lang="tr-TR" sz="1400" b="1" dirty="0">
                <a:solidFill>
                  <a:srgbClr val="0C0D0D"/>
                </a:solidFill>
                <a:latin typeface="Times New Roman" panose="02020603050405020304" pitchFamily="18" charset="0"/>
                <a:ea typeface="Times New Roman" panose="02020603050405020304" pitchFamily="18" charset="0"/>
              </a:rPr>
              <a:t>misyonu; nitelikli, yetkin, mesleki bilgisinin gerektirdiği kurallara bağlı kalarak, ağız ve diş sağlığı bilincinin geliştirilmesi ve korunması için gerekli temel bilgilerin hastaya aktarılmasının yanı sıra diş hekimi gözetiminde, klinik cihazları kullanma yetki ve beceresine sahip teknik elemanlar yetiştirmektir.</a:t>
            </a: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610841331"/>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7" y="5922787"/>
            <a:ext cx="6230560" cy="369332"/>
          </a:xfrm>
          <a:prstGeom prst="rect">
            <a:avLst/>
          </a:prstGeom>
          <a:noFill/>
        </p:spPr>
        <p:txBody>
          <a:bodyPr wrap="square" rtlCol="0">
            <a:spAutoFit/>
          </a:bodyPr>
          <a:lstStyle/>
          <a:p>
            <a:r>
              <a:rPr lang="tr-TR" dirty="0">
                <a:solidFill>
                  <a:srgbClr val="FF0000"/>
                </a:solidFill>
              </a:rPr>
              <a:t>NOT:DURUMA GÖRE ÇOĞALTILABİLİR!</a:t>
            </a:r>
          </a:p>
        </p:txBody>
      </p:sp>
    </p:spTree>
    <p:extLst>
      <p:ext uri="{BB962C8B-B14F-4D97-AF65-F5344CB8AC3E}">
        <p14:creationId xmlns:p14="http://schemas.microsoft.com/office/powerpoint/2010/main" val="108216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1520" y="1735239"/>
            <a:ext cx="8406587" cy="2779934"/>
          </a:xfrm>
          <a:prstGeom prst="rect">
            <a:avLst/>
          </a:prstGeom>
        </p:spPr>
      </p:pic>
      <p:graphicFrame>
        <p:nvGraphicFramePr>
          <p:cNvPr id="4" name="Tablo 3"/>
          <p:cNvGraphicFramePr>
            <a:graphicFrameLocks noGrp="1"/>
          </p:cNvGraphicFramePr>
          <p:nvPr>
            <p:extLst>
              <p:ext uri="{D42A27DB-BD31-4B8C-83A1-F6EECF244321}">
                <p14:modId xmlns:p14="http://schemas.microsoft.com/office/powerpoint/2010/main" val="594232985"/>
              </p:ext>
            </p:extLst>
          </p:nvPr>
        </p:nvGraphicFramePr>
        <p:xfrm>
          <a:off x="732488" y="4909344"/>
          <a:ext cx="7799388" cy="1606550"/>
        </p:xfrm>
        <a:graphic>
          <a:graphicData uri="http://schemas.openxmlformats.org/drawingml/2006/table">
            <a:tbl>
              <a:tblPr/>
              <a:tblGrid>
                <a:gridCol w="1281793">
                  <a:extLst>
                    <a:ext uri="{9D8B030D-6E8A-4147-A177-3AD203B41FA5}">
                      <a16:colId xmlns:a16="http://schemas.microsoft.com/office/drawing/2014/main" val="142200976"/>
                    </a:ext>
                  </a:extLst>
                </a:gridCol>
                <a:gridCol w="6517595">
                  <a:extLst>
                    <a:ext uri="{9D8B030D-6E8A-4147-A177-3AD203B41FA5}">
                      <a16:colId xmlns:a16="http://schemas.microsoft.com/office/drawing/2014/main" val="566766882"/>
                    </a:ext>
                  </a:extLst>
                </a:gridCol>
              </a:tblGrid>
              <a:tr h="190500">
                <a:tc gridSpan="2">
                  <a:txBody>
                    <a:bodyPr/>
                    <a:lstStyle/>
                    <a:p>
                      <a:pPr algn="ctr" fontAlgn="ctr"/>
                      <a:r>
                        <a:rPr lang="tr-TR" sz="1200" b="1" i="0" u="none" strike="noStrike">
                          <a:solidFill>
                            <a:srgbClr val="000000"/>
                          </a:solidFill>
                          <a:effectLst/>
                          <a:latin typeface="Tahoma" panose="020B0604030504040204" pitchFamily="34" charset="0"/>
                        </a:rPr>
                        <a:t>İYİLEŞTİRİLMESİ GEREKEN YÖNLER-GÖZLEMLER </a:t>
                      </a:r>
                      <a:r>
                        <a:rPr lang="tr-TR" sz="1200" b="1" i="0" u="none" strike="noStrike">
                          <a:solidFill>
                            <a:srgbClr val="FF0000"/>
                          </a:solidFill>
                          <a:effectLst/>
                          <a:latin typeface="Wingdings" panose="05000000000000000000" pitchFamily="2" charset="2"/>
                        </a:rPr>
                        <a:t>KKKK</a:t>
                      </a:r>
                      <a:endParaRPr lang="tr-TR" sz="1200" b="1" i="0" u="none" strike="noStrike">
                        <a:solidFill>
                          <a:srgbClr val="000000"/>
                        </a:solidFill>
                        <a:effectLst/>
                        <a:latin typeface="Tahoma" panose="020B0604030504040204" pitchFamily="34" charset="0"/>
                      </a:endParaRP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extLst>
                  <a:ext uri="{0D108BD9-81ED-4DB2-BD59-A6C34878D82A}">
                    <a16:rowId xmlns:a16="http://schemas.microsoft.com/office/drawing/2014/main" val="3062674063"/>
                  </a:ext>
                </a:extLst>
              </a:tr>
              <a:tr h="428625">
                <a:tc>
                  <a:txBody>
                    <a:bodyPr/>
                    <a:lstStyle/>
                    <a:p>
                      <a:pPr algn="ctr" fontAlgn="ctr"/>
                      <a:r>
                        <a:rPr lang="tr-TR" sz="900" b="1" i="0" u="none" strike="noStrike">
                          <a:solidFill>
                            <a:srgbClr val="000000"/>
                          </a:solidFill>
                          <a:effectLst/>
                          <a:latin typeface="Tahoma" panose="020B0604030504040204" pitchFamily="34" charset="0"/>
                        </a:rPr>
                        <a:t>ISO 9001/10002 Madde No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1" i="0" u="none" strike="noStrike">
                          <a:solidFill>
                            <a:srgbClr val="000000"/>
                          </a:solidFill>
                          <a:effectLst/>
                          <a:latin typeface="Tahoma" panose="020B0604030504040204" pitchFamily="34" charset="0"/>
                        </a:rPr>
                        <a:t>Gözlem Tanımı</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82344717"/>
                  </a:ext>
                </a:extLst>
              </a:tr>
              <a:tr h="266700">
                <a:tc>
                  <a:txBody>
                    <a:bodyPr/>
                    <a:lstStyle/>
                    <a:p>
                      <a:pPr algn="ctr" fontAlgn="ctr"/>
                      <a:r>
                        <a:rPr lang="tr-TR" sz="1000" b="1" i="0" u="none" strike="noStrike">
                          <a:solidFill>
                            <a:srgbClr val="000000"/>
                          </a:solidFill>
                          <a:effectLst/>
                          <a:latin typeface="Tahoma" panose="020B0604030504040204" pitchFamily="34" charset="0"/>
                        </a:rPr>
                        <a:t>4.1.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ahoma" panose="020B0604030504040204" pitchFamily="34" charset="0"/>
                        </a:rPr>
                        <a:t>Güncellemelerin takibi açısından önceki analizlerinin sekme olarak aynı dosyaya eklenmesi önerildi.</a:t>
                      </a:r>
                    </a:p>
                  </a:txBody>
                  <a:tcPr marL="6350" marR="6350" marT="635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9253515"/>
                  </a:ext>
                </a:extLst>
              </a:tr>
              <a:tr h="371475">
                <a:tc>
                  <a:txBody>
                    <a:bodyPr/>
                    <a:lstStyle/>
                    <a:p>
                      <a:pPr algn="ctr" fontAlgn="ctr"/>
                      <a:r>
                        <a:rPr lang="tr-TR" sz="1000" b="1" i="0" u="none" strike="noStrike">
                          <a:solidFill>
                            <a:srgbClr val="000000"/>
                          </a:solidFill>
                          <a:effectLst/>
                          <a:latin typeface="Tahoma" panose="020B0604030504040204" pitchFamily="34" charset="0"/>
                        </a:rPr>
                        <a:t>7.5.3.2.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ahoma" panose="020B0604030504040204" pitchFamily="34" charset="0"/>
                        </a:rPr>
                        <a:t>Dış kaynaklı dokümanlar listesinin içeriğinin güncelliğinin kontrol edilmesi ve önceki liste adlarındaki tutarsızlığın Kalite Koordinatörlüğüne iletilmesi tavsiye edildi.</a:t>
                      </a:r>
                    </a:p>
                  </a:txBody>
                  <a:tcPr marL="6350" marR="6350" marT="635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0973280"/>
                  </a:ext>
                </a:extLst>
              </a:tr>
              <a:tr h="304800">
                <a:tc>
                  <a:txBody>
                    <a:bodyPr/>
                    <a:lstStyle/>
                    <a:p>
                      <a:pPr algn="ctr" fontAlgn="ctr"/>
                      <a:r>
                        <a:rPr lang="tr-TR" sz="1000" b="1" i="0" u="none" strike="noStrike">
                          <a:solidFill>
                            <a:srgbClr val="000000"/>
                          </a:solidFill>
                          <a:effectLst/>
                          <a:latin typeface="Tahoma" panose="020B0604030504040204" pitchFamily="34" charset="0"/>
                        </a:rPr>
                        <a:t>8.6.</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Tahoma" panose="020B0604030504040204" pitchFamily="34" charset="0"/>
                        </a:rPr>
                        <a:t>Dokümanlar güncellenirken önceki doküman ad, numara, tarih uyumlarının kontrol edilmesi tavsiye edildi.</a:t>
                      </a:r>
                    </a:p>
                  </a:txBody>
                  <a:tcPr marL="6350" marR="6350" marT="635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0213460"/>
                  </a:ext>
                </a:extLst>
              </a:tr>
            </a:tbl>
          </a:graphicData>
        </a:graphic>
      </p:graphicFrame>
    </p:spTree>
    <p:extLst>
      <p:ext uri="{BB962C8B-B14F-4D97-AF65-F5344CB8AC3E}">
        <p14:creationId xmlns:p14="http://schemas.microsoft.com/office/powerpoint/2010/main" val="1346354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625463" y="2212381"/>
            <a:ext cx="8073691" cy="4377850"/>
          </a:xfrm>
          <a:prstGeom prst="rect">
            <a:avLst/>
          </a:prstGeom>
        </p:spPr>
      </p:pic>
      <p:sp>
        <p:nvSpPr>
          <p:cNvPr id="3" name="Dikdörtgen 2"/>
          <p:cNvSpPr/>
          <p:nvPr/>
        </p:nvSpPr>
        <p:spPr>
          <a:xfrm>
            <a:off x="435269" y="1763674"/>
            <a:ext cx="8454081" cy="369332"/>
          </a:xfrm>
          <a:prstGeom prst="rect">
            <a:avLst/>
          </a:prstGeom>
        </p:spPr>
        <p:txBody>
          <a:bodyPr wrap="square">
            <a:spAutoFit/>
          </a:bodyPr>
          <a:lstStyle/>
          <a:p>
            <a:pPr algn="ctr"/>
            <a:r>
              <a:rPr lang="tr-TR" dirty="0">
                <a:solidFill>
                  <a:srgbClr val="000000"/>
                </a:solidFill>
              </a:rPr>
              <a:t>Uygulamalı dersler Mark Antalya kampüsünde </a:t>
            </a:r>
            <a:r>
              <a:rPr lang="tr-TR" dirty="0" err="1">
                <a:solidFill>
                  <a:srgbClr val="000000"/>
                </a:solidFill>
              </a:rPr>
              <a:t>BilimDent</a:t>
            </a:r>
            <a:r>
              <a:rPr lang="tr-TR" dirty="0">
                <a:solidFill>
                  <a:srgbClr val="000000"/>
                </a:solidFill>
              </a:rPr>
              <a:t> bünyesinde yapılmaktadır.</a:t>
            </a:r>
          </a:p>
        </p:txBody>
      </p:sp>
    </p:spTree>
    <p:extLst>
      <p:ext uri="{BB962C8B-B14F-4D97-AF65-F5344CB8AC3E}">
        <p14:creationId xmlns:p14="http://schemas.microsoft.com/office/powerpoint/2010/main" val="2309275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03962" y="1823634"/>
            <a:ext cx="7488194" cy="2031325"/>
          </a:xfrm>
          <a:prstGeom prst="rect">
            <a:avLst/>
          </a:prstGeom>
        </p:spPr>
        <p:txBody>
          <a:bodyPr wrap="square">
            <a:spAutoFit/>
          </a:bodyPr>
          <a:lstStyle/>
          <a:p>
            <a:pPr algn="just"/>
            <a:endParaRPr lang="tr-TR" dirty="0">
              <a:solidFill>
                <a:srgbClr val="020424"/>
              </a:solidFill>
            </a:endParaRPr>
          </a:p>
          <a:p>
            <a:pPr algn="just"/>
            <a:r>
              <a:rPr lang="tr-TR" dirty="0" smtClean="0">
                <a:solidFill>
                  <a:srgbClr val="020424"/>
                </a:solidFill>
              </a:rPr>
              <a:t>Bölümüzde kısmı zamanlı kadrolu devam etmekte olan tek kadrolu Öğretim Üyesi/Görevlisi tarafından yayınlanmış 2023 yılında uluslararası indeksli 5 adet çalışma bulunmaktadır.</a:t>
            </a:r>
          </a:p>
          <a:p>
            <a:pPr algn="just"/>
            <a:endParaRPr lang="tr-TR" dirty="0">
              <a:solidFill>
                <a:srgbClr val="020424"/>
              </a:solidFill>
            </a:endParaRPr>
          </a:p>
          <a:p>
            <a:pPr algn="just"/>
            <a:endParaRPr lang="tr-TR" dirty="0">
              <a:solidFill>
                <a:srgbClr val="020424"/>
              </a:solidFill>
            </a:endParaRPr>
          </a:p>
          <a:p>
            <a:pPr algn="just"/>
            <a:r>
              <a:rPr lang="tr-TR" dirty="0">
                <a:solidFill>
                  <a:srgbClr val="020424"/>
                </a:solidFill>
              </a:rPr>
              <a:t>Süreç için iyileştirme çalışmaları devam etmektedir. </a:t>
            </a:r>
          </a:p>
        </p:txBody>
      </p:sp>
    </p:spTree>
    <p:extLst>
      <p:ext uri="{BB962C8B-B14F-4D97-AF65-F5344CB8AC3E}">
        <p14:creationId xmlns:p14="http://schemas.microsoft.com/office/powerpoint/2010/main" val="2179233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Dikdörtgen 66"/>
          <p:cNvSpPr/>
          <p:nvPr/>
        </p:nvSpPr>
        <p:spPr>
          <a:xfrm>
            <a:off x="2046263" y="2102166"/>
            <a:ext cx="7488194" cy="923330"/>
          </a:xfrm>
          <a:prstGeom prst="rect">
            <a:avLst/>
          </a:prstGeom>
        </p:spPr>
        <p:txBody>
          <a:bodyPr wrap="square">
            <a:spAutoFit/>
          </a:bodyPr>
          <a:lstStyle/>
          <a:p>
            <a:pPr algn="just"/>
            <a:endParaRPr lang="tr-TR" dirty="0">
              <a:solidFill>
                <a:srgbClr val="020424"/>
              </a:solidFill>
            </a:endParaRPr>
          </a:p>
          <a:p>
            <a:pPr algn="just"/>
            <a:endParaRPr lang="tr-TR" dirty="0">
              <a:solidFill>
                <a:srgbClr val="020424"/>
              </a:solidFill>
            </a:endParaRPr>
          </a:p>
          <a:p>
            <a:pPr algn="just"/>
            <a:r>
              <a:rPr lang="tr-TR" dirty="0">
                <a:solidFill>
                  <a:srgbClr val="020424"/>
                </a:solidFill>
              </a:rPr>
              <a:t>Süreç için iyileştirme çalışmaları devam etmektedir. </a:t>
            </a:r>
          </a:p>
        </p:txBody>
      </p:sp>
    </p:spTree>
    <p:extLst>
      <p:ext uri="{BB962C8B-B14F-4D97-AF65-F5344CB8AC3E}">
        <p14:creationId xmlns:p14="http://schemas.microsoft.com/office/powerpoint/2010/main" val="2926320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2046263" y="2102166"/>
            <a:ext cx="7488194" cy="923330"/>
          </a:xfrm>
          <a:prstGeom prst="rect">
            <a:avLst/>
          </a:prstGeom>
        </p:spPr>
        <p:txBody>
          <a:bodyPr wrap="square">
            <a:spAutoFit/>
          </a:bodyPr>
          <a:lstStyle/>
          <a:p>
            <a:pPr algn="just"/>
            <a:endParaRPr lang="tr-TR" dirty="0">
              <a:solidFill>
                <a:srgbClr val="020424"/>
              </a:solidFill>
            </a:endParaRPr>
          </a:p>
          <a:p>
            <a:pPr algn="just"/>
            <a:endParaRPr lang="tr-TR" dirty="0">
              <a:solidFill>
                <a:srgbClr val="020424"/>
              </a:solidFill>
            </a:endParaRPr>
          </a:p>
          <a:p>
            <a:pPr algn="just"/>
            <a:r>
              <a:rPr lang="tr-TR" dirty="0">
                <a:solidFill>
                  <a:srgbClr val="020424"/>
                </a:solidFill>
              </a:rPr>
              <a:t>Süreç için iyileştirme çalışmaları devam etmektedir. </a:t>
            </a:r>
          </a:p>
        </p:txBody>
      </p:sp>
    </p:spTree>
    <p:extLst>
      <p:ext uri="{BB962C8B-B14F-4D97-AF65-F5344CB8AC3E}">
        <p14:creationId xmlns:p14="http://schemas.microsoft.com/office/powerpoint/2010/main" val="2544252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000897" y="2690336"/>
            <a:ext cx="7278130" cy="1754326"/>
          </a:xfrm>
          <a:prstGeom prst="rect">
            <a:avLst/>
          </a:prstGeom>
        </p:spPr>
        <p:txBody>
          <a:bodyPr wrap="square">
            <a:spAutoFit/>
          </a:bodyPr>
          <a:lstStyle/>
          <a:p>
            <a:pPr algn="just"/>
            <a:r>
              <a:rPr lang="tr-TR" dirty="0">
                <a:solidFill>
                  <a:srgbClr val="000000"/>
                </a:solidFill>
              </a:rPr>
              <a:t>Dişçilik Hizmetleri </a:t>
            </a:r>
            <a:r>
              <a:rPr lang="tr-TR" dirty="0" smtClean="0">
                <a:solidFill>
                  <a:srgbClr val="000000"/>
                </a:solidFill>
              </a:rPr>
              <a:t>Bölümü’nde bölüm başkan yardımcısı atanmış ve Bölüm Kurulu oluşturulmuştur. Bölüm </a:t>
            </a:r>
            <a:r>
              <a:rPr lang="tr-TR" dirty="0">
                <a:solidFill>
                  <a:srgbClr val="000000"/>
                </a:solidFill>
              </a:rPr>
              <a:t>organizasyon şeması </a:t>
            </a:r>
            <a:r>
              <a:rPr lang="tr-TR" dirty="0" smtClean="0">
                <a:solidFill>
                  <a:srgbClr val="000000"/>
                </a:solidFill>
              </a:rPr>
              <a:t>düzenlenmiş </a:t>
            </a:r>
            <a:r>
              <a:rPr lang="tr-TR" dirty="0">
                <a:solidFill>
                  <a:srgbClr val="000000"/>
                </a:solidFill>
              </a:rPr>
              <a:t>ve bölüm bünyesindeki komisyon üyeleri güncellenmiştir. </a:t>
            </a:r>
            <a:endParaRPr lang="tr-TR" dirty="0" smtClean="0">
              <a:solidFill>
                <a:srgbClr val="000000"/>
              </a:solidFill>
            </a:endParaRPr>
          </a:p>
          <a:p>
            <a:pPr algn="just"/>
            <a:endParaRPr lang="tr-TR" dirty="0">
              <a:solidFill>
                <a:srgbClr val="000000"/>
              </a:solidFill>
            </a:endParaRPr>
          </a:p>
          <a:p>
            <a:pPr algn="just"/>
            <a:r>
              <a:rPr lang="tr-TR" dirty="0" smtClean="0">
                <a:solidFill>
                  <a:srgbClr val="000000"/>
                </a:solidFill>
              </a:rPr>
              <a:t>Akademik personel talebimiz uygun bulunmuş, ilan sürecinde 1 adet öğretim görevlisi alınmış, tekrar personel alım süreci başlamıştır.</a:t>
            </a:r>
            <a:endParaRPr lang="tr-TR" dirty="0">
              <a:solidFill>
                <a:srgbClr val="000000"/>
              </a:solidFill>
            </a:endParaRPr>
          </a:p>
        </p:txBody>
      </p:sp>
    </p:spTree>
    <p:extLst>
      <p:ext uri="{BB962C8B-B14F-4D97-AF65-F5344CB8AC3E}">
        <p14:creationId xmlns:p14="http://schemas.microsoft.com/office/powerpoint/2010/main" val="1784154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409CBE42-9ABC-4F35-9040-15AE154BDD60}"/>
              </a:ext>
            </a:extLst>
          </p:cNvPr>
          <p:cNvSpPr txBox="1"/>
          <p:nvPr/>
        </p:nvSpPr>
        <p:spPr>
          <a:xfrm>
            <a:off x="527839" y="1640063"/>
            <a:ext cx="3970421" cy="461665"/>
          </a:xfrm>
          <a:prstGeom prst="rect">
            <a:avLst/>
          </a:prstGeom>
          <a:noFill/>
        </p:spPr>
        <p:txBody>
          <a:bodyPr wrap="square" rtlCol="0">
            <a:spAutoFit/>
          </a:bodyPr>
          <a:lstStyle/>
          <a:p>
            <a:pPr algn="just"/>
            <a:r>
              <a:rPr lang="tr-TR" sz="2400" dirty="0">
                <a:solidFill>
                  <a:srgbClr val="000000"/>
                </a:solidFill>
              </a:rPr>
              <a:t>SHMYO Oryantasyon Kitapçığı</a:t>
            </a:r>
          </a:p>
        </p:txBody>
      </p:sp>
      <p:sp>
        <p:nvSpPr>
          <p:cNvPr id="67" name="Metin kutusu 66">
            <a:extLst>
              <a:ext uri="{FF2B5EF4-FFF2-40B4-BE49-F238E27FC236}">
                <a16:creationId xmlns:a16="http://schemas.microsoft.com/office/drawing/2014/main" id="{1A6A13B2-A3E6-4E19-BD8F-2E4C5222982F}"/>
              </a:ext>
            </a:extLst>
          </p:cNvPr>
          <p:cNvSpPr txBox="1"/>
          <p:nvPr/>
        </p:nvSpPr>
        <p:spPr>
          <a:xfrm>
            <a:off x="5173579" y="1701866"/>
            <a:ext cx="3970421" cy="461665"/>
          </a:xfrm>
          <a:prstGeom prst="rect">
            <a:avLst/>
          </a:prstGeom>
          <a:noFill/>
        </p:spPr>
        <p:txBody>
          <a:bodyPr wrap="square" rtlCol="0">
            <a:spAutoFit/>
          </a:bodyPr>
          <a:lstStyle/>
          <a:p>
            <a:pPr algn="just"/>
            <a:r>
              <a:rPr lang="tr-TR" sz="2400" dirty="0">
                <a:solidFill>
                  <a:srgbClr val="000000"/>
                </a:solidFill>
              </a:rPr>
              <a:t>SHMYO Tanıtım Kataloğu</a:t>
            </a:r>
          </a:p>
        </p:txBody>
      </p:sp>
      <p:pic>
        <p:nvPicPr>
          <p:cNvPr id="69" name="Resim 68">
            <a:extLst>
              <a:ext uri="{FF2B5EF4-FFF2-40B4-BE49-F238E27FC236}">
                <a16:creationId xmlns:a16="http://schemas.microsoft.com/office/drawing/2014/main" id="{120F5FF5-C603-9CF5-4B43-FE4FD10D10BD}"/>
              </a:ext>
            </a:extLst>
          </p:cNvPr>
          <p:cNvPicPr>
            <a:picLocks noChangeAspect="1"/>
          </p:cNvPicPr>
          <p:nvPr/>
        </p:nvPicPr>
        <p:blipFill>
          <a:blip r:embed="rId3"/>
          <a:stretch>
            <a:fillRect/>
          </a:stretch>
        </p:blipFill>
        <p:spPr>
          <a:xfrm>
            <a:off x="5051425" y="2215918"/>
            <a:ext cx="3165475" cy="4285347"/>
          </a:xfrm>
          <a:prstGeom prst="rect">
            <a:avLst/>
          </a:prstGeom>
        </p:spPr>
      </p:pic>
      <p:pic>
        <p:nvPicPr>
          <p:cNvPr id="3" name="Resim 2"/>
          <p:cNvPicPr>
            <a:picLocks noChangeAspect="1"/>
          </p:cNvPicPr>
          <p:nvPr/>
        </p:nvPicPr>
        <p:blipFill>
          <a:blip r:embed="rId4"/>
          <a:stretch>
            <a:fillRect/>
          </a:stretch>
        </p:blipFill>
        <p:spPr>
          <a:xfrm>
            <a:off x="769731" y="2181104"/>
            <a:ext cx="3002170" cy="4276344"/>
          </a:xfrm>
          <a:prstGeom prst="rect">
            <a:avLst/>
          </a:prstGeom>
        </p:spPr>
      </p:pic>
    </p:spTree>
    <p:extLst>
      <p:ext uri="{BB962C8B-B14F-4D97-AF65-F5344CB8AC3E}">
        <p14:creationId xmlns:p14="http://schemas.microsoft.com/office/powerpoint/2010/main" val="3956601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00313" y="2438278"/>
            <a:ext cx="3657867" cy="3612143"/>
          </a:xfrm>
          <a:prstGeom prst="rect">
            <a:avLst/>
          </a:prstGeom>
        </p:spPr>
      </p:pic>
      <p:sp>
        <p:nvSpPr>
          <p:cNvPr id="70" name="Dikdörtgen 69"/>
          <p:cNvSpPr/>
          <p:nvPr/>
        </p:nvSpPr>
        <p:spPr>
          <a:xfrm>
            <a:off x="1026297" y="1561855"/>
            <a:ext cx="7278130" cy="646331"/>
          </a:xfrm>
          <a:prstGeom prst="rect">
            <a:avLst/>
          </a:prstGeom>
        </p:spPr>
        <p:txBody>
          <a:bodyPr wrap="square">
            <a:spAutoFit/>
          </a:bodyPr>
          <a:lstStyle/>
          <a:p>
            <a:pPr algn="just"/>
            <a:r>
              <a:rPr lang="tr-TR" dirty="0" smtClean="0">
                <a:solidFill>
                  <a:srgbClr val="000000"/>
                </a:solidFill>
              </a:rPr>
              <a:t>Kalite kapsamında hazırlanan Birim İç Değerlendirme </a:t>
            </a:r>
            <a:r>
              <a:rPr lang="tr-TR" dirty="0">
                <a:solidFill>
                  <a:srgbClr val="000000"/>
                </a:solidFill>
              </a:rPr>
              <a:t>r</a:t>
            </a:r>
            <a:r>
              <a:rPr lang="tr-TR" dirty="0" smtClean="0">
                <a:solidFill>
                  <a:srgbClr val="000000"/>
                </a:solidFill>
              </a:rPr>
              <a:t>aporlarımız Web sayfamızda </a:t>
            </a:r>
            <a:r>
              <a:rPr lang="tr-TR" dirty="0">
                <a:solidFill>
                  <a:srgbClr val="000000"/>
                </a:solidFill>
              </a:rPr>
              <a:t>y</a:t>
            </a:r>
            <a:r>
              <a:rPr lang="tr-TR" dirty="0" smtClean="0">
                <a:solidFill>
                  <a:srgbClr val="000000"/>
                </a:solidFill>
              </a:rPr>
              <a:t>ıllara bağlı yayınlanmak üzere planlamalar yapılmıştır.</a:t>
            </a:r>
            <a:endParaRPr lang="tr-TR" dirty="0">
              <a:solidFill>
                <a:srgbClr val="000000"/>
              </a:solidFill>
            </a:endParaRPr>
          </a:p>
        </p:txBody>
      </p:sp>
    </p:spTree>
    <p:extLst>
      <p:ext uri="{BB962C8B-B14F-4D97-AF65-F5344CB8AC3E}">
        <p14:creationId xmlns:p14="http://schemas.microsoft.com/office/powerpoint/2010/main" val="343533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D8911A72-08C9-4C93-B38F-6CBE5E70E19B}"/>
              </a:ext>
            </a:extLst>
          </p:cNvPr>
          <p:cNvSpPr txBox="1"/>
          <p:nvPr/>
        </p:nvSpPr>
        <p:spPr>
          <a:xfrm>
            <a:off x="699167" y="2368608"/>
            <a:ext cx="7968343" cy="3785652"/>
          </a:xfrm>
          <a:prstGeom prst="rect">
            <a:avLst/>
          </a:prstGeom>
          <a:noFill/>
        </p:spPr>
        <p:txBody>
          <a:bodyPr wrap="square" rtlCol="0">
            <a:spAutoFit/>
          </a:bodyPr>
          <a:lstStyle/>
          <a:p>
            <a:pPr marL="342900" indent="-342900" algn="just">
              <a:buFont typeface="Arial" panose="020B0604020202020204" pitchFamily="34" charset="0"/>
              <a:buChar char="•"/>
            </a:pPr>
            <a:r>
              <a:rPr lang="tr-TR" sz="2400" dirty="0">
                <a:solidFill>
                  <a:srgbClr val="000000"/>
                </a:solidFill>
              </a:rPr>
              <a:t>İç Denetim </a:t>
            </a:r>
            <a:r>
              <a:rPr lang="tr-TR" sz="2400" dirty="0" err="1" smtClean="0">
                <a:solidFill>
                  <a:srgbClr val="000000"/>
                </a:solidFill>
              </a:rPr>
              <a:t>Check-List‘te</a:t>
            </a:r>
            <a:r>
              <a:rPr lang="tr-TR" sz="2400" dirty="0" smtClean="0">
                <a:solidFill>
                  <a:srgbClr val="000000"/>
                </a:solidFill>
              </a:rPr>
              <a:t> </a:t>
            </a:r>
            <a:r>
              <a:rPr lang="tr-TR" sz="2400" dirty="0">
                <a:solidFill>
                  <a:srgbClr val="000000"/>
                </a:solidFill>
              </a:rPr>
              <a:t>yer alan soruların daha anlaşılır olacak şekilde revize edilmesinin ve birimlere özgü </a:t>
            </a:r>
            <a:r>
              <a:rPr lang="tr-TR" sz="2400" dirty="0" err="1">
                <a:solidFill>
                  <a:srgbClr val="000000"/>
                </a:solidFill>
              </a:rPr>
              <a:t>Check-List</a:t>
            </a:r>
            <a:r>
              <a:rPr lang="tr-TR" sz="2400" dirty="0">
                <a:solidFill>
                  <a:srgbClr val="000000"/>
                </a:solidFill>
              </a:rPr>
              <a:t> oluşturulmasının sürece katkı sağlayacağı düşünülmektedir. </a:t>
            </a:r>
            <a:endParaRPr lang="tr-TR" sz="2400" dirty="0" smtClean="0">
              <a:solidFill>
                <a:srgbClr val="000000"/>
              </a:solidFill>
            </a:endParaRPr>
          </a:p>
          <a:p>
            <a:pPr marL="342900" indent="-342900" algn="just">
              <a:buFont typeface="Arial" panose="020B0604020202020204" pitchFamily="34" charset="0"/>
              <a:buChar char="•"/>
            </a:pPr>
            <a:r>
              <a:rPr lang="tr-TR" sz="2400" dirty="0" smtClean="0">
                <a:solidFill>
                  <a:srgbClr val="000000"/>
                </a:solidFill>
              </a:rPr>
              <a:t>Aynı konuları içeren bazı formlar bölümden bölüme fakülteden fakülteye değişiklik göstermekte olup bu formların düzenlenerek genelleştirilmesi daha sistematik bir süreç oluşturabilir.</a:t>
            </a:r>
          </a:p>
          <a:p>
            <a:pPr marL="342900" indent="-342900" algn="just">
              <a:buFont typeface="Arial" panose="020B0604020202020204" pitchFamily="34" charset="0"/>
              <a:buChar char="•"/>
            </a:pPr>
            <a:r>
              <a:rPr lang="tr-TR" sz="2400" dirty="0" smtClean="0">
                <a:solidFill>
                  <a:srgbClr val="000000"/>
                </a:solidFill>
              </a:rPr>
              <a:t>Bazı görev tanımlarının yönetmelik ve yönergelerce desteklenerek hazırlanmasına dikkat edilmesi gerekebilir.</a:t>
            </a:r>
            <a:endParaRPr lang="tr-TR" sz="2400" dirty="0">
              <a:solidFill>
                <a:srgbClr val="000000"/>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284269000"/>
              </p:ext>
            </p:extLst>
          </p:nvPr>
        </p:nvGraphicFramePr>
        <p:xfrm>
          <a:off x="396239" y="1060767"/>
          <a:ext cx="8500534" cy="5228957"/>
        </p:xfrm>
        <a:graphic>
          <a:graphicData uri="http://schemas.openxmlformats.org/drawingml/2006/table">
            <a:tbl>
              <a:tblPr/>
              <a:tblGrid>
                <a:gridCol w="2028827">
                  <a:extLst>
                    <a:ext uri="{9D8B030D-6E8A-4147-A177-3AD203B41FA5}">
                      <a16:colId xmlns:a16="http://schemas.microsoft.com/office/drawing/2014/main" val="3918363564"/>
                    </a:ext>
                  </a:extLst>
                </a:gridCol>
                <a:gridCol w="1608454">
                  <a:extLst>
                    <a:ext uri="{9D8B030D-6E8A-4147-A177-3AD203B41FA5}">
                      <a16:colId xmlns:a16="http://schemas.microsoft.com/office/drawing/2014/main" val="1683979601"/>
                    </a:ext>
                  </a:extLst>
                </a:gridCol>
                <a:gridCol w="2700390">
                  <a:extLst>
                    <a:ext uri="{9D8B030D-6E8A-4147-A177-3AD203B41FA5}">
                      <a16:colId xmlns:a16="http://schemas.microsoft.com/office/drawing/2014/main" val="2592459544"/>
                    </a:ext>
                  </a:extLst>
                </a:gridCol>
                <a:gridCol w="2162863">
                  <a:extLst>
                    <a:ext uri="{9D8B030D-6E8A-4147-A177-3AD203B41FA5}">
                      <a16:colId xmlns:a16="http://schemas.microsoft.com/office/drawing/2014/main" val="588152821"/>
                    </a:ext>
                  </a:extLst>
                </a:gridCol>
              </a:tblGrid>
              <a:tr h="446083">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04441">
                <a:tc>
                  <a:txBody>
                    <a:bodyPr/>
                    <a:lstStyle/>
                    <a:p>
                      <a:pPr algn="l" fontAlgn="ctr"/>
                      <a:r>
                        <a:rPr lang="tr-TR" sz="900" b="0" i="0" u="none" strike="noStrike" dirty="0" smtClean="0">
                          <a:solidFill>
                            <a:srgbClr val="000000"/>
                          </a:solidFill>
                          <a:effectLst/>
                          <a:latin typeface="Calibri" panose="020F0502020204030204" pitchFamily="34" charset="0"/>
                        </a:rPr>
                        <a:t>G-1 Öğrenci odaklı olması </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Z-1 Kurumsallaşma sürecinin devam ediyor olmasına bağlı olarak akademisyen ihtiyacı devam etmesi</a:t>
                      </a:r>
                      <a:r>
                        <a:rPr lang="tr-TR" sz="400" b="0" i="0" u="none" strike="noStrike" dirty="0" smtClean="0">
                          <a:solidFill>
                            <a:srgbClr val="000000"/>
                          </a:solidFill>
                          <a:effectLst/>
                          <a:latin typeface="Calibri" panose="020F0502020204030204" pitchFamily="34" charset="0"/>
                        </a:rPr>
                        <a:t>.</a:t>
                      </a: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F-1 Sağlık alanında mesleki eğitime olan ihtiyacın giderek artması</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T-1 Öğrencilerin ilgili mevzuatlara (duyuru/yönetmelik/yönerge) ve ihtiyacı olan ilgili birimlerce duyurulan bilgilere karşı ilgisizliği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81255">
                <a:tc>
                  <a:txBody>
                    <a:bodyPr/>
                    <a:lstStyle/>
                    <a:p>
                      <a:pPr algn="l"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G-2 Tecrübeli ve dinamik akademik kadroya sahip olunması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F-2 Antalya’da ağız ve diş sağlığı merkezi, diş poliklinikleri ve diş kliniklerinin sayısının fazla oluşu ve bununla bağlı olarak staj imkanlarının çeşitliliği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T-2 Çevre ülkelerdeki savaş gibi nedenlere bağlı olarak oluşan ekonomik belirsizlik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78903">
                <a:tc>
                  <a:txBody>
                    <a:bodyPr/>
                    <a:lstStyle/>
                    <a:p>
                      <a:pPr algn="l" fontAlgn="ctr"/>
                      <a:r>
                        <a:rPr lang="tr-TR" sz="900" b="0" i="0" u="none" strike="noStrike" dirty="0" smtClean="0">
                          <a:solidFill>
                            <a:srgbClr val="000000"/>
                          </a:solidFill>
                          <a:effectLst/>
                          <a:latin typeface="Calibri" panose="020F0502020204030204" pitchFamily="34" charset="0"/>
                        </a:rPr>
                        <a:t>G-3 Akademisyenlerin klinik tecrübeye sahip olması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F-3 Antalya'nın öğrenci tercihi açısından sosyal ve kültürel avantajları</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T-3/F9 Bazı öğrencilerin yönlendirme yetersizliği ve araştırma eksikliği nedeniyle bilinçsiz yapılan program tercihleri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04441">
                <a:tc>
                  <a:txBody>
                    <a:bodyPr/>
                    <a:lstStyle/>
                    <a:p>
                      <a:pPr algn="l"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G-4 Yönetim ve mütevelli heyetinin eğitime bakış açısı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F-4 Antalya'da vakıf üniversitesi sayısının azlığı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T-4  Ülkemizde afet felaketi ve çevre ülkelerde beliren savaş sonrasında Antalya'yı etkileyen beklenmedik göç dalgasına paralel kira fiyatlarında ve hayat pahalığında oluşan artış</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81255">
                <a:tc>
                  <a:txBody>
                    <a:bodyPr/>
                    <a:lstStyle/>
                    <a:p>
                      <a:pPr algn="l" fontAlgn="ctr"/>
                      <a:r>
                        <a:rPr lang="tr-TR" sz="900" b="0" i="0" u="none" strike="noStrike" dirty="0" smtClean="0">
                          <a:solidFill>
                            <a:srgbClr val="000000"/>
                          </a:solidFill>
                          <a:effectLst/>
                          <a:latin typeface="Calibri" panose="020F0502020204030204" pitchFamily="34" charset="0"/>
                        </a:rPr>
                        <a:t>G-5 Kalite süreç entegrasyon çalışmalarının başlaması </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F-5 Mezun öğrencilerin Dikey Geçiş Sınavı ile lisans bölümlerine (Acil Yardım ve Afet Yönetimi, Hemşirelik, Sağlık Yönetimi, </a:t>
                      </a:r>
                      <a:r>
                        <a:rPr lang="tr-TR" sz="900" b="0" i="0" u="none" strike="noStrike" dirty="0" smtClean="0">
                          <a:solidFill>
                            <a:srgbClr val="000000"/>
                          </a:solidFill>
                          <a:effectLst/>
                          <a:latin typeface="Calibri" panose="020F0502020204030204" pitchFamily="34" charset="0"/>
                        </a:rPr>
                        <a:t>Sosyal </a:t>
                      </a:r>
                      <a:r>
                        <a:rPr lang="tr-TR" sz="900" b="0" i="0" u="none" strike="noStrike" dirty="0" smtClean="0">
                          <a:solidFill>
                            <a:srgbClr val="000000"/>
                          </a:solidFill>
                          <a:effectLst/>
                          <a:latin typeface="Calibri" panose="020F0502020204030204" pitchFamily="34" charset="0"/>
                        </a:rPr>
                        <a:t>Hizmet)  geçebilme fırsatı </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T-5 Antalya'nın turizm </a:t>
                      </a:r>
                      <a:r>
                        <a:rPr lang="tr-TR" sz="900" b="0" i="0" u="none" strike="noStrike" dirty="0" smtClean="0">
                          <a:solidFill>
                            <a:srgbClr val="000000"/>
                          </a:solidFill>
                          <a:effectLst/>
                          <a:latin typeface="Calibri" panose="020F0502020204030204" pitchFamily="34" charset="0"/>
                        </a:rPr>
                        <a:t>faaliyetleri </a:t>
                      </a:r>
                      <a:r>
                        <a:rPr lang="tr-TR" sz="900" b="0" i="0" u="none" strike="noStrike" dirty="0" smtClean="0">
                          <a:solidFill>
                            <a:srgbClr val="000000"/>
                          </a:solidFill>
                          <a:effectLst/>
                          <a:latin typeface="Calibri" panose="020F0502020204030204" pitchFamily="34" charset="0"/>
                        </a:rPr>
                        <a:t>ve </a:t>
                      </a:r>
                      <a:r>
                        <a:rPr lang="tr-TR" sz="900" b="0" i="0" u="none" strike="noStrike" dirty="0" smtClean="0">
                          <a:solidFill>
                            <a:srgbClr val="000000"/>
                          </a:solidFill>
                          <a:effectLst/>
                          <a:latin typeface="Calibri" panose="020F0502020204030204" pitchFamily="34" charset="0"/>
                        </a:rPr>
                        <a:t>nüfus </a:t>
                      </a:r>
                      <a:r>
                        <a:rPr lang="tr-TR" sz="900" b="0" i="0" u="none" strike="noStrike" dirty="0" smtClean="0">
                          <a:solidFill>
                            <a:srgbClr val="000000"/>
                          </a:solidFill>
                          <a:effectLst/>
                          <a:latin typeface="Calibri" panose="020F0502020204030204" pitchFamily="34" charset="0"/>
                        </a:rPr>
                        <a:t>artışına bağlı oluşan ulaşım sorunlarının artması </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64043">
                <a:tc>
                  <a:txBody>
                    <a:bodyPr/>
                    <a:lstStyle/>
                    <a:p>
                      <a:pPr algn="l" fontAlgn="ctr"/>
                      <a:r>
                        <a:rPr lang="fi-FI" sz="900" b="0" i="0" u="none" strike="noStrike" dirty="0" smtClean="0">
                          <a:solidFill>
                            <a:srgbClr val="000000"/>
                          </a:solidFill>
                          <a:effectLst/>
                          <a:latin typeface="Calibri" panose="020F0502020204030204" pitchFamily="34" charset="0"/>
                        </a:rPr>
                        <a:t>G-6 Üst yönetimin etkin iletişimi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F-6 SHMYO bünyesindeki programlarda çift </a:t>
                      </a:r>
                      <a:r>
                        <a:rPr lang="tr-TR" sz="900" b="0" i="0" u="none" strike="noStrike" dirty="0" err="1" smtClean="0">
                          <a:solidFill>
                            <a:srgbClr val="000000"/>
                          </a:solidFill>
                          <a:effectLst/>
                          <a:latin typeface="Calibri" panose="020F0502020204030204" pitchFamily="34" charset="0"/>
                        </a:rPr>
                        <a:t>anadal</a:t>
                      </a:r>
                      <a:r>
                        <a:rPr lang="tr-TR" sz="900" b="0" i="0" u="none" strike="noStrike" dirty="0" smtClean="0">
                          <a:solidFill>
                            <a:srgbClr val="000000"/>
                          </a:solidFill>
                          <a:effectLst/>
                          <a:latin typeface="Calibri" panose="020F0502020204030204" pitchFamily="34" charset="0"/>
                        </a:rPr>
                        <a:t> yapma fırsatı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64043">
                <a:tc>
                  <a:txBody>
                    <a:bodyPr/>
                    <a:lstStyle/>
                    <a:p>
                      <a:pPr algn="l" fontAlgn="ctr"/>
                      <a:r>
                        <a:rPr lang="tr-TR" sz="900" b="0" i="0" u="none" strike="noStrike" dirty="0" smtClean="0">
                          <a:solidFill>
                            <a:srgbClr val="000000"/>
                          </a:solidFill>
                          <a:effectLst/>
                          <a:latin typeface="Calibri" panose="020F0502020204030204" pitchFamily="34" charset="0"/>
                        </a:rPr>
                        <a:t>G-7 Ağız ve Diş Sağlığı Teknikerliği  iş olanaklarının fazla olması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F-7 Üniversitenin yeniliklere açık yapısı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61488">
                <a:tc>
                  <a:txBody>
                    <a:bodyPr/>
                    <a:lstStyle/>
                    <a:p>
                      <a:pPr algn="l" fontAlgn="ctr"/>
                      <a:r>
                        <a:rPr lang="tr-TR" sz="900" b="0" i="0" u="none" strike="noStrike" dirty="0" smtClean="0">
                          <a:solidFill>
                            <a:srgbClr val="000000"/>
                          </a:solidFill>
                          <a:effectLst/>
                          <a:latin typeface="Calibri" panose="020F0502020204030204" pitchFamily="34" charset="0"/>
                        </a:rPr>
                        <a:t>G -9 Dişçilik Hizmetleri Bölümünün bölgede </a:t>
                      </a:r>
                      <a:r>
                        <a:rPr lang="tr-TR" sz="900" b="0" i="0" u="none" strike="noStrike" dirty="0" smtClean="0">
                          <a:solidFill>
                            <a:srgbClr val="000000"/>
                          </a:solidFill>
                          <a:effectLst/>
                          <a:latin typeface="Calibri" panose="020F0502020204030204" pitchFamily="34" charset="0"/>
                        </a:rPr>
                        <a:t>yalnızca </a:t>
                      </a:r>
                      <a:r>
                        <a:rPr lang="tr-TR" sz="900" b="0" i="0" u="none" strike="noStrike" dirty="0" smtClean="0">
                          <a:solidFill>
                            <a:srgbClr val="000000"/>
                          </a:solidFill>
                          <a:effectLst/>
                          <a:latin typeface="Calibri" panose="020F0502020204030204" pitchFamily="34" charset="0"/>
                        </a:rPr>
                        <a:t>2 </a:t>
                      </a:r>
                      <a:r>
                        <a:rPr lang="tr-TR" sz="900" b="0" i="0" u="none" strike="noStrike" dirty="0" smtClean="0">
                          <a:solidFill>
                            <a:srgbClr val="000000"/>
                          </a:solidFill>
                          <a:effectLst/>
                          <a:latin typeface="Calibri" panose="020F0502020204030204" pitchFamily="34" charset="0"/>
                        </a:rPr>
                        <a:t>üniversitede </a:t>
                      </a:r>
                      <a:r>
                        <a:rPr lang="tr-TR" sz="900" b="0" i="0" u="none" strike="noStrike" dirty="0" smtClean="0">
                          <a:solidFill>
                            <a:srgbClr val="000000"/>
                          </a:solidFill>
                          <a:effectLst/>
                          <a:latin typeface="Calibri" panose="020F0502020204030204" pitchFamily="34" charset="0"/>
                        </a:rPr>
                        <a:t>olması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F-8 Fiziksel şartların ve dijital gereçlerin iyi oluşu ve zengin bir kütüphaneye sahip olunması</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78903">
                <a:tc>
                  <a:txBody>
                    <a:bodyPr/>
                    <a:lstStyle/>
                    <a:p>
                      <a:pPr algn="l" fontAlgn="ctr"/>
                      <a:r>
                        <a:rPr lang="tr-TR" sz="900" b="0" i="0" u="none" strike="noStrike" dirty="0" smtClean="0">
                          <a:solidFill>
                            <a:srgbClr val="000000"/>
                          </a:solidFill>
                          <a:effectLst/>
                          <a:latin typeface="Calibri" panose="020F0502020204030204" pitchFamily="34" charset="0"/>
                        </a:rPr>
                        <a:t>G-10 Programların doluluk oranının yüksek olması</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F-9/T3 Bazı öğrencilerin yönlendirme yetersizliği ve araştırma eksikliği nedeniyle bilinçsiz yapılan program tercihleri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78903">
                <a:tc>
                  <a:txBody>
                    <a:bodyPr/>
                    <a:lstStyle/>
                    <a:p>
                      <a:pPr algn="l" fontAlgn="ctr"/>
                      <a:r>
                        <a:rPr lang="tr-TR" sz="900" b="0" i="0" u="none" strike="noStrike" dirty="0" smtClean="0">
                          <a:solidFill>
                            <a:srgbClr val="000000"/>
                          </a:solidFill>
                          <a:effectLst/>
                          <a:latin typeface="Calibri" panose="020F0502020204030204" pitchFamily="34" charset="0"/>
                        </a:rPr>
                        <a:t>G-11 </a:t>
                      </a:r>
                      <a:r>
                        <a:rPr lang="tr-TR" sz="900" b="0" i="0" u="none" strike="noStrike" dirty="0" smtClean="0">
                          <a:solidFill>
                            <a:srgbClr val="000000"/>
                          </a:solidFill>
                          <a:effectLst/>
                          <a:latin typeface="Calibri" panose="020F0502020204030204" pitchFamily="34" charset="0"/>
                        </a:rPr>
                        <a:t>Üniversite </a:t>
                      </a:r>
                      <a:r>
                        <a:rPr lang="tr-TR" sz="900" b="0" i="0" u="none" strike="noStrike" dirty="0" smtClean="0">
                          <a:solidFill>
                            <a:srgbClr val="000000"/>
                          </a:solidFill>
                          <a:effectLst/>
                          <a:latin typeface="Calibri" panose="020F0502020204030204" pitchFamily="34" charset="0"/>
                        </a:rPr>
                        <a:t>bünyesinde </a:t>
                      </a:r>
                      <a:r>
                        <a:rPr lang="tr-TR" sz="900" b="0" i="0" u="none" strike="noStrike" dirty="0" err="1" smtClean="0">
                          <a:solidFill>
                            <a:srgbClr val="000000"/>
                          </a:solidFill>
                          <a:effectLst/>
                          <a:latin typeface="Calibri" panose="020F0502020204030204" pitchFamily="34" charset="0"/>
                        </a:rPr>
                        <a:t>BilimDent</a:t>
                      </a:r>
                      <a:r>
                        <a:rPr lang="tr-TR" sz="900" b="0" i="0" u="none" strike="noStrike" dirty="0" smtClean="0">
                          <a:solidFill>
                            <a:srgbClr val="000000"/>
                          </a:solidFill>
                          <a:effectLst/>
                          <a:latin typeface="Calibri" panose="020F0502020204030204" pitchFamily="34" charset="0"/>
                        </a:rPr>
                        <a:t> Ağız ve Diş Sağlığı Uygulama ve Araştırma Merkezi'nin bulunması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F-10 Antalya'nın yoğun bir şekilde göç alması; hastane ve tıp merkezi sayısının fazla oluşu sebebiyle iş imkanı bulma fırsatı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560995">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smtClean="0">
                          <a:solidFill>
                            <a:srgbClr val="000000"/>
                          </a:solidFill>
                          <a:effectLst/>
                          <a:latin typeface="Calibri" panose="020F0502020204030204" pitchFamily="34" charset="0"/>
                        </a:rPr>
                        <a:t>F-11 Antalya'nın dünyanın en fazla turist çeken destinasyonlarından biri olmasının getirisi olarak sağlık turizminin giderek artması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D8911A72-08C9-4C93-B38F-6CBE5E70E19B}"/>
              </a:ext>
            </a:extLst>
          </p:cNvPr>
          <p:cNvSpPr txBox="1"/>
          <p:nvPr/>
        </p:nvSpPr>
        <p:spPr>
          <a:xfrm>
            <a:off x="870403" y="2376546"/>
            <a:ext cx="7968343" cy="1077218"/>
          </a:xfrm>
          <a:prstGeom prst="rect">
            <a:avLst/>
          </a:prstGeom>
          <a:noFill/>
        </p:spPr>
        <p:txBody>
          <a:bodyPr wrap="square" rtlCol="0">
            <a:spAutoFit/>
          </a:bodyPr>
          <a:lstStyle/>
          <a:p>
            <a:pPr algn="ctr"/>
            <a:r>
              <a:rPr lang="tr-TR" sz="4000" b="1" dirty="0">
                <a:solidFill>
                  <a:srgbClr val="FF0000"/>
                </a:solidFill>
              </a:rPr>
              <a:t>Teşekkürler…</a:t>
            </a:r>
          </a:p>
          <a:p>
            <a:pPr algn="just"/>
            <a:endParaRPr lang="tr-TR" sz="2400" dirty="0">
              <a:solidFill>
                <a:srgbClr val="000000"/>
              </a:solidFill>
            </a:endParaRPr>
          </a:p>
        </p:txBody>
      </p:sp>
    </p:spTree>
    <p:extLst>
      <p:ext uri="{BB962C8B-B14F-4D97-AF65-F5344CB8AC3E}">
        <p14:creationId xmlns:p14="http://schemas.microsoft.com/office/powerpoint/2010/main" val="3831536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4157926846"/>
              </p:ext>
            </p:extLst>
          </p:nvPr>
        </p:nvGraphicFramePr>
        <p:xfrm>
          <a:off x="601884" y="1288032"/>
          <a:ext cx="8021254" cy="5002707"/>
        </p:xfrm>
        <a:graphic>
          <a:graphicData uri="http://schemas.openxmlformats.org/drawingml/2006/table">
            <a:tbl>
              <a:tblPr/>
              <a:tblGrid>
                <a:gridCol w="2567780">
                  <a:extLst>
                    <a:ext uri="{9D8B030D-6E8A-4147-A177-3AD203B41FA5}">
                      <a16:colId xmlns:a16="http://schemas.microsoft.com/office/drawing/2014/main" val="3918363564"/>
                    </a:ext>
                  </a:extLst>
                </a:gridCol>
                <a:gridCol w="2716054">
                  <a:extLst>
                    <a:ext uri="{9D8B030D-6E8A-4147-A177-3AD203B41FA5}">
                      <a16:colId xmlns:a16="http://schemas.microsoft.com/office/drawing/2014/main" val="1683979601"/>
                    </a:ext>
                  </a:extLst>
                </a:gridCol>
                <a:gridCol w="2737420">
                  <a:extLst>
                    <a:ext uri="{9D8B030D-6E8A-4147-A177-3AD203B41FA5}">
                      <a16:colId xmlns:a16="http://schemas.microsoft.com/office/drawing/2014/main" val="2592459544"/>
                    </a:ext>
                  </a:extLst>
                </a:gridCol>
              </a:tblGrid>
              <a:tr h="517722">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6447">
                <a:tc>
                  <a:txBody>
                    <a:bodyPr/>
                    <a:lstStyle/>
                    <a:p>
                      <a:pPr algn="ctr" fontAlgn="ctr"/>
                      <a:r>
                        <a:rPr lang="tr-TR" sz="1000" b="0" i="0" u="none" strike="noStrike" dirty="0">
                          <a:solidFill>
                            <a:srgbClr val="000000"/>
                          </a:solidFill>
                          <a:effectLst/>
                          <a:latin typeface="Times New Roman" panose="02020603050405020304" pitchFamily="18" charset="0"/>
                        </a:rPr>
                        <a:t>Rektörlük</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Üst Yönetim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Verilen Görevlerin zamanında ve doğru şekilde yerine getirilmesi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Genel Sekreterlik</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Üst Yönetim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Verilen Görevlerin zamanında ve doğru şekilde yerine getirilmesi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6447">
                <a:tc>
                  <a:txBody>
                    <a:bodyPr/>
                    <a:lstStyle/>
                    <a:p>
                      <a:pPr algn="ctr" fontAlgn="ctr"/>
                      <a:r>
                        <a:rPr lang="tr-TR" sz="1000" b="0" i="0" u="none" strike="noStrike">
                          <a:solidFill>
                            <a:srgbClr val="000000"/>
                          </a:solidFill>
                          <a:effectLst/>
                          <a:latin typeface="Times New Roman" panose="02020603050405020304" pitchFamily="18" charset="0"/>
                        </a:rPr>
                        <a:t>YÖK</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Yükseköğretim kurumlarının bağlı olduğu en üst kuruluş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Mevzuata uygun çalışılması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6447">
                <a:tc>
                  <a:txBody>
                    <a:bodyPr/>
                    <a:lstStyle/>
                    <a:p>
                      <a:pPr algn="ctr" fontAlgn="ctr"/>
                      <a:r>
                        <a:rPr lang="tr-TR" sz="1000" b="0" i="0" u="none" strike="noStrike">
                          <a:solidFill>
                            <a:srgbClr val="000000"/>
                          </a:solidFill>
                          <a:effectLst/>
                          <a:latin typeface="Times New Roman" panose="02020603050405020304" pitchFamily="18" charset="0"/>
                        </a:rPr>
                        <a:t>TÜBİTAK</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Projeler ve kariyer destek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Nitelikli proje üretme, nitelikli yayın çıkarma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6447">
                <a:tc>
                  <a:txBody>
                    <a:bodyPr/>
                    <a:lstStyle/>
                    <a:p>
                      <a:pPr algn="ctr" fontAlgn="ctr"/>
                      <a:r>
                        <a:rPr lang="tr-TR" sz="1000" b="0" i="0" u="none" strike="noStrike">
                          <a:solidFill>
                            <a:srgbClr val="000000"/>
                          </a:solidFill>
                          <a:effectLst/>
                          <a:latin typeface="Times New Roman" panose="02020603050405020304" pitchFamily="18" charset="0"/>
                        </a:rPr>
                        <a:t>Sağlık Bakanlığı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Politika yapıcı, yasa uygulayıcı ve diploma tescil süreci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Sağlık alanına nitelikli personel kazandırılması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İl Sağlık Müdürlüğü</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Öğrencilere staj imkanı sağlamak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Öğrenciler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İyi eğitim almak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Akademisyenler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 öğretime katkı sağlamak ve akademik çalışmaların yürütülmesi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Eğitim-öğretimin öğrenciler tarafından alınması ve araştırma imkanlarının sağlanması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6447">
                <a:tc>
                  <a:txBody>
                    <a:bodyPr/>
                    <a:lstStyle/>
                    <a:p>
                      <a:pPr algn="ctr" fontAlgn="ctr"/>
                      <a:r>
                        <a:rPr lang="tr-TR" sz="1000" b="0" i="0" u="none" strike="noStrike">
                          <a:solidFill>
                            <a:srgbClr val="000000"/>
                          </a:solidFill>
                          <a:effectLst/>
                          <a:latin typeface="Times New Roman" panose="02020603050405020304" pitchFamily="18" charset="0"/>
                        </a:rPr>
                        <a:t>Veliler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Öğrenciler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Hizmet memnuniyeti,nitelikli eğitim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6447">
                <a:tc>
                  <a:txBody>
                    <a:bodyPr/>
                    <a:lstStyle/>
                    <a:p>
                      <a:pPr algn="ctr" fontAlgn="ctr"/>
                      <a:r>
                        <a:rPr lang="tr-TR" sz="1000" b="0" i="0" u="none" strike="noStrike">
                          <a:solidFill>
                            <a:srgbClr val="000000"/>
                          </a:solidFill>
                          <a:effectLst/>
                          <a:latin typeface="Times New Roman" panose="02020603050405020304" pitchFamily="18" charset="0"/>
                        </a:rPr>
                        <a:t>İnsan Kaynakları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Personel ihtiyacı</a:t>
                      </a:r>
                      <a:r>
                        <a:rPr lang="tr-TR" sz="1000" b="0" i="0" u="none" strike="noStrike" dirty="0" smtClean="0">
                          <a:solidFill>
                            <a:srgbClr val="000000"/>
                          </a:solidFill>
                          <a:effectLst/>
                          <a:latin typeface="Times New Roman" panose="02020603050405020304" pitchFamily="18" charset="0"/>
                        </a:rPr>
                        <a:t>, görevde </a:t>
                      </a:r>
                      <a:r>
                        <a:rPr lang="tr-TR" sz="1000" b="0" i="0" u="none" strike="noStrike" dirty="0">
                          <a:solidFill>
                            <a:srgbClr val="000000"/>
                          </a:solidFill>
                          <a:effectLst/>
                          <a:latin typeface="Times New Roman" panose="02020603050405020304" pitchFamily="18" charset="0"/>
                        </a:rPr>
                        <a:t>yükselme, İşbirliği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426035">
                <a:tc>
                  <a:txBody>
                    <a:bodyPr/>
                    <a:lstStyle/>
                    <a:p>
                      <a:pPr algn="ctr" fontAlgn="ctr"/>
                      <a:r>
                        <a:rPr lang="tr-TR" sz="1000" b="0" i="0" u="none" strike="noStrike" dirty="0">
                          <a:solidFill>
                            <a:srgbClr val="000000"/>
                          </a:solidFill>
                          <a:effectLst/>
                          <a:latin typeface="Times New Roman" panose="02020603050405020304" pitchFamily="18" charset="0"/>
                        </a:rPr>
                        <a:t>Destek Hizmetleri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Temizlik, malzeme tamini, onarım gibi ihtiyaç duyulan hizmetlerin sağlanması hususunda iş 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Öğrenci İşleri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süreçlerinin sağlıklı  işlemesi için iş 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Diğer İdari Birimler / Koordinatörlükler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süreçlerinin sağlıklı  işlemesi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06447">
                <a:tc>
                  <a:txBody>
                    <a:bodyPr/>
                    <a:lstStyle/>
                    <a:p>
                      <a:pPr algn="ctr" fontAlgn="ctr"/>
                      <a:r>
                        <a:rPr lang="tr-TR" sz="1000" b="0" i="0" u="none" strike="noStrike">
                          <a:solidFill>
                            <a:srgbClr val="000000"/>
                          </a:solidFill>
                          <a:effectLst/>
                          <a:latin typeface="Times New Roman" panose="02020603050405020304" pitchFamily="18" charset="0"/>
                        </a:rPr>
                        <a:t>Mezunlar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Üniversite tanıtımı/program çıktısı/potansiyel mesleki destek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İş olanak sunması ve mezuniyet sonrası destek/ilgi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660822769"/>
              </p:ext>
            </p:extLst>
          </p:nvPr>
        </p:nvGraphicFramePr>
        <p:xfrm>
          <a:off x="601884" y="1288032"/>
          <a:ext cx="8021254" cy="4965192"/>
        </p:xfrm>
        <a:graphic>
          <a:graphicData uri="http://schemas.openxmlformats.org/drawingml/2006/table">
            <a:tbl>
              <a:tblPr/>
              <a:tblGrid>
                <a:gridCol w="2567780">
                  <a:extLst>
                    <a:ext uri="{9D8B030D-6E8A-4147-A177-3AD203B41FA5}">
                      <a16:colId xmlns:a16="http://schemas.microsoft.com/office/drawing/2014/main" val="3918363564"/>
                    </a:ext>
                  </a:extLst>
                </a:gridCol>
                <a:gridCol w="2716054">
                  <a:extLst>
                    <a:ext uri="{9D8B030D-6E8A-4147-A177-3AD203B41FA5}">
                      <a16:colId xmlns:a16="http://schemas.microsoft.com/office/drawing/2014/main" val="1683979601"/>
                    </a:ext>
                  </a:extLst>
                </a:gridCol>
                <a:gridCol w="2737420">
                  <a:extLst>
                    <a:ext uri="{9D8B030D-6E8A-4147-A177-3AD203B41FA5}">
                      <a16:colId xmlns:a16="http://schemas.microsoft.com/office/drawing/2014/main" val="2592459544"/>
                    </a:ext>
                  </a:extLst>
                </a:gridCol>
              </a:tblGrid>
              <a:tr h="517722">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6447">
                <a:tc>
                  <a:txBody>
                    <a:bodyPr/>
                    <a:lstStyle/>
                    <a:p>
                      <a:pPr algn="ctr" fontAlgn="ctr"/>
                      <a:r>
                        <a:rPr lang="tr-TR" sz="1000" b="0" i="0" u="none" strike="noStrike" dirty="0">
                          <a:solidFill>
                            <a:srgbClr val="000000"/>
                          </a:solidFill>
                          <a:effectLst/>
                          <a:latin typeface="Times New Roman" panose="02020603050405020304" pitchFamily="18" charset="0"/>
                        </a:rPr>
                        <a:t>Sağlık Bilimler Fakültesi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Diş Hekimliği Fakültesi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6447">
                <a:tc>
                  <a:txBody>
                    <a:bodyPr/>
                    <a:lstStyle/>
                    <a:p>
                      <a:pPr algn="ctr" fontAlgn="ctr"/>
                      <a:r>
                        <a:rPr lang="tr-TR" sz="1000" b="0" i="0" u="none" strike="noStrike">
                          <a:solidFill>
                            <a:srgbClr val="000000"/>
                          </a:solidFill>
                          <a:effectLst/>
                          <a:latin typeface="Times New Roman" panose="02020603050405020304" pitchFamily="18" charset="0"/>
                        </a:rPr>
                        <a:t>Mühendislik ve Doğa Bilimleri Fakültesi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Diğer Akademik Birimler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Verilen ortak eğitim hizmeti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İşbirliği yapılması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6447">
                <a:tc>
                  <a:txBody>
                    <a:bodyPr/>
                    <a:lstStyle/>
                    <a:p>
                      <a:pPr algn="ctr" fontAlgn="ctr"/>
                      <a:r>
                        <a:rPr lang="tr-TR" sz="1000" b="0" i="0" u="none" strike="noStrike">
                          <a:solidFill>
                            <a:srgbClr val="000000"/>
                          </a:solidFill>
                          <a:effectLst/>
                          <a:latin typeface="Times New Roman" panose="02020603050405020304" pitchFamily="18" charset="0"/>
                        </a:rPr>
                        <a:t>Bağımsız Akredite Kuruluşu</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Bilgi/Mevzuat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Raporlama, Kalite Bünyesinde Faaliyet Gösterme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Yükseköğretim Kalite Kurulu (YÖKAK)</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ABÜ İç Kalite Güvence Sisteminin oluşturulması ve ABÜ iç kalite güvencesinin artırılması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Düzenli olarak KİDR, Kurumsal Dış Değerlendirme ve Kurumsal Akreditasyon süreçlerinde 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6447">
                <a:tc>
                  <a:txBody>
                    <a:bodyPr/>
                    <a:lstStyle/>
                    <a:p>
                      <a:pPr algn="ctr" fontAlgn="ctr"/>
                      <a:r>
                        <a:rPr lang="tr-TR" sz="1000" b="0" i="0" u="none" strike="noStrike">
                          <a:solidFill>
                            <a:srgbClr val="000000"/>
                          </a:solidFill>
                          <a:effectLst/>
                          <a:latin typeface="Times New Roman" panose="02020603050405020304" pitchFamily="18" charset="0"/>
                        </a:rPr>
                        <a:t>T.C. Cumhurbaşkanlığı Kariyer Ofisi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seferberliği ve benzeri konuların takip edilmesi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Öğrencileri bilgilendirmek ve staj yerleri bulmalarına yardımcı olmak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Akdeniz Üniversitesi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6447">
                <a:tc>
                  <a:txBody>
                    <a:bodyPr/>
                    <a:lstStyle/>
                    <a:p>
                      <a:pPr algn="ctr" fontAlgn="ctr"/>
                      <a:r>
                        <a:rPr lang="tr-TR" sz="1000" b="0" i="0" u="none" strike="noStrike">
                          <a:solidFill>
                            <a:srgbClr val="000000"/>
                          </a:solidFill>
                          <a:effectLst/>
                          <a:latin typeface="Times New Roman" panose="02020603050405020304" pitchFamily="18" charset="0"/>
                        </a:rPr>
                        <a:t>Alanya Aleaddin Keykubat Üniversitesi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Diğer Üniversiteler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426035">
                <a:tc>
                  <a:txBody>
                    <a:bodyPr/>
                    <a:lstStyle/>
                    <a:p>
                      <a:pPr algn="ctr" fontAlgn="ctr"/>
                      <a:r>
                        <a:rPr lang="tr-TR" sz="1000" b="0" i="0" u="none" strike="noStrike">
                          <a:solidFill>
                            <a:srgbClr val="000000"/>
                          </a:solidFill>
                          <a:effectLst/>
                          <a:latin typeface="Times New Roman" panose="02020603050405020304" pitchFamily="18" charset="0"/>
                        </a:rPr>
                        <a:t>Antalya Manavgat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06447">
                <a:tc>
                  <a:txBody>
                    <a:bodyPr/>
                    <a:lstStyle/>
                    <a:p>
                      <a:pPr algn="ctr" fontAlgn="ctr"/>
                      <a:r>
                        <a:rPr lang="tr-TR" sz="1000" b="0" i="0" u="none" strike="noStrike" dirty="0" err="1">
                          <a:solidFill>
                            <a:srgbClr val="000000"/>
                          </a:solidFill>
                          <a:effectLst/>
                          <a:latin typeface="Times New Roman" panose="02020603050405020304" pitchFamily="18" charset="0"/>
                        </a:rPr>
                        <a:t>BilimDent</a:t>
                      </a:r>
                      <a:r>
                        <a:rPr lang="tr-TR" sz="1000" b="0" i="0" u="none" strike="noStrike" dirty="0">
                          <a:solidFill>
                            <a:srgbClr val="000000"/>
                          </a:solidFill>
                          <a:effectLst/>
                          <a:latin typeface="Times New Roman" panose="02020603050405020304" pitchFamily="18" charset="0"/>
                        </a:rPr>
                        <a:t> Ağız ve Diş Sağlığı Uygulama ve Araştırma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Dentselay Özel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Dentgroup Özel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93714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736215439"/>
              </p:ext>
            </p:extLst>
          </p:nvPr>
        </p:nvGraphicFramePr>
        <p:xfrm>
          <a:off x="601884" y="1288032"/>
          <a:ext cx="8021254" cy="5299857"/>
        </p:xfrm>
        <a:graphic>
          <a:graphicData uri="http://schemas.openxmlformats.org/drawingml/2006/table">
            <a:tbl>
              <a:tblPr/>
              <a:tblGrid>
                <a:gridCol w="2567780">
                  <a:extLst>
                    <a:ext uri="{9D8B030D-6E8A-4147-A177-3AD203B41FA5}">
                      <a16:colId xmlns:a16="http://schemas.microsoft.com/office/drawing/2014/main" val="3918363564"/>
                    </a:ext>
                  </a:extLst>
                </a:gridCol>
                <a:gridCol w="2716054">
                  <a:extLst>
                    <a:ext uri="{9D8B030D-6E8A-4147-A177-3AD203B41FA5}">
                      <a16:colId xmlns:a16="http://schemas.microsoft.com/office/drawing/2014/main" val="1683979601"/>
                    </a:ext>
                  </a:extLst>
                </a:gridCol>
                <a:gridCol w="2737420">
                  <a:extLst>
                    <a:ext uri="{9D8B030D-6E8A-4147-A177-3AD203B41FA5}">
                      <a16:colId xmlns:a16="http://schemas.microsoft.com/office/drawing/2014/main" val="2592459544"/>
                    </a:ext>
                  </a:extLst>
                </a:gridCol>
              </a:tblGrid>
              <a:tr h="517722">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6447">
                <a:tc>
                  <a:txBody>
                    <a:bodyPr/>
                    <a:lstStyle/>
                    <a:p>
                      <a:pPr algn="ctr" fontAlgn="ctr"/>
                      <a:r>
                        <a:rPr lang="tr-TR" sz="1000" b="0" i="0" u="none" strike="noStrike" dirty="0">
                          <a:solidFill>
                            <a:srgbClr val="000000"/>
                          </a:solidFill>
                          <a:effectLst/>
                          <a:latin typeface="Times New Roman" panose="02020603050405020304" pitchFamily="18" charset="0"/>
                        </a:rPr>
                        <a:t>Duygu </a:t>
                      </a:r>
                      <a:r>
                        <a:rPr lang="tr-TR" sz="1000" b="0" i="0" u="none" strike="noStrike" dirty="0" err="1">
                          <a:solidFill>
                            <a:srgbClr val="000000"/>
                          </a:solidFill>
                          <a:effectLst/>
                          <a:latin typeface="Times New Roman" panose="02020603050405020304" pitchFamily="18" charset="0"/>
                        </a:rPr>
                        <a:t>Gözkaya</a:t>
                      </a:r>
                      <a:r>
                        <a:rPr lang="tr-TR" sz="1000" b="0" i="0" u="none" strike="noStrike" dirty="0">
                          <a:solidFill>
                            <a:srgbClr val="000000"/>
                          </a:solidFill>
                          <a:effectLst/>
                          <a:latin typeface="Times New Roman" panose="02020603050405020304" pitchFamily="18" charset="0"/>
                        </a:rPr>
                        <a:t> Ağız ve Diş Sağlığı 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IDH Süleyman Mert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2571261"/>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Özdemir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Adel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Lara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Dentin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İhsan Koyuncu Ağız ve Diş Sağlığı 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DCT Klinik Ağız ve Diş Sağlığı 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Kerim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Yeniköy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6447">
                <a:tc>
                  <a:txBody>
                    <a:bodyPr/>
                    <a:lstStyle/>
                    <a:p>
                      <a:pPr algn="ctr" fontAlgn="ctr"/>
                      <a:r>
                        <a:rPr lang="tr-TR" sz="1000" b="0" i="0" u="none" strike="noStrike" dirty="0">
                          <a:solidFill>
                            <a:srgbClr val="000000"/>
                          </a:solidFill>
                          <a:effectLst/>
                          <a:latin typeface="Times New Roman" panose="02020603050405020304" pitchFamily="18" charset="0"/>
                        </a:rPr>
                        <a:t>Özel Platinum </a:t>
                      </a:r>
                      <a:r>
                        <a:rPr lang="tr-TR" sz="1000" b="0" i="0" u="none" strike="noStrike" dirty="0" err="1">
                          <a:solidFill>
                            <a:srgbClr val="000000"/>
                          </a:solidFill>
                          <a:effectLst/>
                          <a:latin typeface="Times New Roman" panose="02020603050405020304" pitchFamily="18" charset="0"/>
                        </a:rPr>
                        <a:t>Dent</a:t>
                      </a:r>
                      <a:r>
                        <a:rPr lang="tr-TR" sz="1000" b="0" i="0" u="none" strike="noStrike" dirty="0">
                          <a:solidFill>
                            <a:srgbClr val="000000"/>
                          </a:solidFill>
                          <a:effectLst/>
                          <a:latin typeface="Times New Roman" panose="02020603050405020304" pitchFamily="18" charset="0"/>
                        </a:rPr>
                        <a:t> </a:t>
                      </a:r>
                      <a:r>
                        <a:rPr lang="tr-TR" sz="1000" b="0" i="0" u="none" strike="noStrike" dirty="0" err="1">
                          <a:solidFill>
                            <a:srgbClr val="000000"/>
                          </a:solidFill>
                          <a:effectLst/>
                          <a:latin typeface="Times New Roman" panose="02020603050405020304" pitchFamily="18" charset="0"/>
                        </a:rPr>
                        <a:t>Clinic</a:t>
                      </a:r>
                      <a:r>
                        <a:rPr lang="tr-TR" sz="1000" b="0" i="0" u="none" strike="noStrike" dirty="0">
                          <a:solidFill>
                            <a:srgbClr val="000000"/>
                          </a:solidFill>
                          <a:effectLst/>
                          <a:latin typeface="Times New Roman" panose="02020603050405020304" pitchFamily="18" charset="0"/>
                        </a:rPr>
                        <a:t> </a:t>
                      </a:r>
                      <a:r>
                        <a:rPr lang="tr-TR" sz="1000" b="0" i="0" u="none" strike="noStrike" dirty="0" smtClean="0">
                          <a:solidFill>
                            <a:srgbClr val="000000"/>
                          </a:solidFill>
                          <a:effectLst/>
                          <a:latin typeface="Times New Roman" panose="02020603050405020304" pitchFamily="18" charset="0"/>
                        </a:rPr>
                        <a:t>Ağız </a:t>
                      </a:r>
                      <a:r>
                        <a:rPr lang="tr-TR" sz="1000" b="0" i="0" u="none" strike="noStrike" dirty="0">
                          <a:solidFill>
                            <a:srgbClr val="000000"/>
                          </a:solidFill>
                          <a:effectLst/>
                          <a:latin typeface="Times New Roman" panose="02020603050405020304" pitchFamily="18" charset="0"/>
                        </a:rPr>
                        <a:t>Ve Diş </a:t>
                      </a:r>
                      <a:r>
                        <a:rPr lang="tr-TR" sz="1000" b="0" i="0" u="none" strike="noStrike" dirty="0" smtClean="0">
                          <a:solidFill>
                            <a:srgbClr val="000000"/>
                          </a:solidFill>
                          <a:effectLst/>
                          <a:latin typeface="Times New Roman" panose="02020603050405020304" pitchFamily="18" charset="0"/>
                        </a:rPr>
                        <a:t>Sağlığı </a:t>
                      </a:r>
                      <a:r>
                        <a:rPr lang="tr-TR" sz="1000" b="0" i="0" u="none" strike="noStrike" dirty="0">
                          <a:solidFill>
                            <a:srgbClr val="000000"/>
                          </a:solidFill>
                          <a:effectLst/>
                          <a:latin typeface="Times New Roman" panose="02020603050405020304" pitchFamily="18" charset="0"/>
                        </a:rPr>
                        <a:t>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426035">
                <a:tc>
                  <a:txBody>
                    <a:bodyPr/>
                    <a:lstStyle/>
                    <a:p>
                      <a:pPr algn="ctr" fontAlgn="ctr"/>
                      <a:r>
                        <a:rPr lang="tr-TR" sz="1000" b="0" i="0" u="none" strike="noStrike">
                          <a:solidFill>
                            <a:srgbClr val="000000"/>
                          </a:solidFill>
                          <a:effectLst/>
                          <a:latin typeface="Times New Roman" panose="02020603050405020304" pitchFamily="18" charset="0"/>
                        </a:rPr>
                        <a:t>İlknur Kaşıkçı Bilgi Ağız Ve Diş Sağlığı 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Özel Dentanemon Ağız ve Diş Sağlığı Polikliniği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06447">
                <a:tc>
                  <a:txBody>
                    <a:bodyPr/>
                    <a:lstStyle/>
                    <a:p>
                      <a:pPr algn="ctr" fontAlgn="ctr"/>
                      <a:r>
                        <a:rPr lang="tr-TR" sz="1000" b="0" i="0" u="none" strike="noStrike">
                          <a:solidFill>
                            <a:srgbClr val="000000"/>
                          </a:solidFill>
                          <a:effectLst/>
                          <a:latin typeface="Times New Roman" panose="02020603050405020304" pitchFamily="18" charset="0"/>
                        </a:rPr>
                        <a:t>Multiclinic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06447">
                <a:tc>
                  <a:txBody>
                    <a:bodyPr/>
                    <a:lstStyle/>
                    <a:p>
                      <a:pPr algn="ctr" fontAlgn="ctr"/>
                      <a:r>
                        <a:rPr lang="tr-TR" sz="1000" b="0" i="0" u="none" strike="noStrike">
                          <a:solidFill>
                            <a:srgbClr val="000000"/>
                          </a:solidFill>
                          <a:effectLst/>
                          <a:latin typeface="Times New Roman" panose="02020603050405020304" pitchFamily="18" charset="0"/>
                        </a:rPr>
                        <a:t>Demre Devlet Hastanesi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514321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353554899"/>
              </p:ext>
            </p:extLst>
          </p:nvPr>
        </p:nvGraphicFramePr>
        <p:xfrm>
          <a:off x="601884" y="1288032"/>
          <a:ext cx="8021254" cy="5248124"/>
        </p:xfrm>
        <a:graphic>
          <a:graphicData uri="http://schemas.openxmlformats.org/drawingml/2006/table">
            <a:tbl>
              <a:tblPr/>
              <a:tblGrid>
                <a:gridCol w="2567780">
                  <a:extLst>
                    <a:ext uri="{9D8B030D-6E8A-4147-A177-3AD203B41FA5}">
                      <a16:colId xmlns:a16="http://schemas.microsoft.com/office/drawing/2014/main" val="3918363564"/>
                    </a:ext>
                  </a:extLst>
                </a:gridCol>
                <a:gridCol w="2716054">
                  <a:extLst>
                    <a:ext uri="{9D8B030D-6E8A-4147-A177-3AD203B41FA5}">
                      <a16:colId xmlns:a16="http://schemas.microsoft.com/office/drawing/2014/main" val="1683979601"/>
                    </a:ext>
                  </a:extLst>
                </a:gridCol>
                <a:gridCol w="2737420">
                  <a:extLst>
                    <a:ext uri="{9D8B030D-6E8A-4147-A177-3AD203B41FA5}">
                      <a16:colId xmlns:a16="http://schemas.microsoft.com/office/drawing/2014/main" val="2592459544"/>
                    </a:ext>
                  </a:extLst>
                </a:gridCol>
              </a:tblGrid>
              <a:tr h="517722">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6447">
                <a:tc>
                  <a:txBody>
                    <a:bodyPr/>
                    <a:lstStyle/>
                    <a:p>
                      <a:pPr algn="ctr" fontAlgn="ctr"/>
                      <a:r>
                        <a:rPr lang="tr-TR" sz="1000" b="0" i="0" u="none" strike="noStrike">
                          <a:solidFill>
                            <a:srgbClr val="000000"/>
                          </a:solidFill>
                          <a:effectLst/>
                          <a:latin typeface="Times New Roman" panose="02020603050405020304" pitchFamily="18" charset="0"/>
                        </a:rPr>
                        <a:t>Antalya Kepez Belediyesi Sağlık Merkezi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06447">
                <a:tc>
                  <a:txBody>
                    <a:bodyPr/>
                    <a:lstStyle/>
                    <a:p>
                      <a:pPr algn="ctr" fontAlgn="ctr"/>
                      <a:r>
                        <a:rPr lang="tr-TR" sz="1000" b="0" i="0" u="none" strike="noStrike">
                          <a:solidFill>
                            <a:srgbClr val="000000"/>
                          </a:solidFill>
                          <a:effectLst/>
                          <a:latin typeface="Times New Roman" panose="02020603050405020304" pitchFamily="18" charset="0"/>
                        </a:rPr>
                        <a:t>Tarsus Ağız ve Diş Sağlığı Merkezi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2571261"/>
                  </a:ext>
                </a:extLst>
              </a:tr>
              <a:tr h="306447">
                <a:tc>
                  <a:txBody>
                    <a:bodyPr/>
                    <a:lstStyle/>
                    <a:p>
                      <a:pPr algn="ctr" fontAlgn="ctr"/>
                      <a:r>
                        <a:rPr lang="tr-TR" sz="1000" b="0" i="0" u="none" strike="noStrike" dirty="0" err="1">
                          <a:solidFill>
                            <a:srgbClr val="000000"/>
                          </a:solidFill>
                          <a:effectLst/>
                          <a:latin typeface="Times New Roman" panose="02020603050405020304" pitchFamily="18" charset="0"/>
                        </a:rPr>
                        <a:t>Bildent</a:t>
                      </a:r>
                      <a:r>
                        <a:rPr lang="tr-TR" sz="1000" b="0" i="0" u="none" strike="noStrike" dirty="0">
                          <a:solidFill>
                            <a:srgbClr val="000000"/>
                          </a:solidFill>
                          <a:effectLst/>
                          <a:latin typeface="Times New Roman" panose="02020603050405020304" pitchFamily="18" charset="0"/>
                        </a:rPr>
                        <a:t> Ağız ve Diş Sağlığı Kliniği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Staj imkanı ile mesleki becerilerin geliştirilmesi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Alanında iyi yetişmiş </a:t>
                      </a:r>
                      <a:r>
                        <a:rPr lang="tr-TR" sz="1000" b="0" i="0" u="none" strike="noStrike" dirty="0" smtClean="0">
                          <a:solidFill>
                            <a:srgbClr val="000000"/>
                          </a:solidFill>
                          <a:effectLst/>
                          <a:latin typeface="Times New Roman" panose="02020603050405020304" pitchFamily="18" charset="0"/>
                        </a:rPr>
                        <a:t>stajyer </a:t>
                      </a:r>
                      <a:r>
                        <a:rPr lang="tr-TR" sz="1000" b="0" i="0" u="none" strike="noStrike" dirty="0">
                          <a:solidFill>
                            <a:srgbClr val="000000"/>
                          </a:solidFill>
                          <a:effectLst/>
                          <a:latin typeface="Times New Roman" panose="02020603050405020304" pitchFamily="18" charset="0"/>
                        </a:rPr>
                        <a:t>öğrencilerin oluşturduğu/oluşturacağı iş gücü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6447">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6447">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426035">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06447">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Times New Roman" panose="02020603050405020304" pitchFamily="18"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435068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587310264"/>
              </p:ext>
            </p:extLst>
          </p:nvPr>
        </p:nvGraphicFramePr>
        <p:xfrm>
          <a:off x="892333" y="1536296"/>
          <a:ext cx="7184457" cy="4947248"/>
        </p:xfrm>
        <a:graphic>
          <a:graphicData uri="http://schemas.openxmlformats.org/drawingml/2006/table">
            <a:tbl>
              <a:tblPr/>
              <a:tblGrid>
                <a:gridCol w="1366922">
                  <a:extLst>
                    <a:ext uri="{9D8B030D-6E8A-4147-A177-3AD203B41FA5}">
                      <a16:colId xmlns:a16="http://schemas.microsoft.com/office/drawing/2014/main" val="3918363564"/>
                    </a:ext>
                  </a:extLst>
                </a:gridCol>
                <a:gridCol w="1445854">
                  <a:extLst>
                    <a:ext uri="{9D8B030D-6E8A-4147-A177-3AD203B41FA5}">
                      <a16:colId xmlns:a16="http://schemas.microsoft.com/office/drawing/2014/main" val="1683979601"/>
                    </a:ext>
                  </a:extLst>
                </a:gridCol>
                <a:gridCol w="1457227">
                  <a:extLst>
                    <a:ext uri="{9D8B030D-6E8A-4147-A177-3AD203B41FA5}">
                      <a16:colId xmlns:a16="http://schemas.microsoft.com/office/drawing/2014/main" val="2592459544"/>
                    </a:ext>
                  </a:extLst>
                </a:gridCol>
                <a:gridCol w="1457227">
                  <a:extLst>
                    <a:ext uri="{9D8B030D-6E8A-4147-A177-3AD203B41FA5}">
                      <a16:colId xmlns:a16="http://schemas.microsoft.com/office/drawing/2014/main" val="3383282758"/>
                    </a:ext>
                  </a:extLst>
                </a:gridCol>
                <a:gridCol w="1457227">
                  <a:extLst>
                    <a:ext uri="{9D8B030D-6E8A-4147-A177-3AD203B41FA5}">
                      <a16:colId xmlns:a16="http://schemas.microsoft.com/office/drawing/2014/main" val="494559924"/>
                    </a:ext>
                  </a:extLst>
                </a:gridCol>
              </a:tblGrid>
              <a:tr h="491699">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050782">
                <a:tc>
                  <a:txBody>
                    <a:bodyPr/>
                    <a:lstStyle/>
                    <a:p>
                      <a:pPr algn="ctr" fontAlgn="ctr"/>
                      <a:r>
                        <a:rPr lang="tr-TR" sz="1400" b="0" i="0" u="none" strike="noStrike" dirty="0" smtClean="0">
                          <a:solidFill>
                            <a:srgbClr val="000000"/>
                          </a:solidFill>
                          <a:effectLst/>
                          <a:latin typeface="Calibri" panose="020F0502020204030204" pitchFamily="34" charset="0"/>
                        </a:rPr>
                        <a:t>Ofis</a:t>
                      </a:r>
                      <a:r>
                        <a:rPr lang="tr-TR" sz="1400" b="0" i="0" u="none" strike="noStrike" baseline="0" dirty="0" smtClean="0">
                          <a:solidFill>
                            <a:srgbClr val="000000"/>
                          </a:solidFill>
                          <a:effectLst/>
                          <a:latin typeface="Calibri" panose="020F0502020204030204" pitchFamily="34" charset="0"/>
                        </a:rPr>
                        <a:t> gereksinimi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Ağız</a:t>
                      </a:r>
                      <a:r>
                        <a:rPr lang="tr-TR" sz="1400" b="0" i="0" u="none" strike="noStrike" baseline="0" dirty="0" smtClean="0">
                          <a:solidFill>
                            <a:srgbClr val="000000"/>
                          </a:solidFill>
                          <a:effectLst/>
                          <a:latin typeface="Calibri" panose="020F0502020204030204" pitchFamily="34" charset="0"/>
                        </a:rPr>
                        <a:t> ve Diş Sağlığı </a:t>
                      </a:r>
                      <a:r>
                        <a:rPr lang="tr-TR" sz="1400" b="0" i="0" u="none" strike="noStrike" baseline="0" dirty="0" smtClean="0">
                          <a:solidFill>
                            <a:srgbClr val="000000"/>
                          </a:solidFill>
                          <a:effectLst/>
                          <a:latin typeface="Calibri" panose="020F0502020204030204" pitchFamily="34" charset="0"/>
                        </a:rPr>
                        <a:t>Programı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r>
                        <a:rPr lang="tr-TR" sz="1400" b="0" i="0" u="none" strike="noStrike" baseline="0" dirty="0" smtClean="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3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Son</a:t>
                      </a:r>
                      <a:r>
                        <a:rPr lang="tr-TR" sz="1400" b="0" i="0" u="none" strike="noStrike" baseline="0" dirty="0" smtClean="0">
                          <a:solidFill>
                            <a:srgbClr val="000000"/>
                          </a:solidFill>
                          <a:effectLst/>
                          <a:latin typeface="Calibri" panose="020F0502020204030204" pitchFamily="34" charset="0"/>
                        </a:rPr>
                        <a:t> birkaç aya</a:t>
                      </a:r>
                      <a:r>
                        <a:rPr lang="tr-TR" sz="1400" b="0" i="0" u="none" strike="noStrike" dirty="0" smtClean="0">
                          <a:solidFill>
                            <a:srgbClr val="000000"/>
                          </a:solidFill>
                          <a:effectLst/>
                          <a:latin typeface="Calibri" panose="020F0502020204030204" pitchFamily="34" charset="0"/>
                        </a:rPr>
                        <a:t> kadar kadrolu personel bulunmayan bölümde son alımlarla gelen</a:t>
                      </a:r>
                      <a:r>
                        <a:rPr lang="tr-TR" sz="1400" b="0" i="0" u="none" strike="noStrike" baseline="0" dirty="0" smtClean="0">
                          <a:solidFill>
                            <a:srgbClr val="000000"/>
                          </a:solidFill>
                          <a:effectLst/>
                          <a:latin typeface="Calibri" panose="020F0502020204030204" pitchFamily="34" charset="0"/>
                        </a:rPr>
                        <a:t> ve gelecek personel için ofis gereksinimi oluşmaktadır.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19601">
                <a:tc>
                  <a:txBody>
                    <a:bodyPr/>
                    <a:lstStyle/>
                    <a:p>
                      <a:pPr algn="ctr" fontAlgn="ctr"/>
                      <a:r>
                        <a:rPr lang="tr-TR" sz="1400" b="0" i="0" u="none" strike="noStrike" dirty="0" smtClean="0">
                          <a:solidFill>
                            <a:srgbClr val="000000"/>
                          </a:solidFill>
                          <a:effectLst/>
                          <a:latin typeface="Calibri" panose="020F0502020204030204" pitchFamily="34" charset="0"/>
                        </a:rPr>
                        <a:t>Ofis Masası</a:t>
                      </a:r>
                      <a:r>
                        <a:rPr lang="tr-TR" sz="1400" b="0" i="0" u="none" strike="noStrike" baseline="0" dirty="0" smtClean="0">
                          <a:solidFill>
                            <a:srgbClr val="000000"/>
                          </a:solidFill>
                          <a:effectLst/>
                          <a:latin typeface="Calibri" panose="020F0502020204030204" pitchFamily="34" charset="0"/>
                        </a:rPr>
                        <a:t> ve Sandalyeleri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Ağız</a:t>
                      </a:r>
                      <a:r>
                        <a:rPr lang="tr-TR" sz="1400" b="0" i="0" u="none" strike="noStrike" baseline="0" dirty="0" smtClean="0">
                          <a:solidFill>
                            <a:srgbClr val="000000"/>
                          </a:solidFill>
                          <a:effectLst/>
                          <a:latin typeface="Calibri" panose="020F0502020204030204" pitchFamily="34" charset="0"/>
                        </a:rPr>
                        <a:t> ve Diş Sağlığı Programı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3</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Yeni başlayacak personelin</a:t>
                      </a:r>
                      <a:r>
                        <a:rPr lang="tr-TR" sz="1400" b="0" i="0" u="none" strike="noStrike" baseline="0" dirty="0" smtClean="0">
                          <a:solidFill>
                            <a:srgbClr val="000000"/>
                          </a:solidFill>
                          <a:effectLst/>
                          <a:latin typeface="Calibri" panose="020F0502020204030204" pitchFamily="34" charset="0"/>
                        </a:rPr>
                        <a:t> ofis demirbaş eşya gereksinimleri oluşmaktadır.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291044">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Kırtasiye İhtiyaçları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Ağız</a:t>
                      </a:r>
                      <a:r>
                        <a:rPr lang="tr-TR" sz="1400" b="0" i="0" u="none" strike="noStrike" baseline="0" dirty="0" smtClean="0">
                          <a:solidFill>
                            <a:srgbClr val="000000"/>
                          </a:solidFill>
                          <a:effectLst/>
                          <a:latin typeface="Calibri" panose="020F0502020204030204" pitchFamily="34" charset="0"/>
                        </a:rPr>
                        <a:t> ve Diş Sağlığı Programı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smtClean="0">
                          <a:solidFill>
                            <a:srgbClr val="000000"/>
                          </a:solidFill>
                          <a:effectLst/>
                          <a:latin typeface="Calibri" panose="020F0502020204030204" pitchFamily="34" charset="0"/>
                        </a:rPr>
                        <a:t>Yeterince mevcuttur.</a:t>
                      </a: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Personel</a:t>
                      </a:r>
                      <a:r>
                        <a:rPr lang="tr-TR" sz="1400" b="0" i="0" u="none" strike="noStrike" baseline="0" dirty="0" smtClean="0">
                          <a:solidFill>
                            <a:srgbClr val="000000"/>
                          </a:solidFill>
                          <a:effectLst/>
                          <a:latin typeface="Calibri" panose="020F0502020204030204" pitchFamily="34" charset="0"/>
                        </a:rPr>
                        <a:t> artışı ile orantılı  ihtiyaç gelişimi söz konusu olabilir.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74657">
                <a:tc gridSpan="5">
                  <a:txBody>
                    <a:bodyPr/>
                    <a:lstStyle/>
                    <a:p>
                      <a:pPr algn="ctr" fontAlgn="ctr"/>
                      <a:r>
                        <a:rPr lang="tr-TR" sz="1400" b="0" i="0" u="none" strike="noStrike" dirty="0" smtClean="0">
                          <a:solidFill>
                            <a:srgbClr val="000000"/>
                          </a:solidFill>
                          <a:effectLst/>
                          <a:latin typeface="Calibri" panose="020F0502020204030204" pitchFamily="34" charset="0"/>
                        </a:rPr>
                        <a:t>* </a:t>
                      </a:r>
                      <a:r>
                        <a:rPr lang="tr-TR" sz="1400" b="0" i="0" u="none" strike="noStrike" baseline="0" dirty="0" smtClean="0">
                          <a:solidFill>
                            <a:srgbClr val="000000"/>
                          </a:solidFill>
                          <a:effectLst/>
                          <a:latin typeface="Calibri" panose="020F0502020204030204" pitchFamily="34" charset="0"/>
                        </a:rPr>
                        <a:t>2 adet ofis aynı zamanda Tıbbi hizmetler ve Teknikler Bölümü Akademik personeli ile ortak kullanılmaktadır.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1035646225"/>
              </p:ext>
            </p:extLst>
          </p:nvPr>
        </p:nvGraphicFramePr>
        <p:xfrm>
          <a:off x="911228" y="1522748"/>
          <a:ext cx="7604567" cy="4648941"/>
        </p:xfrm>
        <a:graphic>
          <a:graphicData uri="http://schemas.openxmlformats.org/drawingml/2006/table">
            <a:tbl>
              <a:tblPr/>
              <a:tblGrid>
                <a:gridCol w="1446853">
                  <a:extLst>
                    <a:ext uri="{9D8B030D-6E8A-4147-A177-3AD203B41FA5}">
                      <a16:colId xmlns:a16="http://schemas.microsoft.com/office/drawing/2014/main" val="3918363564"/>
                    </a:ext>
                  </a:extLst>
                </a:gridCol>
                <a:gridCol w="1530400">
                  <a:extLst>
                    <a:ext uri="{9D8B030D-6E8A-4147-A177-3AD203B41FA5}">
                      <a16:colId xmlns:a16="http://schemas.microsoft.com/office/drawing/2014/main" val="1683979601"/>
                    </a:ext>
                  </a:extLst>
                </a:gridCol>
                <a:gridCol w="1542438">
                  <a:extLst>
                    <a:ext uri="{9D8B030D-6E8A-4147-A177-3AD203B41FA5}">
                      <a16:colId xmlns:a16="http://schemas.microsoft.com/office/drawing/2014/main" val="2592459544"/>
                    </a:ext>
                  </a:extLst>
                </a:gridCol>
                <a:gridCol w="1542438">
                  <a:extLst>
                    <a:ext uri="{9D8B030D-6E8A-4147-A177-3AD203B41FA5}">
                      <a16:colId xmlns:a16="http://schemas.microsoft.com/office/drawing/2014/main" val="3383282758"/>
                    </a:ext>
                  </a:extLst>
                </a:gridCol>
                <a:gridCol w="154243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UBS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Üniversite Genel</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Sistem</a:t>
                      </a:r>
                      <a:r>
                        <a:rPr lang="tr-TR" sz="1400" b="0" i="0" u="none" strike="noStrike" baseline="0" dirty="0" smtClean="0">
                          <a:solidFill>
                            <a:srgbClr val="000000"/>
                          </a:solidFill>
                          <a:effectLst/>
                          <a:latin typeface="Calibri" panose="020F0502020204030204" pitchFamily="34" charset="0"/>
                        </a:rPr>
                        <a:t> çalışmasını sürdürmekte</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Sınav</a:t>
                      </a:r>
                      <a:r>
                        <a:rPr lang="tr-TR" sz="1400" b="0" i="0" u="none" strike="noStrike" baseline="0" dirty="0" smtClean="0">
                          <a:solidFill>
                            <a:srgbClr val="000000"/>
                          </a:solidFill>
                          <a:effectLst/>
                          <a:latin typeface="Calibri" panose="020F0502020204030204" pitchFamily="34" charset="0"/>
                        </a:rPr>
                        <a:t> Yoklama Listesinin Sınavlar öncesinde alınabilmesi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Sistemde</a:t>
                      </a:r>
                      <a:r>
                        <a:rPr lang="tr-TR" sz="1400" b="0" i="0" u="none" strike="noStrike" baseline="0" dirty="0" smtClean="0">
                          <a:solidFill>
                            <a:srgbClr val="000000"/>
                          </a:solidFill>
                          <a:effectLst/>
                          <a:latin typeface="Calibri" panose="020F0502020204030204" pitchFamily="34" charset="0"/>
                        </a:rPr>
                        <a:t> sınava katılma hakkı bulunan öğrencilerin listesinin alınması ve bunun sınavda imzaya sunulması birçok sorunun ortadan kalkmasına olanak sağlayacaktır.*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27921">
                <a:tc gridSpan="5">
                  <a:txBody>
                    <a:bodyPr/>
                    <a:lstStyle/>
                    <a:p>
                      <a:pPr marL="0" indent="0" algn="ctr" fontAlgn="ctr">
                        <a:buFont typeface="Arial" panose="020B0604020202020204" pitchFamily="34" charset="0"/>
                        <a:buNone/>
                      </a:pPr>
                      <a:r>
                        <a:rPr lang="tr-TR" sz="1400" b="0" i="0" u="none" strike="noStrike" dirty="0" smtClean="0">
                          <a:solidFill>
                            <a:srgbClr val="000000"/>
                          </a:solidFill>
                          <a:effectLst/>
                          <a:latin typeface="Calibri" panose="020F0502020204030204" pitchFamily="34" charset="0"/>
                        </a:rPr>
                        <a:t>*Öğrencilerin almadıkları</a:t>
                      </a:r>
                      <a:r>
                        <a:rPr lang="tr-TR" sz="1400" b="0" i="0" u="none" strike="noStrike" baseline="0" dirty="0" smtClean="0">
                          <a:solidFill>
                            <a:srgbClr val="000000"/>
                          </a:solidFill>
                          <a:effectLst/>
                          <a:latin typeface="Calibri" panose="020F0502020204030204" pitchFamily="34" charset="0"/>
                        </a:rPr>
                        <a:t> sınavlara katılmalarının önüne geçilebilir.</a:t>
                      </a:r>
                    </a:p>
                    <a:p>
                      <a:pPr marL="0" indent="0" algn="ctr" fontAlgn="ctr">
                        <a:buFont typeface="Arial" panose="020B0604020202020204" pitchFamily="34" charset="0"/>
                        <a:buNone/>
                      </a:pPr>
                      <a:r>
                        <a:rPr lang="tr-TR" sz="1400" b="0" i="0" u="none" strike="noStrike" baseline="0" dirty="0" smtClean="0">
                          <a:solidFill>
                            <a:srgbClr val="000000"/>
                          </a:solidFill>
                          <a:effectLst/>
                          <a:latin typeface="Calibri" panose="020F0502020204030204" pitchFamily="34" charset="0"/>
                        </a:rPr>
                        <a:t> *Sınava hatalı katılan bu öğrencilerin sınavlarının bölüm kurulu yada yönetim kurullarınca sınavlarının iptali gibi süreçler ortadan kalkabilir.</a:t>
                      </a:r>
                    </a:p>
                    <a:p>
                      <a:pPr marL="0" indent="0" algn="ctr" fontAlgn="ctr">
                        <a:buFont typeface="Arial" panose="020B0604020202020204" pitchFamily="34" charset="0"/>
                        <a:buNone/>
                      </a:pPr>
                      <a:r>
                        <a:rPr lang="tr-TR" sz="1400" b="0" i="0" u="none" strike="noStrike" baseline="0" dirty="0" smtClean="0">
                          <a:solidFill>
                            <a:srgbClr val="000000"/>
                          </a:solidFill>
                          <a:effectLst/>
                          <a:latin typeface="Calibri" panose="020F0502020204030204" pitchFamily="34" charset="0"/>
                        </a:rPr>
                        <a:t>*Sınav listelerinin sınav salonunda hızlı dolaşım olanağı ile özellikle </a:t>
                      </a:r>
                      <a:r>
                        <a:rPr lang="tr-TR" sz="1400" b="0" i="0" u="none" strike="noStrike" baseline="0" dirty="0" smtClean="0">
                          <a:solidFill>
                            <a:srgbClr val="000000"/>
                          </a:solidFill>
                          <a:effectLst/>
                          <a:latin typeface="Calibri" panose="020F0502020204030204" pitchFamily="34" charset="0"/>
                        </a:rPr>
                        <a:t>amfilerde </a:t>
                      </a:r>
                      <a:r>
                        <a:rPr lang="tr-TR" sz="1400" b="0" i="0" u="none" strike="noStrike" baseline="0" dirty="0" smtClean="0">
                          <a:solidFill>
                            <a:srgbClr val="000000"/>
                          </a:solidFill>
                          <a:effectLst/>
                          <a:latin typeface="Calibri" panose="020F0502020204030204" pitchFamily="34" charset="0"/>
                        </a:rPr>
                        <a:t>zaman daha verimli kullanılabilir.</a:t>
                      </a:r>
                    </a:p>
                    <a:p>
                      <a:pPr marL="285750" indent="-285750" algn="ctr" fontAlgn="ctr">
                        <a:buFont typeface="Arial" panose="020B0604020202020204" pitchFamily="34" charset="0"/>
                        <a:buChar char="•"/>
                      </a:pP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822</TotalTime>
  <Words>2171</Words>
  <Application>Microsoft Office PowerPoint</Application>
  <PresentationFormat>Ekran Gösterisi (4:3)</PresentationFormat>
  <Paragraphs>393</Paragraphs>
  <Slides>30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30</vt:i4>
      </vt:variant>
    </vt:vector>
  </HeadingPairs>
  <TitlesOfParts>
    <vt:vector size="38" baseType="lpstr">
      <vt:lpstr>Arial</vt:lpstr>
      <vt:lpstr>Calibri</vt:lpstr>
      <vt:lpstr>Calibri Light</vt:lpstr>
      <vt:lpstr>Tahoma</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Erdi BİLGİÇ</cp:lastModifiedBy>
  <cp:revision>77</cp:revision>
  <dcterms:created xsi:type="dcterms:W3CDTF">2020-01-20T10:44:30Z</dcterms:created>
  <dcterms:modified xsi:type="dcterms:W3CDTF">2024-05-27T13:09:00Z</dcterms:modified>
</cp:coreProperties>
</file>