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88" r:id="rId3"/>
    <p:sldId id="347" r:id="rId4"/>
    <p:sldId id="346" r:id="rId5"/>
    <p:sldId id="365" r:id="rId6"/>
    <p:sldId id="366" r:id="rId7"/>
    <p:sldId id="367" r:id="rId8"/>
    <p:sldId id="353" r:id="rId9"/>
    <p:sldId id="358" r:id="rId10"/>
    <p:sldId id="368" r:id="rId11"/>
    <p:sldId id="304" r:id="rId12"/>
    <p:sldId id="360" r:id="rId13"/>
    <p:sldId id="359" r:id="rId14"/>
    <p:sldId id="369" r:id="rId15"/>
    <p:sldId id="361" r:id="rId16"/>
    <p:sldId id="362" r:id="rId17"/>
    <p:sldId id="278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47"/>
            <p14:sldId id="346"/>
            <p14:sldId id="365"/>
            <p14:sldId id="366"/>
            <p14:sldId id="367"/>
            <p14:sldId id="353"/>
            <p14:sldId id="358"/>
            <p14:sldId id="368"/>
            <p14:sldId id="304"/>
            <p14:sldId id="360"/>
            <p14:sldId id="359"/>
            <p14:sldId id="369"/>
            <p14:sldId id="361"/>
            <p14:sldId id="362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303"/>
    <a:srgbClr val="0C0D0D"/>
    <a:srgbClr val="001626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26" autoAdjust="0"/>
    <p:restoredTop sz="94660"/>
  </p:normalViewPr>
  <p:slideViewPr>
    <p:cSldViewPr snapToGrid="0">
      <p:cViewPr varScale="1">
        <p:scale>
          <a:sx n="53" d="100"/>
          <a:sy n="53" d="100"/>
        </p:scale>
        <p:origin x="113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merve.solmaz\Desktop\2023-2024%20Kalite\G&#252;z%20D&#246;nemi%20Anket%20Sonu&#231;lar&#305;%20ve%20Yorumlar&#305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r>
              <a:rPr lang="tr-TR">
                <a:solidFill>
                  <a:srgbClr val="0C0D0D"/>
                </a:solidFill>
              </a:rPr>
              <a:t>Memnuniyet</a:t>
            </a:r>
            <a:r>
              <a:rPr lang="tr-TR" baseline="0">
                <a:solidFill>
                  <a:srgbClr val="0C0D0D"/>
                </a:solidFill>
              </a:rPr>
              <a:t> Anket Sonuçları / Güz</a:t>
            </a:r>
            <a:endParaRPr lang="tr-TR">
              <a:solidFill>
                <a:srgbClr val="0C0D0D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C0D0D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7E-400B-8CF1-1C824CFD80A4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37E-400B-8CF1-1C824CFD80A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C0D0D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'Anket Sonuçları'!$J$21:$J$23</c:f>
              <c:strCache>
                <c:ptCount val="3"/>
                <c:pt idx="0">
                  <c:v>Ders İçeriği Memnuniyet</c:v>
                </c:pt>
                <c:pt idx="1">
                  <c:v>Akademisyen Memnuniyet</c:v>
                </c:pt>
                <c:pt idx="2">
                  <c:v>Etkinlik Memnuniyet</c:v>
                </c:pt>
              </c:strCache>
            </c:strRef>
          </c:cat>
          <c:val>
            <c:numRef>
              <c:f>'Anket Sonuçları'!$K$21:$K$23</c:f>
              <c:numCache>
                <c:formatCode>General</c:formatCode>
                <c:ptCount val="3"/>
                <c:pt idx="0">
                  <c:v>92.3</c:v>
                </c:pt>
                <c:pt idx="1">
                  <c:v>91.8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7E-400B-8CF1-1C824CFD80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4535407"/>
        <c:axId val="794532911"/>
      </c:barChart>
      <c:catAx>
        <c:axId val="794535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4532911"/>
        <c:crosses val="autoZero"/>
        <c:auto val="1"/>
        <c:lblAlgn val="ctr"/>
        <c:lblOffset val="100"/>
        <c:noMultiLvlLbl val="0"/>
      </c:catAx>
      <c:valAx>
        <c:axId val="79453291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45354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27.05.2024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27.05.2024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843808" y="5512332"/>
            <a:ext cx="3456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>
                <a:solidFill>
                  <a:schemeClr val="accent5">
                    <a:lumMod val="50000"/>
                  </a:schemeClr>
                </a:solidFill>
              </a:rPr>
              <a:t>	AŞÇILIK BÖLÜMÜ</a:t>
            </a: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2023 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5686783" y="1168039"/>
            <a:ext cx="3038955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375837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DAB27E63-EA88-A445-9A5D-DF03A1B447D3}"/>
              </a:ext>
            </a:extLst>
          </p:cNvPr>
          <p:cNvGraphicFramePr>
            <a:graphicFrameLocks noGrp="1"/>
          </p:cNvGraphicFramePr>
          <p:nvPr/>
        </p:nvGraphicFramePr>
        <p:xfrm>
          <a:off x="6185201" y="3747529"/>
          <a:ext cx="2208374" cy="474980"/>
        </p:xfrm>
        <a:graphic>
          <a:graphicData uri="http://schemas.openxmlformats.org/drawingml/2006/table">
            <a:tbl>
              <a:tblPr/>
              <a:tblGrid>
                <a:gridCol w="1282752">
                  <a:extLst>
                    <a:ext uri="{9D8B030D-6E8A-4147-A177-3AD203B41FA5}">
                      <a16:colId xmlns:a16="http://schemas.microsoft.com/office/drawing/2014/main" val="1326277121"/>
                    </a:ext>
                  </a:extLst>
                </a:gridCol>
                <a:gridCol w="925622">
                  <a:extLst>
                    <a:ext uri="{9D8B030D-6E8A-4147-A177-3AD203B41FA5}">
                      <a16:colId xmlns:a16="http://schemas.microsoft.com/office/drawing/2014/main" val="2445499778"/>
                    </a:ext>
                  </a:extLst>
                </a:gridCol>
              </a:tblGrid>
              <a:tr h="194702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b="1" i="0" u="none" strike="noStrike" dirty="0">
                          <a:solidFill>
                            <a:srgbClr val="0C0D0D"/>
                          </a:solidFill>
                          <a:effectLst/>
                          <a:latin typeface="Calibri" panose="020F0502020204030204" pitchFamily="34" charset="0"/>
                        </a:rPr>
                        <a:t>KYS İÇ DENETİM BAŞARI PUANI</a:t>
                      </a:r>
                    </a:p>
                  </a:txBody>
                  <a:tcPr marL="8321" marR="8321" marT="8321" marB="3993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8321" marR="8321" marT="8321" marB="39939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8361223"/>
                  </a:ext>
                </a:extLst>
              </a:tr>
            </a:tbl>
          </a:graphicData>
        </a:graphic>
      </p:graphicFrame>
      <p:graphicFrame>
        <p:nvGraphicFramePr>
          <p:cNvPr id="11" name="Nesne 10"/>
          <p:cNvGraphicFramePr>
            <a:graphicFrameLocks noChangeAspect="1"/>
          </p:cNvGraphicFramePr>
          <p:nvPr/>
        </p:nvGraphicFramePr>
        <p:xfrm>
          <a:off x="0" y="175418"/>
          <a:ext cx="5457898" cy="6198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Çalışma Sayfası" r:id="rId3" imgW="8252566" imgH="9372790" progId="Excel.Sheet.12">
                  <p:embed/>
                </p:oleObj>
              </mc:Choice>
              <mc:Fallback>
                <p:oleObj name="Çalışma Sayfası" r:id="rId3" imgW="8252566" imgH="9372790" progId="Excel.Sheet.12">
                  <p:embed/>
                  <p:pic>
                    <p:nvPicPr>
                      <p:cNvPr id="11" name="Nesne 1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75418"/>
                        <a:ext cx="5457898" cy="61988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Metin kutusu 12"/>
          <p:cNvSpPr txBox="1"/>
          <p:nvPr/>
        </p:nvSpPr>
        <p:spPr>
          <a:xfrm>
            <a:off x="5523345" y="4675304"/>
            <a:ext cx="36206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>
                <a:solidFill>
                  <a:srgbClr val="0C0D0D"/>
                </a:solidFill>
              </a:rPr>
              <a:t>Kalite Yönetim Sistemi gereklilikleri sağlamak üzere planlamalar ve uygulamalar, gerektiğinde önleyici faaliyetler de geliştirilerek, şekilde takip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3742894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64" y="92511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antalya.edu.tr/uploads/gallery/photos/x_1709888215_65ead2d7693b8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66" y="766618"/>
            <a:ext cx="4056653" cy="304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69" y="3892594"/>
            <a:ext cx="4156365" cy="2969517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2600" y="3892594"/>
            <a:ext cx="4288201" cy="2858801"/>
          </a:xfrm>
          <a:prstGeom prst="rect">
            <a:avLst/>
          </a:prstGeom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2244" y="709122"/>
            <a:ext cx="4306583" cy="297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75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1321984"/>
            <a:ext cx="45720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u="sng" dirty="0">
                <a:solidFill>
                  <a:schemeClr val="tx2"/>
                </a:solidFill>
              </a:rPr>
              <a:t>KAZABU</a:t>
            </a:r>
          </a:p>
          <a:p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dirty="0">
                <a:solidFill>
                  <a:schemeClr val="tx2"/>
                </a:solidFill>
              </a:rPr>
              <a:t>KAZABU </a:t>
            </a:r>
            <a:r>
              <a:rPr lang="en-US" sz="1600" dirty="0" err="1">
                <a:solidFill>
                  <a:schemeClr val="tx2"/>
                </a:solidFill>
              </a:rPr>
              <a:t>Proje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Partnerleri</a:t>
            </a:r>
            <a:endParaRPr lang="en-US" sz="1600" dirty="0">
              <a:solidFill>
                <a:schemeClr val="tx2"/>
              </a:solidFill>
            </a:endParaRPr>
          </a:p>
          <a:p>
            <a:r>
              <a:rPr lang="tr-TR" sz="1600" dirty="0">
                <a:solidFill>
                  <a:schemeClr val="tx2"/>
                </a:solidFill>
              </a:rPr>
              <a:t>- </a:t>
            </a:r>
            <a:r>
              <a:rPr lang="en-US" sz="1600" dirty="0">
                <a:solidFill>
                  <a:schemeClr val="tx2"/>
                </a:solidFill>
              </a:rPr>
              <a:t>Antalya </a:t>
            </a:r>
            <a:r>
              <a:rPr lang="en-US" sz="1600" dirty="0" err="1">
                <a:solidFill>
                  <a:schemeClr val="tx2"/>
                </a:solidFill>
              </a:rPr>
              <a:t>Bilim</a:t>
            </a:r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err="1">
                <a:solidFill>
                  <a:schemeClr val="tx2"/>
                </a:solidFill>
              </a:rPr>
              <a:t>Üniversitesi</a:t>
            </a:r>
            <a:r>
              <a:rPr lang="en-US" sz="1600" dirty="0">
                <a:solidFill>
                  <a:schemeClr val="tx2"/>
                </a:solidFill>
              </a:rPr>
              <a:t> (ABU)</a:t>
            </a:r>
          </a:p>
          <a:p>
            <a:r>
              <a:rPr lang="tr-TR" sz="1600" dirty="0">
                <a:solidFill>
                  <a:schemeClr val="tx2"/>
                </a:solidFill>
              </a:rPr>
              <a:t>- </a:t>
            </a:r>
            <a:r>
              <a:rPr lang="en-US" sz="1600" dirty="0" err="1">
                <a:solidFill>
                  <a:schemeClr val="tx2"/>
                </a:solidFill>
              </a:rPr>
              <a:t>Rixos</a:t>
            </a:r>
            <a:r>
              <a:rPr lang="en-US" sz="1600" dirty="0">
                <a:solidFill>
                  <a:schemeClr val="tx2"/>
                </a:solidFill>
              </a:rPr>
              <a:t> President Astana (RSA</a:t>
            </a:r>
          </a:p>
          <a:p>
            <a:endParaRPr lang="tr-TR" sz="1600" dirty="0">
              <a:solidFill>
                <a:schemeClr val="tx2"/>
              </a:solidFill>
            </a:endParaRPr>
          </a:p>
          <a:p>
            <a:r>
              <a:rPr lang="tr-TR" sz="1600" i="1" dirty="0">
                <a:solidFill>
                  <a:schemeClr val="tx2"/>
                </a:solidFill>
              </a:rPr>
              <a:t>Kazakistan ve ABU arasında öğrenci değişimi, yaz stajı, </a:t>
            </a:r>
            <a:r>
              <a:rPr lang="tr-TR" sz="1600" i="1" dirty="0" err="1">
                <a:solidFill>
                  <a:schemeClr val="tx2"/>
                </a:solidFill>
              </a:rPr>
              <a:t>ABU’nun</a:t>
            </a:r>
            <a:r>
              <a:rPr lang="tr-TR" sz="1600" i="1" dirty="0">
                <a:solidFill>
                  <a:schemeClr val="tx2"/>
                </a:solidFill>
              </a:rPr>
              <a:t> Kazakistan ‘da tanıtım faaliyetlerini içeren geniş kapsamlı proje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65" name="Dikdörtgen 64"/>
          <p:cNvSpPr/>
          <p:nvPr/>
        </p:nvSpPr>
        <p:spPr>
          <a:xfrm>
            <a:off x="4448175" y="1243608"/>
            <a:ext cx="4572000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>
                <a:solidFill>
                  <a:schemeClr val="tx2"/>
                </a:solidFill>
              </a:rPr>
              <a:t>GASTROANTALYA PROJESİNE İLİŞKİN İŞBİRLİĞİ</a:t>
            </a:r>
            <a:endParaRPr lang="tr-TR" u="sng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 </a:t>
            </a:r>
            <a:endParaRPr lang="en-US" sz="1600" dirty="0">
              <a:solidFill>
                <a:schemeClr val="tx2"/>
              </a:solidFill>
            </a:endParaRPr>
          </a:p>
          <a:p>
            <a:r>
              <a:rPr lang="tr-TR" sz="1600" dirty="0">
                <a:solidFill>
                  <a:schemeClr val="tx2"/>
                </a:solidFill>
              </a:rPr>
              <a:t>- Aşçılık Programı</a:t>
            </a:r>
          </a:p>
          <a:p>
            <a:r>
              <a:rPr lang="tr-TR" sz="1600" dirty="0">
                <a:solidFill>
                  <a:schemeClr val="tx2"/>
                </a:solidFill>
              </a:rPr>
              <a:t>- Akdeniz Şefler Kulübü Derneği (ASKDER)</a:t>
            </a:r>
          </a:p>
          <a:p>
            <a:endParaRPr lang="tr-TR" sz="1600" dirty="0">
              <a:solidFill>
                <a:schemeClr val="tx2"/>
              </a:solidFill>
            </a:endParaRPr>
          </a:p>
          <a:p>
            <a:r>
              <a:rPr lang="tr-TR" sz="1600" i="1" dirty="0">
                <a:solidFill>
                  <a:schemeClr val="tx2"/>
                </a:solidFill>
              </a:rPr>
              <a:t>-Sektör ve akademi arasında bağ kurmak, sektörde yaşanan gelişmeleri müfredata yansıtmak, yiyecek içecek sektörünün tüm paydaşlarının katılımı ile gerçekleştirilen GASTROANTALYA etkinliğinde akademik faaliyetleri düzenlemek ve koordine etmektir.</a:t>
            </a:r>
          </a:p>
          <a:p>
            <a:endParaRPr lang="tr-TR" sz="1600" dirty="0">
              <a:solidFill>
                <a:schemeClr val="tx2"/>
              </a:solidFill>
            </a:endParaRPr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835" y="4251595"/>
            <a:ext cx="3713019" cy="2473037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91" y="4251596"/>
            <a:ext cx="3297382" cy="247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20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endParaRPr lang="tr-TR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27668"/>
            <a:ext cx="3759199" cy="25061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5373" y="4351024"/>
            <a:ext cx="3758627" cy="25069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25416"/>
            <a:ext cx="3767550" cy="2511701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0021" y="1140749"/>
            <a:ext cx="3894554" cy="259636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435926" y="3812672"/>
            <a:ext cx="3379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solidFill>
                  <a:schemeClr val="accent2"/>
                </a:solidFill>
              </a:rPr>
              <a:t>GASTROANTALYA</a:t>
            </a:r>
          </a:p>
        </p:txBody>
      </p:sp>
    </p:spTree>
    <p:extLst>
      <p:ext uri="{BB962C8B-B14F-4D97-AF65-F5344CB8AC3E}">
        <p14:creationId xmlns:p14="http://schemas.microsoft.com/office/powerpoint/2010/main" val="2179233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144688" y="30369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TOPLUMSAL KATKI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4923" y="4572000"/>
            <a:ext cx="3999077" cy="2286000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099815" y="2045615"/>
            <a:ext cx="3999076" cy="252638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56" y="2660075"/>
            <a:ext cx="2549907" cy="425776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9908" y="2660074"/>
            <a:ext cx="2595016" cy="4257768"/>
          </a:xfrm>
          <a:prstGeom prst="rect">
            <a:avLst/>
          </a:prstGeom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1425" y="909421"/>
            <a:ext cx="4092575" cy="1856463"/>
          </a:xfrm>
          <a:prstGeom prst="rect">
            <a:avLst/>
          </a:prstGeom>
        </p:spPr>
      </p:pic>
      <p:sp>
        <p:nvSpPr>
          <p:cNvPr id="70" name="Metin kutusu 69"/>
          <p:cNvSpPr txBox="1"/>
          <p:nvPr/>
        </p:nvSpPr>
        <p:spPr>
          <a:xfrm>
            <a:off x="600028" y="1516104"/>
            <a:ext cx="5542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i="1" u="sng" dirty="0" err="1">
                <a:solidFill>
                  <a:srgbClr val="0F2303"/>
                </a:solidFill>
              </a:rPr>
              <a:t>Bi</a:t>
            </a:r>
            <a:r>
              <a:rPr lang="tr-TR" sz="2800" i="1" u="sng" dirty="0">
                <a:solidFill>
                  <a:srgbClr val="0F2303"/>
                </a:solidFill>
              </a:rPr>
              <a:t> İyilik Yap Topluluğu</a:t>
            </a:r>
          </a:p>
        </p:txBody>
      </p:sp>
    </p:spTree>
    <p:extLst>
      <p:ext uri="{BB962C8B-B14F-4D97-AF65-F5344CB8AC3E}">
        <p14:creationId xmlns:p14="http://schemas.microsoft.com/office/powerpoint/2010/main" val="3408517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TOPLUMSAL KATKI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66255" y="1465281"/>
            <a:ext cx="87930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>
                <a:solidFill>
                  <a:srgbClr val="0F2303"/>
                </a:solidFill>
              </a:rPr>
              <a:t>Kardeşim Hatay 1 - Kardeşim Hatay 2</a:t>
            </a:r>
          </a:p>
          <a:p>
            <a:endParaRPr lang="tr-TR" sz="1400" dirty="0">
              <a:solidFill>
                <a:srgbClr val="0F2303"/>
              </a:solidFill>
            </a:endParaRPr>
          </a:p>
          <a:p>
            <a:r>
              <a:rPr lang="tr-TR" sz="1400" dirty="0">
                <a:solidFill>
                  <a:srgbClr val="0F2303"/>
                </a:solidFill>
              </a:rPr>
              <a:t>Kardeşim Hatay 1 projesinde, konteyner kentte yaşayan depremzede vatandaşlarımızın ihtiyaçları bizzat tespit edilerek 2. kez Hatay'a gitme kararı alınmıştır. Antalya Gençlik Spor İl Müdürlüğü </a:t>
            </a:r>
            <a:r>
              <a:rPr lang="tr-TR" sz="1400" dirty="0" err="1">
                <a:solidFill>
                  <a:srgbClr val="0F2303"/>
                </a:solidFill>
              </a:rPr>
              <a:t>Özgecan</a:t>
            </a:r>
            <a:r>
              <a:rPr lang="tr-TR" sz="1400" dirty="0">
                <a:solidFill>
                  <a:srgbClr val="0F2303"/>
                </a:solidFill>
              </a:rPr>
              <a:t> Arslan Merkezi ve Kızılay Hatay şubesi ile iletişime geçilmiştir. Proje kapsamında;</a:t>
            </a:r>
          </a:p>
          <a:p>
            <a:endParaRPr lang="tr-TR" sz="1400" dirty="0">
              <a:solidFill>
                <a:srgbClr val="0F2303"/>
              </a:solidFill>
            </a:endParaRPr>
          </a:p>
          <a:p>
            <a:endParaRPr lang="tr-TR" sz="1400" dirty="0">
              <a:solidFill>
                <a:srgbClr val="0F2303"/>
              </a:solidFill>
            </a:endParaRPr>
          </a:p>
          <a:p>
            <a:r>
              <a:rPr lang="tr-TR" sz="1400" dirty="0">
                <a:solidFill>
                  <a:srgbClr val="0F2303"/>
                </a:solidFill>
              </a:rPr>
              <a:t>- </a:t>
            </a:r>
            <a:r>
              <a:rPr lang="tr-TR" sz="1400" dirty="0" err="1">
                <a:solidFill>
                  <a:srgbClr val="0F2303"/>
                </a:solidFill>
              </a:rPr>
              <a:t>Limak</a:t>
            </a:r>
            <a:r>
              <a:rPr lang="tr-TR" sz="1400" dirty="0">
                <a:solidFill>
                  <a:srgbClr val="0F2303"/>
                </a:solidFill>
              </a:rPr>
              <a:t> Konteyner Kente             65 Aile için hijyen kolisi                </a:t>
            </a:r>
          </a:p>
          <a:p>
            <a:endParaRPr lang="tr-TR" sz="1400" dirty="0">
              <a:solidFill>
                <a:srgbClr val="0F2303"/>
              </a:solidFill>
            </a:endParaRPr>
          </a:p>
          <a:p>
            <a:r>
              <a:rPr lang="tr-TR" sz="1400" dirty="0">
                <a:solidFill>
                  <a:srgbClr val="0F2303"/>
                </a:solidFill>
              </a:rPr>
              <a:t>- Katar-2 Konteyner Kente          30 Aile için hijyen kolisi                                                               </a:t>
            </a:r>
          </a:p>
          <a:p>
            <a:endParaRPr lang="tr-TR" sz="1400" dirty="0">
              <a:solidFill>
                <a:srgbClr val="0F2303"/>
              </a:solidFill>
            </a:endParaRPr>
          </a:p>
          <a:p>
            <a:r>
              <a:rPr lang="tr-TR" sz="1400" dirty="0">
                <a:solidFill>
                  <a:srgbClr val="0F2303"/>
                </a:solidFill>
              </a:rPr>
              <a:t>- </a:t>
            </a:r>
            <a:r>
              <a:rPr lang="tr-TR" sz="1400" dirty="0" err="1">
                <a:solidFill>
                  <a:srgbClr val="0F2303"/>
                </a:solidFill>
              </a:rPr>
              <a:t>Kiptaş</a:t>
            </a:r>
            <a:r>
              <a:rPr lang="tr-TR" sz="1400" dirty="0">
                <a:solidFill>
                  <a:srgbClr val="0F2303"/>
                </a:solidFill>
              </a:rPr>
              <a:t> Konteyner Kente             50 Aile için hijyen kolisi                                               </a:t>
            </a:r>
          </a:p>
          <a:p>
            <a:endParaRPr lang="tr-TR" sz="1400" dirty="0">
              <a:solidFill>
                <a:srgbClr val="0F2303"/>
              </a:solidFill>
            </a:endParaRPr>
          </a:p>
          <a:p>
            <a:r>
              <a:rPr lang="tr-TR" sz="1400" dirty="0">
                <a:solidFill>
                  <a:srgbClr val="0F2303"/>
                </a:solidFill>
              </a:rPr>
              <a:t>- Ciner-2 Konteyner Kente          30 Aile için hijyen kolisi                                               </a:t>
            </a:r>
          </a:p>
          <a:p>
            <a:endParaRPr lang="tr-TR" sz="1400" dirty="0">
              <a:solidFill>
                <a:srgbClr val="0F2303"/>
              </a:solidFill>
            </a:endParaRPr>
          </a:p>
          <a:p>
            <a:r>
              <a:rPr lang="tr-TR" sz="1400" dirty="0">
                <a:solidFill>
                  <a:srgbClr val="0F2303"/>
                </a:solidFill>
              </a:rPr>
              <a:t>- </a:t>
            </a:r>
            <a:r>
              <a:rPr lang="tr-TR" sz="1400" dirty="0" err="1">
                <a:solidFill>
                  <a:srgbClr val="0F2303"/>
                </a:solidFill>
              </a:rPr>
              <a:t>S.Sanayi</a:t>
            </a:r>
            <a:r>
              <a:rPr lang="tr-TR" sz="1400" dirty="0">
                <a:solidFill>
                  <a:srgbClr val="0F2303"/>
                </a:solidFill>
              </a:rPr>
              <a:t> Konteyner Kente        28 Aile için hijyen kolisi</a:t>
            </a:r>
          </a:p>
          <a:p>
            <a:endParaRPr lang="tr-TR" sz="1400" dirty="0">
              <a:solidFill>
                <a:srgbClr val="0F2303"/>
              </a:solidFill>
            </a:endParaRPr>
          </a:p>
          <a:p>
            <a:r>
              <a:rPr lang="tr-TR" sz="1400" dirty="0">
                <a:solidFill>
                  <a:srgbClr val="0F2303"/>
                </a:solidFill>
              </a:rPr>
              <a:t>- </a:t>
            </a:r>
            <a:r>
              <a:rPr lang="tr-TR" sz="1400" dirty="0" err="1">
                <a:solidFill>
                  <a:srgbClr val="0F2303"/>
                </a:solidFill>
              </a:rPr>
              <a:t>ÖrnekevlerKonteyner</a:t>
            </a:r>
            <a:r>
              <a:rPr lang="tr-TR" sz="1400" dirty="0">
                <a:solidFill>
                  <a:srgbClr val="0F2303"/>
                </a:solidFill>
              </a:rPr>
              <a:t> Kente    40 Aile için hijyen kolisi                </a:t>
            </a:r>
          </a:p>
          <a:p>
            <a:endParaRPr lang="tr-TR" sz="1400" dirty="0">
              <a:solidFill>
                <a:srgbClr val="0F2303"/>
              </a:solidFill>
            </a:endParaRPr>
          </a:p>
          <a:p>
            <a:r>
              <a:rPr lang="tr-TR" sz="1400" dirty="0">
                <a:solidFill>
                  <a:srgbClr val="0F2303"/>
                </a:solidFill>
              </a:rPr>
              <a:t>- </a:t>
            </a:r>
            <a:r>
              <a:rPr lang="tr-TR" sz="1400" dirty="0" err="1">
                <a:solidFill>
                  <a:srgbClr val="0F2303"/>
                </a:solidFill>
              </a:rPr>
              <a:t>Afad</a:t>
            </a:r>
            <a:r>
              <a:rPr lang="tr-TR" sz="1400" dirty="0">
                <a:solidFill>
                  <a:srgbClr val="0F2303"/>
                </a:solidFill>
              </a:rPr>
              <a:t> </a:t>
            </a:r>
            <a:r>
              <a:rPr lang="tr-TR" sz="1400" dirty="0" err="1">
                <a:solidFill>
                  <a:srgbClr val="0F2303"/>
                </a:solidFill>
              </a:rPr>
              <a:t>Toki</a:t>
            </a:r>
            <a:r>
              <a:rPr lang="tr-TR" sz="1400" dirty="0">
                <a:solidFill>
                  <a:srgbClr val="0F2303"/>
                </a:solidFill>
              </a:rPr>
              <a:t> Konteyner Kente      35 Aile için hijyen kolisi</a:t>
            </a:r>
          </a:p>
          <a:p>
            <a:endParaRPr lang="tr-TR" sz="1400" dirty="0">
              <a:solidFill>
                <a:srgbClr val="0F2303"/>
              </a:solidFill>
            </a:endParaRPr>
          </a:p>
          <a:p>
            <a:r>
              <a:rPr lang="tr-TR" sz="1400" dirty="0">
                <a:solidFill>
                  <a:srgbClr val="0F2303"/>
                </a:solidFill>
              </a:rPr>
              <a:t>- </a:t>
            </a:r>
            <a:r>
              <a:rPr lang="tr-TR" sz="1400" dirty="0" err="1">
                <a:solidFill>
                  <a:srgbClr val="0F2303"/>
                </a:solidFill>
              </a:rPr>
              <a:t>T.Sökmen</a:t>
            </a:r>
            <a:r>
              <a:rPr lang="tr-TR" sz="1400" dirty="0">
                <a:solidFill>
                  <a:srgbClr val="0F2303"/>
                </a:solidFill>
              </a:rPr>
              <a:t> Konteyner Kente     19 Aile için hijyen kolisi</a:t>
            </a:r>
          </a:p>
          <a:p>
            <a:endParaRPr lang="tr-TR" sz="1400" dirty="0">
              <a:solidFill>
                <a:srgbClr val="0F2303"/>
              </a:solidFill>
            </a:endParaRPr>
          </a:p>
          <a:p>
            <a:r>
              <a:rPr lang="tr-TR" sz="1400" dirty="0">
                <a:solidFill>
                  <a:srgbClr val="0F2303"/>
                </a:solidFill>
              </a:rPr>
              <a:t>- 300 adet mont, 210 adet çocuk ayakkabısı depremzede vatandaşlarımıza ulaştırılmıştır.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7238" y="2983345"/>
            <a:ext cx="4724399" cy="314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52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1778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KURUMSALLAŞMA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" y="310487"/>
            <a:ext cx="1951851" cy="4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168003" y="2617666"/>
            <a:ext cx="87543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tr-TR" dirty="0">
              <a:solidFill>
                <a:srgbClr val="0F2303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dirty="0">
                <a:solidFill>
                  <a:srgbClr val="0F2303"/>
                </a:solidFill>
              </a:rPr>
              <a:t>Kalite Dokümantasyonu güncel bir şekilde takip edilmektedir. Toplantılarla kayıt altına alınmaktadır. Şikayet yönetim sistemi kontrol edilmekte ve paydaş memnuniyet anketleri değerlendirilmeleri yapılmakta ve sistematik bir şekilde değerlendirilmektedir.</a:t>
            </a:r>
          </a:p>
        </p:txBody>
      </p:sp>
    </p:spTree>
    <p:extLst>
      <p:ext uri="{BB962C8B-B14F-4D97-AF65-F5344CB8AC3E}">
        <p14:creationId xmlns:p14="http://schemas.microsoft.com/office/powerpoint/2010/main" val="1784154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16000" y="2478130"/>
            <a:ext cx="78970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C0D0D"/>
                </a:solidFill>
              </a:rPr>
              <a:t>- Staj ağındaki </a:t>
            </a:r>
            <a:r>
              <a:rPr lang="tr-TR" dirty="0" err="1">
                <a:solidFill>
                  <a:srgbClr val="0C0D0D"/>
                </a:solidFill>
              </a:rPr>
              <a:t>sektörel</a:t>
            </a:r>
            <a:r>
              <a:rPr lang="tr-TR" dirty="0">
                <a:solidFill>
                  <a:srgbClr val="0C0D0D"/>
                </a:solidFill>
              </a:rPr>
              <a:t> iş birlikleri geliştirilmeye devam etmeli.</a:t>
            </a:r>
          </a:p>
          <a:p>
            <a:endParaRPr lang="tr-TR" dirty="0">
              <a:solidFill>
                <a:srgbClr val="0C0D0D"/>
              </a:solidFill>
            </a:endParaRPr>
          </a:p>
          <a:p>
            <a:r>
              <a:rPr lang="tr-TR" dirty="0">
                <a:solidFill>
                  <a:srgbClr val="0C0D0D"/>
                </a:solidFill>
              </a:rPr>
              <a:t>- Mezun Takip Sistemi oluşturulmalı.</a:t>
            </a:r>
          </a:p>
          <a:p>
            <a:pPr marL="285750" indent="-285750">
              <a:buFontTx/>
              <a:buChar char="-"/>
            </a:pPr>
            <a:endParaRPr lang="tr-TR" dirty="0">
              <a:solidFill>
                <a:srgbClr val="0C0D0D"/>
              </a:solidFill>
            </a:endParaRPr>
          </a:p>
          <a:p>
            <a:pPr marL="285750" indent="-285750">
              <a:buFontTx/>
              <a:buChar char="-"/>
            </a:pPr>
            <a:r>
              <a:rPr lang="tr-TR" dirty="0">
                <a:solidFill>
                  <a:srgbClr val="0C0D0D"/>
                </a:solidFill>
              </a:rPr>
              <a:t>Danışmanlar Kurulu üyeleri revize edilmeli.</a:t>
            </a:r>
          </a:p>
          <a:p>
            <a:pPr marL="285750" indent="-285750">
              <a:buFontTx/>
              <a:buChar char="-"/>
            </a:pPr>
            <a:endParaRPr lang="tr-TR" dirty="0">
              <a:solidFill>
                <a:srgbClr val="0C0D0D"/>
              </a:solidFill>
            </a:endParaRPr>
          </a:p>
          <a:p>
            <a:r>
              <a:rPr lang="tr-TR" dirty="0">
                <a:solidFill>
                  <a:srgbClr val="0C0D0D"/>
                </a:solidFill>
              </a:rPr>
              <a:t>- Gastronomi ve Mutfak Sanatları  bölümü ile birlikte çalışma entegrasyonunu geliştirerek sürdürmelidir. </a:t>
            </a:r>
          </a:p>
        </p:txBody>
      </p:sp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503655" y="4992515"/>
            <a:ext cx="835292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ÇALIŞMA POLİTİKASI</a:t>
            </a:r>
          </a:p>
          <a:p>
            <a:pPr algn="just" fontAlgn="base">
              <a:lnSpc>
                <a:spcPct val="150000"/>
              </a:lnSpc>
            </a:pPr>
            <a:r>
              <a:rPr lang="tr-TR" sz="1600" dirty="0">
                <a:solidFill>
                  <a:srgbClr val="0C0D0D"/>
                </a:solidFill>
              </a:rPr>
              <a:t>Tüm süreçlerde sürekli iyileştirme ilkesini benimsek, paydaşlarımızın beklentilerini ölçümlemek ve memnuniyetlerini hedeflemek, etik değerleri benimsemek, insana ve çevreye üst seviyede özen ve saygı göstererek çalışma faaliyetlerini yürütmektir.  </a:t>
            </a:r>
          </a:p>
        </p:txBody>
      </p:sp>
      <p:sp>
        <p:nvSpPr>
          <p:cNvPr id="7" name="Dikdörtgen 6"/>
          <p:cNvSpPr/>
          <p:nvPr/>
        </p:nvSpPr>
        <p:spPr>
          <a:xfrm>
            <a:off x="585395" y="3099214"/>
            <a:ext cx="835292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VİZYONU</a:t>
            </a: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sz="1600" dirty="0">
                <a:solidFill>
                  <a:srgbClr val="0C0D0D"/>
                </a:solidFill>
              </a:rPr>
              <a:t>Ulusal ve uluslararası sektör gelişmelerini yakından takip eden, akademi-sektör işbirliğini sağlayan, uygulama ve teorik eğitim modelini sunan, hayat boyu öğrenme ilkesini benimseyen ve toplum yararına çalışmalar yapabilen bireyler yetiştirmektir.</a:t>
            </a:r>
            <a:endParaRPr lang="tr-TR" sz="1600" b="1" dirty="0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585395" y="1344888"/>
            <a:ext cx="835292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MİSYONU</a:t>
            </a: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sz="1600" dirty="0">
                <a:solidFill>
                  <a:schemeClr val="tx2"/>
                </a:solidFill>
              </a:rPr>
              <a:t>Yerel  ve uluslararası mutfak uygulamalarına, gıda üretim süreçlerine hakim; yiyecek-içecek sektörünün ihtiyaç duyduğu, nitelikli, bilgi ve donanım sahibi, çözüm odaklı ve girişimci aşçılar yetiştirilmesini sağlamak</a:t>
            </a:r>
            <a:endParaRPr lang="tr-TR" sz="1600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1D4A1E5-060A-49D3-A943-BEC00AFE7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320923"/>
              </p:ext>
            </p:extLst>
          </p:nvPr>
        </p:nvGraphicFramePr>
        <p:xfrm>
          <a:off x="179513" y="1204903"/>
          <a:ext cx="8862886" cy="5504995"/>
        </p:xfrm>
        <a:graphic>
          <a:graphicData uri="http://schemas.openxmlformats.org/drawingml/2006/table">
            <a:tbl>
              <a:tblPr/>
              <a:tblGrid>
                <a:gridCol w="2115308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237458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25506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2255060">
                  <a:extLst>
                    <a:ext uri="{9D8B030D-6E8A-4147-A177-3AD203B41FA5}">
                      <a16:colId xmlns:a16="http://schemas.microsoft.com/office/drawing/2014/main" val="588152821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ZAYIF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G1- Güncel ve sektörün ihtiyaçlarına uygun müfredat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Z1- Akademik çevre ile ilişkilerin istenilen düzeyde olmaması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F1- OSB'ye yakın olması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T1-Aşçılık bölümlerinin sayısındaki artış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G2- Güçlü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sektörel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iİlşkiler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Z2- Programda yabancı dil derslerinin yetersizliği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F2- Antalya'nın iş imkanları açısında avantajları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T2- Ülkedeki ekonomik koşullardann sektörün olumsuz etkilenmesi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G3- Farklı disiplinlerden nitelikli akademik kadro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Z-3 Kadrolu şef eksikliği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F3- Özel orta öğretim kurumlarının  fazla olması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T3-  Pandemi şartlarından dolayı öğrencilerin iş bulabileceği sektörlerin kötü etkilenmesi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G4- Yeniliğe açık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Z-4 Eğitim mutfağı fiziki alanı yetersizliği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F4- Bölgedeki üniversitelerle işbirliği fırsatları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T4- Bölüme verilen kontanjanın - mevcut eğitim mutfağınının kapasitesi üzerinde artabilme ihtimali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G5- Öğrenci odaklı olunması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Z-5 Eğitim mutfağı ekipman yetersizliği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F5- Turizm ve diğer sektörlerin varlığı (YGG sürekli iyileştirme önerisi)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T5- Aşçılık bölümünün yıllık harcamalarının (mutfak masrafı) yüksek olması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G6- Yüksek motivasyonlu, vizyon sahibi güçlü bir lideri olması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Z6- IFS sistemini kurumlarca etkin kullanılmaması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F6- Özel Turizm Meslek Liselerinin sayısının fazla olması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G7- Öğrenci akademisyen ilişkisinin güçlü olması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Z7- Öğrencilerin Staj yeri bulmasında yaşanan problemler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F7-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Erasmus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 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work&amp;travel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yarattığı Net-</a:t>
                      </a:r>
                      <a:r>
                        <a:rPr lang="tr-T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work</a:t>
                      </a: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ağı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G8-Dinamik bir çalışma sisteminin bulunması, bürokrasinin az olması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Z8- Öğrencilerin Staj süresince fiziki takibinin yapılmasındaki yaşanan sıkıntılar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G9-Öğrenci kulübünün etkin olması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113457"/>
              </p:ext>
            </p:extLst>
          </p:nvPr>
        </p:nvGraphicFramePr>
        <p:xfrm>
          <a:off x="840510" y="1288031"/>
          <a:ext cx="6927272" cy="5231359"/>
        </p:xfrm>
        <a:graphic>
          <a:graphicData uri="http://schemas.openxmlformats.org/drawingml/2006/table">
            <a:tbl>
              <a:tblPr/>
              <a:tblGrid>
                <a:gridCol w="221757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34562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364076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Aşçılık</a:t>
                      </a:r>
                      <a:b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akademik kadro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 eğitimini vermek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Eğitimin öğrenciler tarafından alınması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MYO Müdürlüğü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Yönetici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 talebinde bulunur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MYO diğer bölümleri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 birliği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 hizmeti alır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İyi eğitim almak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Üst yönetim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Sorumlu yönetici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Nitelikli eğitim ve araştırma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 idari kadrosu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Eğitimin yürütülmesine destek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Uyumlu çalışma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Tanıtım, Basın ve Halkla İlişkiler Müdürlüğü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Tanıtım faaliyetlerinin yürütülmesine destek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Uyumlu çalışma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 Hizmetleri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Yemek, onarım, kargo, etkinlik ve servis faaliyetlerinin yürütülmesine destek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Uyumlu çalışma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İnsan Kaynakları Müdürlüğü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Staj sigortası ve personel işleri konusunda destek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Uyumlu çalışma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 Koordinatörlüğü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 süreçlerinin sağlıklı yürütülmesi konusunda destek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Uyumlu çalışma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İşleri Müdürlüğü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Ders kayıt sürecinde destek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Uyumlu çalışma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Mütevelli Heyeti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Karar alıcı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Nitelikli eğitim ve araştırma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Turizm Fakültesi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 birliği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661676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Diğer fakülte ve bölümler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 birliği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 ve araştırmada paylaşım ve ortaklık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79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884686"/>
              </p:ext>
            </p:extLst>
          </p:nvPr>
        </p:nvGraphicFramePr>
        <p:xfrm>
          <a:off x="914401" y="1435813"/>
          <a:ext cx="6964218" cy="5029315"/>
        </p:xfrm>
        <a:graphic>
          <a:graphicData uri="http://schemas.openxmlformats.org/drawingml/2006/table">
            <a:tbl>
              <a:tblPr/>
              <a:tblGrid>
                <a:gridCol w="2229399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358135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376684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Sektör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Politika yapıcı ve yasa uygulayıcı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Nitelikli personel ve iş birliği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kuruluşları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 ortakları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Yasalara uyma ve uygulama</a:t>
                      </a:r>
                      <a:b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Destek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Sivil Toplum Kuruluşları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 ortakları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Sektörel ve bölgesel gelişim ve katkı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TASFED (Türkiye Aşçılar ve Şefler Federasyonu)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paylaşımı ve ortak çalışmalar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Sektörel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 bölgesel gelişim ve katkı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Diğer üniversiteler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paylaşımı ve ortak çalışmalar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 birliği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Akdeniz Üniversitesi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 paylaşımı ve ortak çalışmalar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 birliği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Yönetici</a:t>
                      </a:r>
                      <a:b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Yönlendirici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MYO idari kadrosu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Eğitimin yürütülmesine destek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Uyumlu çalışma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Yerel yönetimler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 ortaklığı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 birliği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Mezunlar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Sektörde temsilcimiz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 birliği</a:t>
                      </a:r>
                      <a:b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İletişim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Tedarikçiler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İhtiyaçların karşılanması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Uyumlu çalışma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Bağımsız Belgelendirme Kuruluşu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 Yönetim Sisteminin kurulması ve sürdürülebilirliğin sağlanması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KYS standartları çerçevesinde sürecin ilerlemesi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661676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Yükseköğretim Kalite Kurulu(YÖKAK)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ABÜ İç Kalite Güvence Sisteminin oluşturulması ve ABÜ iç kalite güvencesinin artırılması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Düzenli olarak KİDR, Kurumsal Dış Değerlendirme ve Kurumsal Akreditasyon süreçlerinde işbirliği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79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443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ve AKSİYON 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685521"/>
              </p:ext>
            </p:extLst>
          </p:nvPr>
        </p:nvGraphicFramePr>
        <p:xfrm>
          <a:off x="545122" y="1801446"/>
          <a:ext cx="8203223" cy="2021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Birçok bölümün ortaklaşa ve yoğun kullanımından dolayı eğitim mutfağının yetersiz kalması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Üst Yönetim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Eğitim Mutfağı alanının yeterli gelmemesi sorunu ortaya kaldırmaya yönelik, üst yönetimce alınacak önlemler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11" name="Tablo 10">
            <a:extLst>
              <a:ext uri="{FF2B5EF4-FFF2-40B4-BE49-F238E27FC236}">
                <a16:creationId xmlns:a16="http://schemas.microsoft.com/office/drawing/2014/main" id="{935143AC-913F-694D-90A0-97EB5C65E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008538"/>
              </p:ext>
            </p:extLst>
          </p:nvPr>
        </p:nvGraphicFramePr>
        <p:xfrm>
          <a:off x="628650" y="4334510"/>
          <a:ext cx="8203223" cy="1752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Öğrencilerin staj yeri bulmasında yaşanan problemler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31.12.2024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Bölüm Başkanlığı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2024-2025 staj dönemi öncesinde mevcut sektör bağlantılarının arttırılmasına yönelik faaliyet planı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324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ve AKSİYON 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502653"/>
              </p:ext>
            </p:extLst>
          </p:nvPr>
        </p:nvGraphicFramePr>
        <p:xfrm>
          <a:off x="545122" y="1801446"/>
          <a:ext cx="8203223" cy="1752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 Öğrencilerin staj süresince fiziki takibinin yapılmasındaki yaşanan sıkıntılar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31.07.2024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Bölüm Başkanlığı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Staj denetimlerinde rol alan personelin sayısının arttırılması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11" name="Tablo 10">
            <a:extLst>
              <a:ext uri="{FF2B5EF4-FFF2-40B4-BE49-F238E27FC236}">
                <a16:creationId xmlns:a16="http://schemas.microsoft.com/office/drawing/2014/main" id="{935143AC-913F-694D-90A0-97EB5C65E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202728"/>
              </p:ext>
            </p:extLst>
          </p:nvPr>
        </p:nvGraphicFramePr>
        <p:xfrm>
          <a:off x="628650" y="4334510"/>
          <a:ext cx="8203223" cy="1752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Bölüme verilen kontenjanın mevcut eğitimi mutfağının kapasitesi üzerinde artabilme ihtimali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30.05.2024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Bölüm Başkanlığı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MYO Müdürlüğü ile toplantı yapılması,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497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Grafik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884040"/>
              </p:ext>
            </p:extLst>
          </p:nvPr>
        </p:nvGraphicFramePr>
        <p:xfrm>
          <a:off x="646545" y="1623290"/>
          <a:ext cx="7878618" cy="4565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23765" y="3041503"/>
            <a:ext cx="82757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>
                <a:solidFill>
                  <a:srgbClr val="0F2303"/>
                </a:solidFill>
              </a:rPr>
              <a:t>Şikayet sistemi üzerinden birime şikayet gelmemiştir. </a:t>
            </a:r>
          </a:p>
          <a:p>
            <a:pPr>
              <a:lnSpc>
                <a:spcPct val="150000"/>
              </a:lnSpc>
            </a:pPr>
            <a:endParaRPr lang="tr-TR" b="1" dirty="0">
              <a:solidFill>
                <a:srgbClr val="0F2303"/>
              </a:solidFill>
            </a:endParaRPr>
          </a:p>
          <a:p>
            <a:pPr>
              <a:lnSpc>
                <a:spcPct val="150000"/>
              </a:lnSpc>
            </a:pPr>
            <a:r>
              <a:rPr lang="tr-TR" b="1" dirty="0">
                <a:solidFill>
                  <a:srgbClr val="0F2303"/>
                </a:solidFill>
              </a:rPr>
              <a:t>Anketlere gelen yorumlar değerlendirilmekte ve aksiyon planlamaları takip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38059390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1005</TotalTime>
  <Words>1096</Words>
  <Application>Microsoft Office PowerPoint</Application>
  <PresentationFormat>On-screen Show (4:3)</PresentationFormat>
  <Paragraphs>243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İyon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Merve SOLMAZ</cp:lastModifiedBy>
  <cp:revision>99</cp:revision>
  <dcterms:created xsi:type="dcterms:W3CDTF">2020-01-20T10:44:30Z</dcterms:created>
  <dcterms:modified xsi:type="dcterms:W3CDTF">2024-05-27T08:31:48Z</dcterms:modified>
</cp:coreProperties>
</file>