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2"/>
  </p:notesMasterIdLst>
  <p:sldIdLst>
    <p:sldId id="256" r:id="rId2"/>
    <p:sldId id="288" r:id="rId3"/>
    <p:sldId id="347" r:id="rId4"/>
    <p:sldId id="346" r:id="rId5"/>
    <p:sldId id="365" r:id="rId6"/>
    <p:sldId id="363" r:id="rId7"/>
    <p:sldId id="369" r:id="rId8"/>
    <p:sldId id="364" r:id="rId9"/>
    <p:sldId id="285" r:id="rId10"/>
    <p:sldId id="353" r:id="rId11"/>
    <p:sldId id="367" r:id="rId12"/>
    <p:sldId id="368" r:id="rId13"/>
    <p:sldId id="358" r:id="rId14"/>
    <p:sldId id="352" r:id="rId15"/>
    <p:sldId id="357" r:id="rId16"/>
    <p:sldId id="366" r:id="rId17"/>
    <p:sldId id="304" r:id="rId18"/>
    <p:sldId id="359" r:id="rId19"/>
    <p:sldId id="360" r:id="rId20"/>
    <p:sldId id="278" r:id="rId2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BEA70EB5-37B4-4FD2-923D-5284A583AEE6}">
          <p14:sldIdLst>
            <p14:sldId id="256"/>
          </p14:sldIdLst>
        </p14:section>
        <p14:section name="Başlıksız Bölüm" id="{29ED5E7A-0C58-4AF1-A401-2AB9E7D510F4}">
          <p14:sldIdLst>
            <p14:sldId id="288"/>
            <p14:sldId id="347"/>
            <p14:sldId id="346"/>
            <p14:sldId id="365"/>
            <p14:sldId id="363"/>
            <p14:sldId id="369"/>
            <p14:sldId id="364"/>
            <p14:sldId id="285"/>
            <p14:sldId id="353"/>
            <p14:sldId id="367"/>
            <p14:sldId id="368"/>
            <p14:sldId id="358"/>
            <p14:sldId id="352"/>
            <p14:sldId id="357"/>
            <p14:sldId id="366"/>
            <p14:sldId id="304"/>
            <p14:sldId id="359"/>
            <p14:sldId id="360"/>
            <p14:sldId id="27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i Engin DORUM" initials="AED" lastIdx="1" clrIdx="0">
    <p:extLst>
      <p:ext uri="{19B8F6BF-5375-455C-9EA6-DF929625EA0E}">
        <p15:presenceInfo xmlns:p15="http://schemas.microsoft.com/office/powerpoint/2012/main" userId="d7838842375f6d7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0D0D"/>
    <a:srgbClr val="1F0620"/>
    <a:srgbClr val="0F2303"/>
    <a:srgbClr val="001626"/>
    <a:srgbClr val="7AEE32"/>
    <a:srgbClr val="E626AF"/>
    <a:srgbClr val="020424"/>
    <a:srgbClr val="D9D9D9"/>
    <a:srgbClr val="122204"/>
    <a:srgbClr val="12245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46F890A9-2807-4EBB-B81D-B2AA78EC7F39}" styleName="Koyu Stil 2 - Vurgu 5/Vurgu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3B4B98B0-60AC-42C2-AFA5-B58CD77FA1E5}" styleName="Açık Stil 1 - Vurgu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7AC3CCA-C797-4891-BE02-D94E43425B78}" styleName="Orta Stil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FD0F851-EC5A-4D38-B0AD-8093EC10F338}" styleName="Açık Stil 1 - Vurgu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D7B26C5-4107-4FEC-AEDC-1716B250A1EF}" styleName="Açık Stil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8FB837D-C827-4EFA-A057-4D05807E0F7C}" styleName="Tema Uygulanmış Stil 1 - Vurgu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2" d="100"/>
          <a:sy n="82" d="100"/>
        </p:scale>
        <p:origin x="1474" y="5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89FC953-42AA-4EE9-BF6A-0E981C5F3E5C}" type="datetimeFigureOut">
              <a:rPr lang="tr-TR" smtClean="0"/>
              <a:t>24.05.2024</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8F1CBD-092F-46C9-A4DE-6EE6E628FC19}" type="slidenum">
              <a:rPr lang="tr-TR" smtClean="0"/>
              <a:t>‹#›</a:t>
            </a:fld>
            <a:endParaRPr lang="tr-TR"/>
          </a:p>
        </p:txBody>
      </p:sp>
    </p:spTree>
    <p:extLst>
      <p:ext uri="{BB962C8B-B14F-4D97-AF65-F5344CB8AC3E}">
        <p14:creationId xmlns:p14="http://schemas.microsoft.com/office/powerpoint/2010/main" val="18776123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tr-TR"/>
              <a:t>Asıl başlık stili için tıklatın</a:t>
            </a:r>
            <a:endParaRPr lang="en-US"/>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a:p>
        </p:txBody>
      </p:sp>
      <p:sp>
        <p:nvSpPr>
          <p:cNvPr id="4" name="Date Placeholder 3"/>
          <p:cNvSpPr>
            <a:spLocks noGrp="1"/>
          </p:cNvSpPr>
          <p:nvPr>
            <p:ph type="dt" sz="half" idx="10"/>
          </p:nvPr>
        </p:nvSpPr>
        <p:spPr/>
        <p:txBody>
          <a:bodyPr/>
          <a:lstStyle/>
          <a:p>
            <a:fld id="{A7A42CFF-777B-4533-A440-4C456B6A9FEA}" type="datetime1">
              <a:rPr lang="tr-TR" smtClean="0"/>
              <a:t>24.05.2024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209844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tr-TR"/>
              <a:t>Asıl başlık stili için tıklatın</a:t>
            </a:r>
            <a:endParaRPr lang="en-US"/>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C07C83F0-FC27-43D2-9813-F060C2D9E7A0}" type="datetime1">
              <a:rPr lang="tr-TR" smtClean="0"/>
              <a:t>24.05.2024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443462770"/>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tr-TR"/>
              <a:t>Asıl başlık stili için tıklatın</a:t>
            </a:r>
            <a:endParaRPr lang="en-US"/>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24.05.2024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521092804"/>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tr-TR"/>
              <a:t>Asıl başlık stili için tıklatın</a:t>
            </a:r>
            <a:endParaRPr lang="en-US"/>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a:t>Asıl metin stillerini düzenle</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24.05.2024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a:t>”</a:t>
            </a:r>
          </a:p>
        </p:txBody>
      </p:sp>
    </p:spTree>
    <p:extLst>
      <p:ext uri="{BB962C8B-B14F-4D97-AF65-F5344CB8AC3E}">
        <p14:creationId xmlns:p14="http://schemas.microsoft.com/office/powerpoint/2010/main" val="422191077"/>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tr-TR"/>
              <a:t>Asıl başlık stili için tıklatın</a:t>
            </a:r>
            <a:endParaRPr lang="en-US"/>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24.05.2024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3255784116"/>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07C83F0-FC27-43D2-9813-F060C2D9E7A0}" type="datetime1">
              <a:rPr lang="tr-TR" smtClean="0"/>
              <a:t>24.05.2024</a:t>
            </a:fld>
            <a:endParaRPr lang="tr-TR"/>
          </a:p>
        </p:txBody>
      </p:sp>
      <p:sp>
        <p:nvSpPr>
          <p:cNvPr id="4"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053034078"/>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07C83F0-FC27-43D2-9813-F060C2D9E7A0}" type="datetime1">
              <a:rPr lang="tr-TR" smtClean="0"/>
              <a:t>24.05.2024</a:t>
            </a:fld>
            <a:endParaRPr lang="tr-TR"/>
          </a:p>
        </p:txBody>
      </p:sp>
      <p:sp>
        <p:nvSpPr>
          <p:cNvPr id="4"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3559420382"/>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C07C83F0-FC27-43D2-9813-F060C2D9E7A0}" type="datetime1">
              <a:rPr lang="tr-TR" smtClean="0"/>
              <a:t>24.05.2024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369533345"/>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tr-TR"/>
              <a:t>Asıl başlık stili için tıklatın</a:t>
            </a:r>
            <a:endParaRPr lang="en-US"/>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E2D2059A-8985-41A3-9F35-8DC13894A4E0}" type="datetime1">
              <a:rPr lang="tr-TR" smtClean="0"/>
              <a:t>24.05.2024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825482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3"/>
          <p:cNvSpPr>
            <a:spLocks noGrp="1"/>
          </p:cNvSpPr>
          <p:nvPr>
            <p:ph type="dt" sz="half" idx="10"/>
          </p:nvPr>
        </p:nvSpPr>
        <p:spPr/>
        <p:txBody>
          <a:bodyPr/>
          <a:lstStyle/>
          <a:p>
            <a:fld id="{DCF74D3F-D744-42F9-A266-110B14BD4158}" type="datetime1">
              <a:rPr lang="tr-TR" smtClean="0"/>
              <a:t>24.05.2024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238146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tr-TR"/>
              <a:t>Asıl başlık stili için tıklatın</a:t>
            </a:r>
            <a:endParaRPr lang="en-US"/>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DEC1C8BA-DCDD-4E80-B44D-BB4BDA6BC718}" type="datetime1">
              <a:rPr lang="tr-TR" smtClean="0"/>
              <a:t>24.05.2024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3885050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D6427ED0-D0FE-4A09-AE62-4103EA8D2926}" type="datetime1">
              <a:rPr lang="tr-TR" smtClean="0"/>
              <a:t>24.05.2024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5983382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0E782A1D-A539-4378-A6BA-1AA9F3084D39}" type="datetime1">
              <a:rPr lang="tr-TR" smtClean="0"/>
              <a:t>24.05.2024</a:t>
            </a:fld>
            <a:endParaRPr lang="tr-TR"/>
          </a:p>
        </p:txBody>
      </p:sp>
      <p:sp>
        <p:nvSpPr>
          <p:cNvPr id="8" name="Footer Placeholder 7"/>
          <p:cNvSpPr>
            <a:spLocks noGrp="1"/>
          </p:cNvSpPr>
          <p:nvPr>
            <p:ph type="ftr" sz="quarter" idx="11"/>
          </p:nvPr>
        </p:nvSpPr>
        <p:spPr/>
        <p:txBody>
          <a:bodyPr/>
          <a:lstStyle/>
          <a:p>
            <a:r>
              <a:rPr lang="tr-TR"/>
              <a:t>Kalite bir yaşam tarzıdır.</a:t>
            </a:r>
          </a:p>
        </p:txBody>
      </p:sp>
      <p:sp>
        <p:nvSpPr>
          <p:cNvPr id="9" name="Slide Number Placeholder 8"/>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98439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7" name="Date Placeholder 2"/>
          <p:cNvSpPr>
            <a:spLocks noGrp="1"/>
          </p:cNvSpPr>
          <p:nvPr>
            <p:ph type="dt" sz="half" idx="10"/>
          </p:nvPr>
        </p:nvSpPr>
        <p:spPr/>
        <p:txBody>
          <a:bodyPr/>
          <a:lstStyle/>
          <a:p>
            <a:fld id="{62192C6F-6FA5-45C8-ACE4-E5B3D13F24FA}" type="datetime1">
              <a:rPr lang="tr-TR" smtClean="0"/>
              <a:t>24.05.2024</a:t>
            </a:fld>
            <a:endParaRPr lang="tr-TR"/>
          </a:p>
        </p:txBody>
      </p:sp>
      <p:sp>
        <p:nvSpPr>
          <p:cNvPr id="5" name="Footer Placeholder 3"/>
          <p:cNvSpPr>
            <a:spLocks noGrp="1"/>
          </p:cNvSpPr>
          <p:nvPr>
            <p:ph type="ftr" sz="quarter" idx="11"/>
          </p:nvPr>
        </p:nvSpPr>
        <p:spPr/>
        <p:txBody>
          <a:bodyPr/>
          <a:lstStyle/>
          <a:p>
            <a:r>
              <a:rPr lang="tr-TR"/>
              <a:t>Kalite bir yaşam tarzıdır.</a:t>
            </a:r>
          </a:p>
        </p:txBody>
      </p:sp>
      <p:sp>
        <p:nvSpPr>
          <p:cNvPr id="6" name="Slide Number Placeholder 4"/>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2768266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3E20823A-34F6-4D9A-B72C-4420CCCD8E18}" type="datetime1">
              <a:rPr lang="tr-TR" smtClean="0"/>
              <a:t>24.05.2024</a:t>
            </a:fld>
            <a:endParaRPr lang="tr-TR"/>
          </a:p>
        </p:txBody>
      </p:sp>
      <p:sp>
        <p:nvSpPr>
          <p:cNvPr id="5" name="Footer Placeholder 2"/>
          <p:cNvSpPr>
            <a:spLocks noGrp="1"/>
          </p:cNvSpPr>
          <p:nvPr>
            <p:ph type="ftr" sz="quarter" idx="11"/>
          </p:nvPr>
        </p:nvSpPr>
        <p:spPr/>
        <p:txBody>
          <a:bodyPr/>
          <a:lstStyle/>
          <a:p>
            <a:r>
              <a:rPr lang="tr-TR"/>
              <a:t>Kalite bir yaşam tarzıdır.</a:t>
            </a:r>
          </a:p>
        </p:txBody>
      </p:sp>
      <p:sp>
        <p:nvSpPr>
          <p:cNvPr id="6" name="Slide Number Placeholder 3"/>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187242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tr-TR"/>
              <a:t>Asıl başlık stili için tıklatın</a:t>
            </a:r>
            <a:endParaRPr lang="en-US"/>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7" name="Date Placeholder 4"/>
          <p:cNvSpPr>
            <a:spLocks noGrp="1"/>
          </p:cNvSpPr>
          <p:nvPr>
            <p:ph type="dt" sz="half" idx="10"/>
          </p:nvPr>
        </p:nvSpPr>
        <p:spPr/>
        <p:txBody>
          <a:bodyPr/>
          <a:lstStyle/>
          <a:p>
            <a:fld id="{B46673C7-9167-4403-8666-44BE39765140}" type="datetime1">
              <a:rPr lang="tr-TR" smtClean="0"/>
              <a:t>24.05.2024</a:t>
            </a:fld>
            <a:endParaRPr lang="tr-TR"/>
          </a:p>
        </p:txBody>
      </p:sp>
      <p:sp>
        <p:nvSpPr>
          <p:cNvPr id="5" name="Footer Placeholder 5"/>
          <p:cNvSpPr>
            <a:spLocks noGrp="1"/>
          </p:cNvSpPr>
          <p:nvPr>
            <p:ph type="ftr" sz="quarter" idx="11"/>
          </p:nvPr>
        </p:nvSpPr>
        <p:spPr/>
        <p:txBody>
          <a:bodyPr/>
          <a:lstStyle/>
          <a:p>
            <a:r>
              <a:rPr lang="tr-TR"/>
              <a:t>Kalite bir yaşam tarzıdır.</a:t>
            </a:r>
          </a:p>
        </p:txBody>
      </p:sp>
      <p:sp>
        <p:nvSpPr>
          <p:cNvPr id="6"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601157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tr-TR"/>
              <a:t>Asıl başlık stili için tıklatın</a:t>
            </a:r>
            <a:endParaRPr lang="en-US"/>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A12AA8A1-43D8-4974-AA28-F99EFBEC3B2D}" type="datetime1">
              <a:rPr lang="tr-TR" smtClean="0"/>
              <a:t>24.05.2024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102238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tr-TR"/>
              <a:t>Asıl başlık stili için tıklatın</a:t>
            </a:r>
            <a:endParaRPr lang="en-US"/>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C07C83F0-FC27-43D2-9813-F060C2D9E7A0}" type="datetime1">
              <a:rPr lang="tr-TR" smtClean="0"/>
              <a:t>24.05.2024</a:t>
            </a:fld>
            <a:endParaRPr lang="tr-TR"/>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r>
              <a:rPr lang="tr-TR"/>
              <a:t>Kalite bir yaşam tarzıdır.</a:t>
            </a:r>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439F893C-C32F-4835-A1E5-850973405C58}" type="slidenum">
              <a:rPr lang="tr-TR" smtClean="0"/>
              <a:t>‹#›</a:t>
            </a:fld>
            <a:endParaRPr lang="tr-TR"/>
          </a:p>
        </p:txBody>
      </p:sp>
    </p:spTree>
    <p:extLst>
      <p:ext uri="{BB962C8B-B14F-4D97-AF65-F5344CB8AC3E}">
        <p14:creationId xmlns:p14="http://schemas.microsoft.com/office/powerpoint/2010/main" val="152270087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hf hdr="0" ftr="0" dt="0"/>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14.JPG"/></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843808" y="5512332"/>
            <a:ext cx="3456384" cy="430887"/>
          </a:xfrm>
          <a:prstGeom prst="rect">
            <a:avLst/>
          </a:prstGeom>
          <a:noFill/>
        </p:spPr>
        <p:txBody>
          <a:bodyPr wrap="square" rtlCol="0">
            <a:spAutoFit/>
          </a:bodyPr>
          <a:lstStyle/>
          <a:p>
            <a:pPr algn="ctr"/>
            <a:r>
              <a:rPr lang="tr-TR" sz="2200" b="1" dirty="0">
                <a:solidFill>
                  <a:schemeClr val="accent5">
                    <a:lumMod val="50000"/>
                  </a:schemeClr>
                </a:solidFill>
              </a:rPr>
              <a:t>MAKİNE MÜHENDİSLİĞİ</a:t>
            </a:r>
          </a:p>
        </p:txBody>
      </p:sp>
      <p:pic>
        <p:nvPicPr>
          <p:cNvPr id="102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19872" y="836712"/>
            <a:ext cx="2376264" cy="504746"/>
          </a:xfrm>
          <a:prstGeom prst="rect">
            <a:avLst/>
          </a:prstGeom>
          <a:noFill/>
          <a:extLst>
            <a:ext uri="{909E8E84-426E-40DD-AFC4-6F175D3DCCD1}">
              <a14:hiddenFill xmlns:a14="http://schemas.microsoft.com/office/drawing/2010/main">
                <a:solidFill>
                  <a:srgbClr val="FFFFFF"/>
                </a:solidFill>
              </a14:hiddenFill>
            </a:ext>
          </a:extLst>
        </p:spPr>
      </p:pic>
      <p:sp>
        <p:nvSpPr>
          <p:cNvPr id="45" name="Metin kutusu 44"/>
          <p:cNvSpPr txBox="1"/>
          <p:nvPr/>
        </p:nvSpPr>
        <p:spPr>
          <a:xfrm>
            <a:off x="330546" y="2410020"/>
            <a:ext cx="8554916" cy="1569660"/>
          </a:xfrm>
          <a:prstGeom prst="rect">
            <a:avLst/>
          </a:prstGeom>
          <a:solidFill>
            <a:schemeClr val="accent6">
              <a:lumMod val="20000"/>
              <a:lumOff val="80000"/>
            </a:schemeClr>
          </a:solidFill>
        </p:spPr>
        <p:txBody>
          <a:bodyPr wrap="square" lIns="91440" tIns="45720" rIns="91440" bIns="45720" rtlCol="0" anchor="t">
            <a:spAutoFit/>
          </a:bodyPr>
          <a:lstStyle/>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 2023 YILI </a:t>
            </a:r>
            <a:endParaRPr lang="en-US"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endParaRPr>
          </a:p>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YÖNETİMİN GÖZDEN GEÇİRME TOPLANTISI </a:t>
            </a:r>
          </a:p>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(YGG) </a:t>
            </a:r>
            <a:endParaRPr lang="en-US" sz="3200" b="1" spc="50" dirty="0">
              <a:ln w="0"/>
              <a:solidFill>
                <a:schemeClr val="tx2">
                  <a:lumMod val="50000"/>
                </a:schemeClr>
              </a:solidFill>
              <a:effectLst>
                <a:innerShdw blurRad="63500" dist="50800" dir="13500000">
                  <a:srgbClr val="000000">
                    <a:alpha val="50000"/>
                  </a:srgbClr>
                </a:innerShdw>
              </a:effectLst>
              <a:ea typeface="+mj-ea"/>
              <a:cs typeface="Calibri" panose="020F0502020204030204"/>
            </a:endParaRPr>
          </a:p>
        </p:txBody>
      </p:sp>
    </p:spTree>
    <p:extLst>
      <p:ext uri="{BB962C8B-B14F-4D97-AF65-F5344CB8AC3E}">
        <p14:creationId xmlns:p14="http://schemas.microsoft.com/office/powerpoint/2010/main" val="1057669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986117" y="320820"/>
            <a:ext cx="5471363"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(ANKET ANALİZLERİ)</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pic>
        <p:nvPicPr>
          <p:cNvPr id="7" name="Resim 6">
            <a:extLst>
              <a:ext uri="{FF2B5EF4-FFF2-40B4-BE49-F238E27FC236}">
                <a16:creationId xmlns:a16="http://schemas.microsoft.com/office/drawing/2014/main" id="{B3FAFB1B-F22A-1926-0074-BC0F52F6C9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8716" y="1719617"/>
            <a:ext cx="7486567" cy="4558353"/>
          </a:xfrm>
          <a:prstGeom prst="rect">
            <a:avLst/>
          </a:prstGeom>
        </p:spPr>
      </p:pic>
    </p:spTree>
    <p:extLst>
      <p:ext uri="{BB962C8B-B14F-4D97-AF65-F5344CB8AC3E}">
        <p14:creationId xmlns:p14="http://schemas.microsoft.com/office/powerpoint/2010/main" val="16667005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986117" y="320820"/>
            <a:ext cx="5471363"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(ANKET ANALİZLERİ)</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pic>
        <p:nvPicPr>
          <p:cNvPr id="3" name="Resim 2">
            <a:extLst>
              <a:ext uri="{FF2B5EF4-FFF2-40B4-BE49-F238E27FC236}">
                <a16:creationId xmlns:a16="http://schemas.microsoft.com/office/drawing/2014/main" id="{40E39909-525D-3554-1B02-2BEE10E253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9360" y="1904318"/>
            <a:ext cx="7085279" cy="4168936"/>
          </a:xfrm>
          <a:prstGeom prst="rect">
            <a:avLst/>
          </a:prstGeom>
        </p:spPr>
      </p:pic>
    </p:spTree>
    <p:extLst>
      <p:ext uri="{BB962C8B-B14F-4D97-AF65-F5344CB8AC3E}">
        <p14:creationId xmlns:p14="http://schemas.microsoft.com/office/powerpoint/2010/main" val="11492625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986117" y="320820"/>
            <a:ext cx="5471363"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(ANKET ANALİZLERİ)</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pic>
        <p:nvPicPr>
          <p:cNvPr id="7" name="Resim 6">
            <a:extLst>
              <a:ext uri="{FF2B5EF4-FFF2-40B4-BE49-F238E27FC236}">
                <a16:creationId xmlns:a16="http://schemas.microsoft.com/office/drawing/2014/main" id="{27182307-6D47-87A5-895C-D3E3A46D0E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2520" y="1685612"/>
            <a:ext cx="7398959" cy="4496824"/>
          </a:xfrm>
          <a:prstGeom prst="rect">
            <a:avLst/>
          </a:prstGeom>
        </p:spPr>
      </p:pic>
    </p:spTree>
    <p:extLst>
      <p:ext uri="{BB962C8B-B14F-4D97-AF65-F5344CB8AC3E}">
        <p14:creationId xmlns:p14="http://schemas.microsoft.com/office/powerpoint/2010/main" val="9246197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823765" y="476672"/>
            <a:ext cx="7321964" cy="1384995"/>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(HAYATA GEÇİRİLEN ÖNERİLER ve AKSİYON ALINAN ŞİKAYETLER)</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7050E7B1-7187-EE28-A47D-46365E021703}"/>
              </a:ext>
            </a:extLst>
          </p:cNvPr>
          <p:cNvSpPr txBox="1"/>
          <p:nvPr/>
        </p:nvSpPr>
        <p:spPr>
          <a:xfrm>
            <a:off x="823765" y="3244334"/>
            <a:ext cx="7321964" cy="369332"/>
          </a:xfrm>
          <a:prstGeom prst="rect">
            <a:avLst/>
          </a:prstGeom>
          <a:noFill/>
        </p:spPr>
        <p:txBody>
          <a:bodyPr wrap="square" rtlCol="0">
            <a:spAutoFit/>
          </a:bodyPr>
          <a:lstStyle/>
          <a:p>
            <a:r>
              <a:rPr lang="tr-TR" dirty="0">
                <a:solidFill>
                  <a:srgbClr val="1F0620"/>
                </a:solidFill>
              </a:rPr>
              <a:t>Öneri ve şikayet alınmamıştır.</a:t>
            </a:r>
          </a:p>
        </p:txBody>
      </p:sp>
    </p:spTree>
    <p:extLst>
      <p:ext uri="{BB962C8B-B14F-4D97-AF65-F5344CB8AC3E}">
        <p14:creationId xmlns:p14="http://schemas.microsoft.com/office/powerpoint/2010/main" val="38059390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694291" y="481299"/>
            <a:ext cx="5976664" cy="648072"/>
          </a:xfrm>
          <a:prstGeom prst="rect">
            <a:avLst/>
          </a:prstGeom>
          <a:noFill/>
        </p:spPr>
        <p:txBody>
          <a:bodyPr vert="horz" lIns="91440" tIns="45720" rIns="91440" bIns="45720" rtlCol="0" anchor="ctr">
            <a:noAutofit/>
          </a:bodyPr>
          <a:lstStyle/>
          <a:p>
            <a:pPr algn="ctr">
              <a:lnSpc>
                <a:spcPct val="90000"/>
              </a:lnSpc>
              <a:spcBef>
                <a:spcPct val="0"/>
              </a:spcBef>
              <a:spcAft>
                <a:spcPts val="600"/>
              </a:spcAft>
            </a:pPr>
            <a:r>
              <a:rPr lang="en-US" sz="2800" b="1" kern="1200" dirty="0">
                <a:solidFill>
                  <a:schemeClr val="accent6"/>
                </a:solidFill>
                <a:effectLst>
                  <a:outerShdw blurRad="38100" dist="38100" dir="2700000" algn="tl">
                    <a:srgbClr val="000000">
                      <a:alpha val="43137"/>
                    </a:srgbClr>
                  </a:outerShdw>
                </a:effectLst>
                <a:ea typeface="+mj-ea"/>
                <a:cs typeface="+mj-cs"/>
              </a:rPr>
              <a:t>DÜZELTİCİ</a:t>
            </a:r>
            <a:r>
              <a:rPr lang="tr-TR" sz="2800" b="1" kern="1200" dirty="0">
                <a:solidFill>
                  <a:schemeClr val="accent6"/>
                </a:solidFill>
                <a:effectLst>
                  <a:outerShdw blurRad="38100" dist="38100" dir="2700000" algn="tl">
                    <a:srgbClr val="000000">
                      <a:alpha val="43137"/>
                    </a:srgbClr>
                  </a:outerShdw>
                </a:effectLst>
                <a:ea typeface="+mj-ea"/>
                <a:cs typeface="+mj-cs"/>
              </a:rPr>
              <a:t>-ÖNLEYİCİ</a:t>
            </a:r>
            <a:r>
              <a:rPr lang="en-US" sz="2800" b="1" kern="1200" dirty="0">
                <a:solidFill>
                  <a:schemeClr val="accent6"/>
                </a:solidFill>
                <a:effectLst>
                  <a:outerShdw blurRad="38100" dist="38100" dir="2700000" algn="tl">
                    <a:srgbClr val="000000">
                      <a:alpha val="43137"/>
                    </a:srgbClr>
                  </a:outerShdw>
                </a:effectLst>
                <a:ea typeface="+mj-ea"/>
                <a:cs typeface="+mj-cs"/>
              </a:rPr>
              <a:t> FAALİYETLER</a:t>
            </a: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244063"/>
            <a:ext cx="1512168" cy="321202"/>
          </a:xfrm>
          <a:prstGeom prst="rect">
            <a:avLst/>
          </a:prstGeom>
          <a:noFill/>
          <a:extLst>
            <a:ext uri="{909E8E84-426E-40DD-AFC4-6F175D3DCCD1}">
              <a14:hiddenFill xmlns:a14="http://schemas.microsoft.com/office/drawing/2010/main">
                <a:solidFill>
                  <a:srgbClr val="FFFFFF"/>
                </a:solidFill>
              </a14:hiddenFill>
            </a:ext>
          </a:extLst>
        </p:spPr>
      </p:pic>
      <p:sp>
        <p:nvSpPr>
          <p:cNvPr id="3" name="Metin kutusu 2">
            <a:extLst>
              <a:ext uri="{FF2B5EF4-FFF2-40B4-BE49-F238E27FC236}">
                <a16:creationId xmlns:a16="http://schemas.microsoft.com/office/drawing/2014/main" id="{0535E143-B207-50C6-A5C6-2A3BA9F17AFF}"/>
              </a:ext>
            </a:extLst>
          </p:cNvPr>
          <p:cNvSpPr txBox="1"/>
          <p:nvPr/>
        </p:nvSpPr>
        <p:spPr>
          <a:xfrm>
            <a:off x="996287" y="2601836"/>
            <a:ext cx="7151426" cy="369332"/>
          </a:xfrm>
          <a:prstGeom prst="rect">
            <a:avLst/>
          </a:prstGeom>
          <a:noFill/>
        </p:spPr>
        <p:txBody>
          <a:bodyPr wrap="square" rtlCol="0">
            <a:spAutoFit/>
          </a:bodyPr>
          <a:lstStyle/>
          <a:p>
            <a:r>
              <a:rPr lang="tr-TR" dirty="0">
                <a:solidFill>
                  <a:srgbClr val="1F0620"/>
                </a:solidFill>
              </a:rPr>
              <a:t>Düzenleyici ve önleyici faaliyet bulunmamaktadır.</a:t>
            </a:r>
          </a:p>
        </p:txBody>
      </p:sp>
    </p:spTree>
    <p:extLst>
      <p:ext uri="{BB962C8B-B14F-4D97-AF65-F5344CB8AC3E}">
        <p14:creationId xmlns:p14="http://schemas.microsoft.com/office/powerpoint/2010/main" val="10821655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168388" y="628902"/>
            <a:ext cx="6927589"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İÇ DENETİM SONUCUNA DAYALI ÖZ DEĞERLENDİRME ve GÖRÜŞLERİNİZ</a:t>
            </a:r>
          </a:p>
        </p:txBody>
      </p:sp>
      <p:pic>
        <p:nvPicPr>
          <p:cNvPr id="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4B49BC84-DAA8-59E7-6771-644ECA78EFFF}"/>
              </a:ext>
            </a:extLst>
          </p:cNvPr>
          <p:cNvSpPr txBox="1"/>
          <p:nvPr/>
        </p:nvSpPr>
        <p:spPr>
          <a:xfrm>
            <a:off x="750627" y="1869743"/>
            <a:ext cx="7547212" cy="923330"/>
          </a:xfrm>
          <a:prstGeom prst="rect">
            <a:avLst/>
          </a:prstGeom>
          <a:noFill/>
        </p:spPr>
        <p:txBody>
          <a:bodyPr wrap="square" rtlCol="0">
            <a:spAutoFit/>
          </a:bodyPr>
          <a:lstStyle/>
          <a:p>
            <a:r>
              <a:rPr lang="tr-TR" dirty="0">
                <a:solidFill>
                  <a:srgbClr val="1F0620"/>
                </a:solidFill>
              </a:rPr>
              <a:t>İç denetimimiz başarılı bir şekilde geçmiştir. </a:t>
            </a:r>
          </a:p>
          <a:p>
            <a:endParaRPr lang="tr-TR" dirty="0">
              <a:solidFill>
                <a:srgbClr val="1F0620"/>
              </a:solidFill>
            </a:endParaRPr>
          </a:p>
          <a:p>
            <a:r>
              <a:rPr lang="tr-TR" dirty="0">
                <a:solidFill>
                  <a:srgbClr val="1F0620"/>
                </a:solidFill>
              </a:rPr>
              <a:t>KYS İÇ DENETİM BAŞARI PUANIMIZ  98%</a:t>
            </a:r>
          </a:p>
        </p:txBody>
      </p:sp>
      <p:pic>
        <p:nvPicPr>
          <p:cNvPr id="4" name="Resim 3">
            <a:extLst>
              <a:ext uri="{FF2B5EF4-FFF2-40B4-BE49-F238E27FC236}">
                <a16:creationId xmlns:a16="http://schemas.microsoft.com/office/drawing/2014/main" id="{89F974F2-FE11-B5BE-41F7-60DB9176BB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0627" y="3429000"/>
            <a:ext cx="7556485" cy="2708152"/>
          </a:xfrm>
          <a:prstGeom prst="rect">
            <a:avLst/>
          </a:prstGeom>
        </p:spPr>
      </p:pic>
    </p:spTree>
    <p:extLst>
      <p:ext uri="{BB962C8B-B14F-4D97-AF65-F5344CB8AC3E}">
        <p14:creationId xmlns:p14="http://schemas.microsoft.com/office/powerpoint/2010/main" val="13463543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108203" y="160219"/>
            <a:ext cx="6927589"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İÇ DENETİM SONUCUNA DAYALI ÖZ DEĞERLENDİRME ve GÖRÜŞLERİNİZ</a:t>
            </a:r>
          </a:p>
        </p:txBody>
      </p:sp>
      <p:pic>
        <p:nvPicPr>
          <p:cNvPr id="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pic>
        <p:nvPicPr>
          <p:cNvPr id="10" name="Resim 9">
            <a:extLst>
              <a:ext uri="{FF2B5EF4-FFF2-40B4-BE49-F238E27FC236}">
                <a16:creationId xmlns:a16="http://schemas.microsoft.com/office/drawing/2014/main" id="{212F7344-A25C-AD44-CBBD-3EAC621DE3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3688" y="1036621"/>
            <a:ext cx="5606496" cy="5821379"/>
          </a:xfrm>
          <a:prstGeom prst="rect">
            <a:avLst/>
          </a:prstGeom>
        </p:spPr>
      </p:pic>
    </p:spTree>
    <p:extLst>
      <p:ext uri="{BB962C8B-B14F-4D97-AF65-F5344CB8AC3E}">
        <p14:creationId xmlns:p14="http://schemas.microsoft.com/office/powerpoint/2010/main" val="14267060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534775"/>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EĞİTİM-ÖĞRETİM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pic>
        <p:nvPicPr>
          <p:cNvPr id="3" name="Resim 2">
            <a:extLst>
              <a:ext uri="{FF2B5EF4-FFF2-40B4-BE49-F238E27FC236}">
                <a16:creationId xmlns:a16="http://schemas.microsoft.com/office/drawing/2014/main" id="{618961F7-20F9-3BF2-28CF-39802159346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956" y="2118718"/>
            <a:ext cx="3938811" cy="2215581"/>
          </a:xfrm>
          <a:prstGeom prst="rect">
            <a:avLst/>
          </a:prstGeom>
        </p:spPr>
      </p:pic>
      <p:sp>
        <p:nvSpPr>
          <p:cNvPr id="4" name="Metin kutusu 3">
            <a:extLst>
              <a:ext uri="{FF2B5EF4-FFF2-40B4-BE49-F238E27FC236}">
                <a16:creationId xmlns:a16="http://schemas.microsoft.com/office/drawing/2014/main" id="{02B2593F-EBBB-85E4-A5F0-30DC2C709639}"/>
              </a:ext>
            </a:extLst>
          </p:cNvPr>
          <p:cNvSpPr txBox="1"/>
          <p:nvPr/>
        </p:nvSpPr>
        <p:spPr>
          <a:xfrm>
            <a:off x="1209735" y="4394723"/>
            <a:ext cx="3192780" cy="307777"/>
          </a:xfrm>
          <a:prstGeom prst="rect">
            <a:avLst/>
          </a:prstGeom>
          <a:noFill/>
        </p:spPr>
        <p:txBody>
          <a:bodyPr wrap="square" rtlCol="0">
            <a:spAutoFit/>
          </a:bodyPr>
          <a:lstStyle/>
          <a:p>
            <a:r>
              <a:rPr lang="tr-TR" sz="1400" b="1" dirty="0">
                <a:solidFill>
                  <a:srgbClr val="1F0620"/>
                </a:solidFill>
              </a:rPr>
              <a:t>AKE Teknik Gezisi </a:t>
            </a:r>
          </a:p>
        </p:txBody>
      </p:sp>
      <p:pic>
        <p:nvPicPr>
          <p:cNvPr id="5" name="Resim 4">
            <a:extLst>
              <a:ext uri="{FF2B5EF4-FFF2-40B4-BE49-F238E27FC236}">
                <a16:creationId xmlns:a16="http://schemas.microsoft.com/office/drawing/2014/main" id="{573809EC-DE1C-51E7-3BCA-23FE1791655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51425" y="2133006"/>
            <a:ext cx="3367819" cy="2289584"/>
          </a:xfrm>
          <a:prstGeom prst="rect">
            <a:avLst/>
          </a:prstGeom>
        </p:spPr>
      </p:pic>
      <p:sp>
        <p:nvSpPr>
          <p:cNvPr id="65" name="Metin kutusu 64">
            <a:extLst>
              <a:ext uri="{FF2B5EF4-FFF2-40B4-BE49-F238E27FC236}">
                <a16:creationId xmlns:a16="http://schemas.microsoft.com/office/drawing/2014/main" id="{9B73D5E3-1BC7-6492-D2BC-3917A3B03FAC}"/>
              </a:ext>
            </a:extLst>
          </p:cNvPr>
          <p:cNvSpPr txBox="1"/>
          <p:nvPr/>
        </p:nvSpPr>
        <p:spPr>
          <a:xfrm>
            <a:off x="6066497" y="4495457"/>
            <a:ext cx="3192780" cy="307777"/>
          </a:xfrm>
          <a:prstGeom prst="rect">
            <a:avLst/>
          </a:prstGeom>
          <a:noFill/>
        </p:spPr>
        <p:txBody>
          <a:bodyPr wrap="square" rtlCol="0">
            <a:spAutoFit/>
          </a:bodyPr>
          <a:lstStyle/>
          <a:p>
            <a:r>
              <a:rPr lang="tr-TR" sz="1400" b="1" dirty="0">
                <a:solidFill>
                  <a:srgbClr val="1F0620"/>
                </a:solidFill>
              </a:rPr>
              <a:t>BİLİMFEST</a:t>
            </a:r>
          </a:p>
        </p:txBody>
      </p:sp>
    </p:spTree>
    <p:extLst>
      <p:ext uri="{BB962C8B-B14F-4D97-AF65-F5344CB8AC3E}">
        <p14:creationId xmlns:p14="http://schemas.microsoft.com/office/powerpoint/2010/main" val="23092759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ARAŞTIRMA-GELİŞTİRME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o 1">
            <a:extLst>
              <a:ext uri="{FF2B5EF4-FFF2-40B4-BE49-F238E27FC236}">
                <a16:creationId xmlns:a16="http://schemas.microsoft.com/office/drawing/2014/main" id="{A3BDF79F-B06D-AE12-C269-8948DA79B346}"/>
              </a:ext>
            </a:extLst>
          </p:cNvPr>
          <p:cNvGraphicFramePr>
            <a:graphicFrameLocks noGrp="1"/>
          </p:cNvGraphicFramePr>
          <p:nvPr>
            <p:extLst>
              <p:ext uri="{D42A27DB-BD31-4B8C-83A1-F6EECF244321}">
                <p14:modId xmlns:p14="http://schemas.microsoft.com/office/powerpoint/2010/main" val="2458412191"/>
              </p:ext>
            </p:extLst>
          </p:nvPr>
        </p:nvGraphicFramePr>
        <p:xfrm>
          <a:off x="539088" y="2747078"/>
          <a:ext cx="8065824" cy="1752600"/>
        </p:xfrm>
        <a:graphic>
          <a:graphicData uri="http://schemas.openxmlformats.org/drawingml/2006/table">
            <a:tbl>
              <a:tblPr firstRow="1" bandRow="1">
                <a:tableStyleId>{93296810-A885-4BE3-A3E7-6D5BEEA58F35}</a:tableStyleId>
              </a:tblPr>
              <a:tblGrid>
                <a:gridCol w="3248168">
                  <a:extLst>
                    <a:ext uri="{9D8B030D-6E8A-4147-A177-3AD203B41FA5}">
                      <a16:colId xmlns:a16="http://schemas.microsoft.com/office/drawing/2014/main" val="2656190562"/>
                    </a:ext>
                  </a:extLst>
                </a:gridCol>
                <a:gridCol w="1583140">
                  <a:extLst>
                    <a:ext uri="{9D8B030D-6E8A-4147-A177-3AD203B41FA5}">
                      <a16:colId xmlns:a16="http://schemas.microsoft.com/office/drawing/2014/main" val="2081180747"/>
                    </a:ext>
                  </a:extLst>
                </a:gridCol>
                <a:gridCol w="1218060">
                  <a:extLst>
                    <a:ext uri="{9D8B030D-6E8A-4147-A177-3AD203B41FA5}">
                      <a16:colId xmlns:a16="http://schemas.microsoft.com/office/drawing/2014/main" val="2968173535"/>
                    </a:ext>
                  </a:extLst>
                </a:gridCol>
                <a:gridCol w="2016456">
                  <a:extLst>
                    <a:ext uri="{9D8B030D-6E8A-4147-A177-3AD203B41FA5}">
                      <a16:colId xmlns:a16="http://schemas.microsoft.com/office/drawing/2014/main" val="3739350631"/>
                    </a:ext>
                  </a:extLst>
                </a:gridCol>
              </a:tblGrid>
              <a:tr h="252939">
                <a:tc>
                  <a:txBody>
                    <a:bodyPr/>
                    <a:lstStyle/>
                    <a:p>
                      <a:pPr algn="ctr"/>
                      <a:r>
                        <a:rPr lang="tr-TR" dirty="0"/>
                        <a:t>Öğretim Üyesi</a:t>
                      </a:r>
                    </a:p>
                  </a:txBody>
                  <a:tcPr/>
                </a:tc>
                <a:tc>
                  <a:txBody>
                    <a:bodyPr/>
                    <a:lstStyle/>
                    <a:p>
                      <a:pPr algn="ctr"/>
                      <a:r>
                        <a:rPr lang="tr-TR" dirty="0"/>
                        <a:t>YAYIN SAYISI</a:t>
                      </a:r>
                    </a:p>
                  </a:txBody>
                  <a:tcPr/>
                </a:tc>
                <a:tc>
                  <a:txBody>
                    <a:bodyPr/>
                    <a:lstStyle/>
                    <a:p>
                      <a:pPr algn="ctr"/>
                      <a:r>
                        <a:rPr lang="tr-TR" dirty="0"/>
                        <a:t>ATIF SAYISI</a:t>
                      </a:r>
                    </a:p>
                  </a:txBody>
                  <a:tcPr/>
                </a:tc>
                <a:tc>
                  <a:txBody>
                    <a:bodyPr/>
                    <a:lstStyle/>
                    <a:p>
                      <a:pPr marL="0" marR="0" lvl="0" indent="0" algn="ctr" defTabSz="457207" rtl="0" eaLnBrk="1" fontAlgn="auto" latinLnBrk="0" hangingPunct="1">
                        <a:lnSpc>
                          <a:spcPct val="100000"/>
                        </a:lnSpc>
                        <a:spcBef>
                          <a:spcPts val="0"/>
                        </a:spcBef>
                        <a:spcAft>
                          <a:spcPts val="0"/>
                        </a:spcAft>
                        <a:buClrTx/>
                        <a:buSzTx/>
                        <a:buFontTx/>
                        <a:buNone/>
                        <a:tabLst/>
                        <a:defRPr/>
                      </a:pPr>
                      <a:r>
                        <a:rPr lang="tr-TR" dirty="0"/>
                        <a:t>TARİH</a:t>
                      </a:r>
                    </a:p>
                    <a:p>
                      <a:pPr algn="ctr"/>
                      <a:endParaRPr lang="tr-TR" dirty="0"/>
                    </a:p>
                  </a:txBody>
                  <a:tcPr/>
                </a:tc>
                <a:extLst>
                  <a:ext uri="{0D108BD9-81ED-4DB2-BD59-A6C34878D82A}">
                    <a16:rowId xmlns:a16="http://schemas.microsoft.com/office/drawing/2014/main" val="1322551856"/>
                  </a:ext>
                </a:extLst>
              </a:tr>
              <a:tr h="370840">
                <a:tc>
                  <a:txBody>
                    <a:bodyPr/>
                    <a:lstStyle/>
                    <a:p>
                      <a:r>
                        <a:rPr lang="tr-TR" dirty="0">
                          <a:solidFill>
                            <a:srgbClr val="1F0620"/>
                          </a:solidFill>
                        </a:rPr>
                        <a:t>Prof. Dr. M. Fatih Bay</a:t>
                      </a:r>
                    </a:p>
                  </a:txBody>
                  <a:tcPr/>
                </a:tc>
                <a:tc>
                  <a:txBody>
                    <a:bodyPr/>
                    <a:lstStyle/>
                    <a:p>
                      <a:pPr algn="ctr"/>
                      <a:r>
                        <a:rPr lang="tr-TR" dirty="0">
                          <a:solidFill>
                            <a:srgbClr val="1F0620"/>
                          </a:solidFill>
                        </a:rPr>
                        <a:t>5</a:t>
                      </a:r>
                    </a:p>
                  </a:txBody>
                  <a:tcPr/>
                </a:tc>
                <a:tc>
                  <a:txBody>
                    <a:bodyPr/>
                    <a:lstStyle/>
                    <a:p>
                      <a:pPr algn="ctr"/>
                      <a:r>
                        <a:rPr lang="tr-TR" dirty="0">
                          <a:solidFill>
                            <a:srgbClr val="1F0620"/>
                          </a:solidFill>
                        </a:rPr>
                        <a:t>14</a:t>
                      </a:r>
                    </a:p>
                  </a:txBody>
                  <a:tcPr/>
                </a:tc>
                <a:tc>
                  <a:txBody>
                    <a:bodyPr/>
                    <a:lstStyle/>
                    <a:p>
                      <a:pPr algn="ctr"/>
                      <a:r>
                        <a:rPr lang="tr-TR" dirty="0">
                          <a:solidFill>
                            <a:srgbClr val="1F0620"/>
                          </a:solidFill>
                        </a:rPr>
                        <a:t>2023</a:t>
                      </a:r>
                    </a:p>
                  </a:txBody>
                  <a:tcPr/>
                </a:tc>
                <a:extLst>
                  <a:ext uri="{0D108BD9-81ED-4DB2-BD59-A6C34878D82A}">
                    <a16:rowId xmlns:a16="http://schemas.microsoft.com/office/drawing/2014/main" val="3798392649"/>
                  </a:ext>
                </a:extLst>
              </a:tr>
              <a:tr h="370840">
                <a:tc>
                  <a:txBody>
                    <a:bodyPr/>
                    <a:lstStyle/>
                    <a:p>
                      <a:r>
                        <a:rPr lang="tr-TR" dirty="0">
                          <a:solidFill>
                            <a:srgbClr val="1F0620"/>
                          </a:solidFill>
                        </a:rPr>
                        <a:t>Dr. Öğr. Üyesi Hamit Kenan</a:t>
                      </a:r>
                    </a:p>
                  </a:txBody>
                  <a:tcPr/>
                </a:tc>
                <a:tc>
                  <a:txBody>
                    <a:bodyPr/>
                    <a:lstStyle/>
                    <a:p>
                      <a:pPr algn="ctr"/>
                      <a:r>
                        <a:rPr lang="tr-TR" dirty="0">
                          <a:solidFill>
                            <a:srgbClr val="1F0620"/>
                          </a:solidFill>
                        </a:rPr>
                        <a:t>1</a:t>
                      </a:r>
                    </a:p>
                  </a:txBody>
                  <a:tcPr/>
                </a:tc>
                <a:tc>
                  <a:txBody>
                    <a:bodyPr/>
                    <a:lstStyle/>
                    <a:p>
                      <a:pPr algn="ctr"/>
                      <a:r>
                        <a:rPr lang="tr-TR" dirty="0">
                          <a:solidFill>
                            <a:srgbClr val="1F0620"/>
                          </a:solidFill>
                        </a:rPr>
                        <a:t>0</a:t>
                      </a:r>
                    </a:p>
                  </a:txBody>
                  <a:tcPr/>
                </a:tc>
                <a:tc>
                  <a:txBody>
                    <a:bodyPr/>
                    <a:lstStyle/>
                    <a:p>
                      <a:pPr algn="ctr"/>
                      <a:r>
                        <a:rPr lang="tr-TR" dirty="0">
                          <a:solidFill>
                            <a:srgbClr val="1F0620"/>
                          </a:solidFill>
                        </a:rPr>
                        <a:t>2023</a:t>
                      </a:r>
                    </a:p>
                  </a:txBody>
                  <a:tcPr/>
                </a:tc>
                <a:extLst>
                  <a:ext uri="{0D108BD9-81ED-4DB2-BD59-A6C34878D82A}">
                    <a16:rowId xmlns:a16="http://schemas.microsoft.com/office/drawing/2014/main" val="2920867749"/>
                  </a:ext>
                </a:extLst>
              </a:tr>
              <a:tr h="370840">
                <a:tc>
                  <a:txBody>
                    <a:bodyPr/>
                    <a:lstStyle/>
                    <a:p>
                      <a:r>
                        <a:rPr lang="tr-TR" dirty="0">
                          <a:solidFill>
                            <a:srgbClr val="1F0620"/>
                          </a:solidFill>
                        </a:rPr>
                        <a:t>Dr. Öğr. Üyesi Ahmet Kırlı </a:t>
                      </a:r>
                    </a:p>
                  </a:txBody>
                  <a:tcPr/>
                </a:tc>
                <a:tc>
                  <a:txBody>
                    <a:bodyPr/>
                    <a:lstStyle/>
                    <a:p>
                      <a:pPr algn="ctr"/>
                      <a:r>
                        <a:rPr lang="tr-TR" dirty="0">
                          <a:solidFill>
                            <a:srgbClr val="1F0620"/>
                          </a:solidFill>
                        </a:rPr>
                        <a:t>2</a:t>
                      </a:r>
                    </a:p>
                  </a:txBody>
                  <a:tcPr/>
                </a:tc>
                <a:tc>
                  <a:txBody>
                    <a:bodyPr/>
                    <a:lstStyle/>
                    <a:p>
                      <a:pPr algn="ctr"/>
                      <a:r>
                        <a:rPr lang="tr-TR" dirty="0">
                          <a:solidFill>
                            <a:srgbClr val="1F0620"/>
                          </a:solidFill>
                        </a:rPr>
                        <a:t>0</a:t>
                      </a:r>
                    </a:p>
                  </a:txBody>
                  <a:tcPr/>
                </a:tc>
                <a:tc>
                  <a:txBody>
                    <a:bodyPr/>
                    <a:lstStyle/>
                    <a:p>
                      <a:pPr algn="ctr"/>
                      <a:r>
                        <a:rPr lang="tr-TR" dirty="0">
                          <a:solidFill>
                            <a:srgbClr val="1F0620"/>
                          </a:solidFill>
                        </a:rPr>
                        <a:t>2023-2024</a:t>
                      </a:r>
                    </a:p>
                  </a:txBody>
                  <a:tcPr/>
                </a:tc>
                <a:extLst>
                  <a:ext uri="{0D108BD9-81ED-4DB2-BD59-A6C34878D82A}">
                    <a16:rowId xmlns:a16="http://schemas.microsoft.com/office/drawing/2014/main" val="3602410097"/>
                  </a:ext>
                </a:extLst>
              </a:tr>
            </a:tbl>
          </a:graphicData>
        </a:graphic>
      </p:graphicFrame>
    </p:spTree>
    <p:extLst>
      <p:ext uri="{BB962C8B-B14F-4D97-AF65-F5344CB8AC3E}">
        <p14:creationId xmlns:p14="http://schemas.microsoft.com/office/powerpoint/2010/main" val="21792332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GİRİŞİMCİLİK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DDFAF928-05C6-7D48-9724-DD4E20672FB7}"/>
              </a:ext>
            </a:extLst>
          </p:cNvPr>
          <p:cNvSpPr txBox="1"/>
          <p:nvPr/>
        </p:nvSpPr>
        <p:spPr>
          <a:xfrm>
            <a:off x="641445" y="1746913"/>
            <a:ext cx="7888406" cy="369332"/>
          </a:xfrm>
          <a:prstGeom prst="rect">
            <a:avLst/>
          </a:prstGeom>
          <a:noFill/>
        </p:spPr>
        <p:txBody>
          <a:bodyPr wrap="square" rtlCol="0">
            <a:spAutoFit/>
          </a:bodyPr>
          <a:lstStyle/>
          <a:p>
            <a:r>
              <a:rPr lang="tr-TR" b="1" dirty="0">
                <a:solidFill>
                  <a:srgbClr val="1F0620"/>
                </a:solidFill>
              </a:rPr>
              <a:t>TÜBİTAK PROJESİ – Dr. Öğr. Üyesi Hamit KENAN</a:t>
            </a:r>
          </a:p>
        </p:txBody>
      </p:sp>
      <p:pic>
        <p:nvPicPr>
          <p:cNvPr id="4" name="Resim 3">
            <a:extLst>
              <a:ext uri="{FF2B5EF4-FFF2-40B4-BE49-F238E27FC236}">
                <a16:creationId xmlns:a16="http://schemas.microsoft.com/office/drawing/2014/main" id="{A0AFE01A-15B7-F788-69CD-B6543FE994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2830" y="2195620"/>
            <a:ext cx="8925636" cy="4560022"/>
          </a:xfrm>
          <a:prstGeom prst="rect">
            <a:avLst/>
          </a:prstGeom>
        </p:spPr>
      </p:pic>
    </p:spTree>
    <p:extLst>
      <p:ext uri="{BB962C8B-B14F-4D97-AF65-F5344CB8AC3E}">
        <p14:creationId xmlns:p14="http://schemas.microsoft.com/office/powerpoint/2010/main" val="29263205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241579" y="649467"/>
            <a:ext cx="5040560"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MİSYON-VİZYON-POLİTİKA</a:t>
            </a: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2372" y="450628"/>
            <a:ext cx="1872208" cy="397679"/>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490637" y="1291399"/>
            <a:ext cx="4189482" cy="369332"/>
          </a:xfrm>
          <a:prstGeom prst="rect">
            <a:avLst/>
          </a:prstGeom>
        </p:spPr>
        <p:txBody>
          <a:bodyPr wrap="square" lIns="91440" tIns="45720" rIns="91440" bIns="45720" anchor="t">
            <a:spAutoFit/>
          </a:bodyPr>
          <a:lstStyle/>
          <a:p>
            <a:r>
              <a:rPr lang="tr-TR" b="1" dirty="0">
                <a:solidFill>
                  <a:srgbClr val="000000"/>
                </a:solidFill>
                <a:latin typeface="Calibri"/>
                <a:ea typeface="Times New Roman" panose="02020603050405020304" pitchFamily="18" charset="0"/>
                <a:cs typeface="Calibri"/>
              </a:rPr>
              <a:t>  </a:t>
            </a:r>
            <a:endParaRPr lang="tr-TR" b="1" dirty="0"/>
          </a:p>
        </p:txBody>
      </p:sp>
      <p:sp>
        <p:nvSpPr>
          <p:cNvPr id="7" name="Dikdörtgen 6"/>
          <p:cNvSpPr/>
          <p:nvPr/>
        </p:nvSpPr>
        <p:spPr>
          <a:xfrm>
            <a:off x="490637" y="4040812"/>
            <a:ext cx="8352928" cy="1761829"/>
          </a:xfrm>
          <a:prstGeom prst="rect">
            <a:avLst/>
          </a:prstGeom>
        </p:spPr>
        <p:txBody>
          <a:bodyPr wrap="square">
            <a:spAutoFit/>
          </a:bodyPr>
          <a:lstStyle/>
          <a:p>
            <a:pPr fontAlgn="base">
              <a:lnSpc>
                <a:spcPct val="150000"/>
              </a:lnSpc>
              <a:spcAft>
                <a:spcPts val="0"/>
              </a:spcAft>
            </a:pPr>
            <a:r>
              <a:rPr lang="tr-TR" b="1" dirty="0">
                <a:solidFill>
                  <a:srgbClr val="FF0000"/>
                </a:solidFill>
                <a:latin typeface="Calibri" panose="020F0502020204030204" pitchFamily="34" charset="0"/>
                <a:ea typeface="Times New Roman" panose="02020603050405020304" pitchFamily="18" charset="0"/>
              </a:rPr>
              <a:t>BİRİMİN VİZYONU</a:t>
            </a:r>
          </a:p>
          <a:p>
            <a:pPr fontAlgn="base">
              <a:lnSpc>
                <a:spcPct val="150000"/>
              </a:lnSpc>
              <a:spcAft>
                <a:spcPts val="0"/>
              </a:spcAft>
            </a:pPr>
            <a:r>
              <a:rPr lang="tr-TR" sz="1400" b="0" i="0" dirty="0">
                <a:solidFill>
                  <a:srgbClr val="000000"/>
                </a:solidFill>
                <a:effectLst/>
                <a:latin typeface="Times New Roman" panose="02020603050405020304" pitchFamily="18" charset="0"/>
              </a:rPr>
              <a:t>Makine Mühendisliği Bölümü olarak vizyonumuz; mesleki konularda önderlik ve öncülük yeteneklerine sahip, alanında yetkin, disiplinli çalışan, mesleki konularda yenilikleri takip eden, girişimci, global çapta serbest mühendislik hizmeti verebilen, yönetici ve liderlik vasıflarına sahip mühendisler yetiştirmek, yerelde ve global çapta </a:t>
            </a:r>
            <a:r>
              <a:rPr lang="tr-TR" sz="1400" b="0" i="0" dirty="0" err="1">
                <a:solidFill>
                  <a:srgbClr val="000000"/>
                </a:solidFill>
                <a:effectLst/>
                <a:latin typeface="Times New Roman" panose="02020603050405020304" pitchFamily="18" charset="0"/>
              </a:rPr>
              <a:t>eğitim,araştırma</a:t>
            </a:r>
            <a:r>
              <a:rPr lang="tr-TR" sz="1400" b="0" i="0" dirty="0">
                <a:solidFill>
                  <a:srgbClr val="000000"/>
                </a:solidFill>
                <a:effectLst/>
                <a:latin typeface="Times New Roman" panose="02020603050405020304" pitchFamily="18" charset="0"/>
              </a:rPr>
              <a:t> ve geliştirmede öncü, sanayi ve akademi çevresince tanınır bir bölüm olmaktır</a:t>
            </a:r>
            <a:endParaRPr lang="tr-TR" sz="1400" b="1" dirty="0">
              <a:solidFill>
                <a:srgbClr val="0C0D0D"/>
              </a:solidFill>
              <a:latin typeface="Times New Roman" panose="02020603050405020304" pitchFamily="18" charset="0"/>
              <a:ea typeface="Times New Roman" panose="02020603050405020304" pitchFamily="18" charset="0"/>
            </a:endParaRPr>
          </a:p>
        </p:txBody>
      </p:sp>
      <p:sp>
        <p:nvSpPr>
          <p:cNvPr id="8" name="Dikdörtgen 7"/>
          <p:cNvSpPr/>
          <p:nvPr/>
        </p:nvSpPr>
        <p:spPr>
          <a:xfrm>
            <a:off x="503655" y="1494727"/>
            <a:ext cx="8352928" cy="2089098"/>
          </a:xfrm>
          <a:prstGeom prst="rect">
            <a:avLst/>
          </a:prstGeom>
        </p:spPr>
        <p:txBody>
          <a:bodyPr wrap="square">
            <a:spAutoFit/>
          </a:bodyPr>
          <a:lstStyle/>
          <a:p>
            <a:pPr fontAlgn="base">
              <a:lnSpc>
                <a:spcPct val="150000"/>
              </a:lnSpc>
              <a:spcAft>
                <a:spcPts val="0"/>
              </a:spcAft>
            </a:pPr>
            <a:r>
              <a:rPr lang="tr-TR" b="1" dirty="0">
                <a:solidFill>
                  <a:srgbClr val="FF0000"/>
                </a:solidFill>
                <a:latin typeface="Calibri" panose="020F0502020204030204" pitchFamily="34" charset="0"/>
                <a:ea typeface="Times New Roman" panose="02020603050405020304" pitchFamily="18" charset="0"/>
              </a:rPr>
              <a:t>BİRİMİN MİSYONU</a:t>
            </a:r>
          </a:p>
          <a:p>
            <a:pPr fontAlgn="base">
              <a:lnSpc>
                <a:spcPct val="150000"/>
              </a:lnSpc>
              <a:spcAft>
                <a:spcPts val="0"/>
              </a:spcAft>
            </a:pPr>
            <a:r>
              <a:rPr lang="tr-TR" sz="1400" b="0" i="0" dirty="0">
                <a:solidFill>
                  <a:srgbClr val="000000"/>
                </a:solidFill>
                <a:effectLst/>
                <a:latin typeface="Times New Roman" panose="02020603050405020304" pitchFamily="18" charset="0"/>
              </a:rPr>
              <a:t>Makine Mühendisliği Bölümü olarak misyonumuz; güçlü temel mühendislik bilgileri ile tasarım, kontrol, robotik, mekanik, imalat, enerji (yenilenebilir ve nükleer) ve savunma teknolojilerine </a:t>
            </a:r>
            <a:r>
              <a:rPr lang="tr-TR" sz="1400" b="0" i="0" dirty="0" err="1">
                <a:solidFill>
                  <a:srgbClr val="000000"/>
                </a:solidFill>
                <a:effectLst/>
                <a:latin typeface="Times New Roman" panose="02020603050405020304" pitchFamily="18" charset="0"/>
              </a:rPr>
              <a:t>hakim,ileri</a:t>
            </a:r>
            <a:r>
              <a:rPr lang="tr-TR" sz="1400" b="0" i="0" dirty="0">
                <a:solidFill>
                  <a:srgbClr val="000000"/>
                </a:solidFill>
                <a:effectLst/>
                <a:latin typeface="Times New Roman" panose="02020603050405020304" pitchFamily="18" charset="0"/>
              </a:rPr>
              <a:t> teknolojiye hakimiyeti ile araştırma yeteneği sayesinde mühendislik problemlerini tanımlayarak hızla çözebilen, bilimsel yaklaşımları kullanabilen ve çalışmalarında; ekonomi, verim, çevre, sosyal ve etik boyutları da göz önüne alarak sadece yerel değil dünya çapında akılcı çözümler üretebilen mühendisler yetiştirmektir</a:t>
            </a:r>
            <a:endParaRPr lang="tr-TR" sz="1400" b="1" dirty="0">
              <a:solidFill>
                <a:srgbClr val="FF0000"/>
              </a:solidFill>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19388223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742309" y="464778"/>
            <a:ext cx="5659381" cy="805280"/>
          </a:xfrm>
          <a:prstGeom prst="rect">
            <a:avLst/>
          </a:prstGeom>
          <a:noFill/>
        </p:spPr>
        <p:txBody>
          <a:bodyPr vert="horz" lIns="91440" tIns="45720" rIns="91440" bIns="45720" rtlCol="0" anchor="ctr">
            <a:normAutofit/>
          </a:bodyPr>
          <a:lstStyle/>
          <a:p>
            <a:pPr algn="ctr">
              <a:lnSpc>
                <a:spcPct val="90000"/>
              </a:lnSpc>
              <a:spcBef>
                <a:spcPct val="0"/>
              </a:spcBef>
              <a:spcAft>
                <a:spcPts val="600"/>
              </a:spcAft>
            </a:pPr>
            <a:r>
              <a:rPr lang="tr-TR" sz="2400" b="1" kern="1200" dirty="0">
                <a:solidFill>
                  <a:schemeClr val="accent6"/>
                </a:solidFill>
                <a:effectLst>
                  <a:outerShdw blurRad="38100" dist="38100" dir="2700000" algn="tl">
                    <a:srgbClr val="000000">
                      <a:alpha val="43137"/>
                    </a:srgbClr>
                  </a:outerShdw>
                </a:effectLst>
                <a:ea typeface="+mj-ea"/>
                <a:cs typeface="+mj-cs"/>
              </a:rPr>
              <a:t>SÜREKLİ İYİLEŞTİRME ÖNERİLERİ</a:t>
            </a:r>
            <a:endParaRPr lang="en-US" sz="2400" b="1" kern="1200"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87"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411204"/>
            <a:ext cx="1477697" cy="313880"/>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4A3330D6-F4ED-C7D4-D2F3-4B02779F3505}"/>
              </a:ext>
            </a:extLst>
          </p:cNvPr>
          <p:cNvSpPr txBox="1"/>
          <p:nvPr/>
        </p:nvSpPr>
        <p:spPr>
          <a:xfrm>
            <a:off x="614149" y="2569640"/>
            <a:ext cx="8229600" cy="1754326"/>
          </a:xfrm>
          <a:prstGeom prst="rect">
            <a:avLst/>
          </a:prstGeom>
          <a:noFill/>
        </p:spPr>
        <p:txBody>
          <a:bodyPr wrap="square" rtlCol="0">
            <a:spAutoFit/>
          </a:bodyPr>
          <a:lstStyle/>
          <a:p>
            <a:pPr algn="just"/>
            <a:endParaRPr lang="tr-TR" dirty="0">
              <a:ln w="0"/>
              <a:solidFill>
                <a:srgbClr val="001626"/>
              </a:solidFill>
              <a:effectLst>
                <a:outerShdw blurRad="38100" dist="25400" dir="5400000" algn="ctr" rotWithShape="0">
                  <a:srgbClr val="6E747A">
                    <a:alpha val="43000"/>
                  </a:srgbClr>
                </a:outerShdw>
              </a:effectLst>
            </a:endParaRPr>
          </a:p>
          <a:p>
            <a:pPr algn="just"/>
            <a:r>
              <a:rPr lang="tr-TR" dirty="0">
                <a:ln w="0"/>
                <a:solidFill>
                  <a:srgbClr val="001626"/>
                </a:solidFill>
                <a:effectLst>
                  <a:outerShdw blurRad="38100" dist="25400" dir="5400000" algn="ctr" rotWithShape="0">
                    <a:srgbClr val="6E747A">
                      <a:alpha val="43000"/>
                    </a:srgbClr>
                  </a:outerShdw>
                </a:effectLst>
              </a:rPr>
              <a:t>-KYS siteminde, Akademik Performans Bilgi Sistemi için toplanan yıllık verilere kalite sorumlularının ulaşabileceği bir yapının oluşturulması süreci çok hızlandırabilir. Bu sayede öğretim üyelerinden tekrarlı bir şekilde veri istemenin önüne geçilebilir ve ayrıca toplanan verilerin daha doğru olması sağlanabilir. </a:t>
            </a:r>
            <a:endParaRPr lang="en-US" dirty="0"/>
          </a:p>
          <a:p>
            <a:endParaRPr lang="tr-TR" dirty="0"/>
          </a:p>
        </p:txBody>
      </p:sp>
    </p:spTree>
    <p:extLst>
      <p:ext uri="{BB962C8B-B14F-4D97-AF65-F5344CB8AC3E}">
        <p14:creationId xmlns:p14="http://schemas.microsoft.com/office/powerpoint/2010/main" val="23402444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533747" y="0"/>
            <a:ext cx="4403764"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SWOT (GZFT) ANALİZİ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3" y="417147"/>
            <a:ext cx="2088232" cy="4435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o 3">
            <a:extLst>
              <a:ext uri="{FF2B5EF4-FFF2-40B4-BE49-F238E27FC236}">
                <a16:creationId xmlns:a16="http://schemas.microsoft.com/office/drawing/2014/main" id="{71D4A1E5-060A-49D3-A943-BEC00AFE7E9A}"/>
              </a:ext>
            </a:extLst>
          </p:cNvPr>
          <p:cNvGraphicFramePr>
            <a:graphicFrameLocks noGrp="1"/>
          </p:cNvGraphicFramePr>
          <p:nvPr>
            <p:extLst>
              <p:ext uri="{D42A27DB-BD31-4B8C-83A1-F6EECF244321}">
                <p14:modId xmlns:p14="http://schemas.microsoft.com/office/powerpoint/2010/main" val="1369229561"/>
              </p:ext>
            </p:extLst>
          </p:nvPr>
        </p:nvGraphicFramePr>
        <p:xfrm>
          <a:off x="0" y="860713"/>
          <a:ext cx="9144000" cy="8112016"/>
        </p:xfrm>
        <a:graphic>
          <a:graphicData uri="http://schemas.openxmlformats.org/drawingml/2006/table">
            <a:tbl>
              <a:tblPr/>
              <a:tblGrid>
                <a:gridCol w="2182403">
                  <a:extLst>
                    <a:ext uri="{9D8B030D-6E8A-4147-A177-3AD203B41FA5}">
                      <a16:colId xmlns:a16="http://schemas.microsoft.com/office/drawing/2014/main" val="3918363564"/>
                    </a:ext>
                  </a:extLst>
                </a:gridCol>
                <a:gridCol w="2308427">
                  <a:extLst>
                    <a:ext uri="{9D8B030D-6E8A-4147-A177-3AD203B41FA5}">
                      <a16:colId xmlns:a16="http://schemas.microsoft.com/office/drawing/2014/main" val="1683979601"/>
                    </a:ext>
                  </a:extLst>
                </a:gridCol>
                <a:gridCol w="2326585">
                  <a:extLst>
                    <a:ext uri="{9D8B030D-6E8A-4147-A177-3AD203B41FA5}">
                      <a16:colId xmlns:a16="http://schemas.microsoft.com/office/drawing/2014/main" val="2592459544"/>
                    </a:ext>
                  </a:extLst>
                </a:gridCol>
                <a:gridCol w="2326585">
                  <a:extLst>
                    <a:ext uri="{9D8B030D-6E8A-4147-A177-3AD203B41FA5}">
                      <a16:colId xmlns:a16="http://schemas.microsoft.com/office/drawing/2014/main" val="588152821"/>
                    </a:ext>
                  </a:extLst>
                </a:gridCol>
              </a:tblGrid>
              <a:tr h="645786">
                <a:tc>
                  <a:txBody>
                    <a:bodyPr/>
                    <a:lstStyle/>
                    <a:p>
                      <a:pPr algn="ctr" fontAlgn="ctr"/>
                      <a:r>
                        <a:rPr lang="tr-TR" sz="1200" b="1" i="0" u="none" strike="noStrike" dirty="0">
                          <a:solidFill>
                            <a:srgbClr val="000000"/>
                          </a:solidFill>
                          <a:effectLst/>
                          <a:latin typeface="Calibri" panose="020F0502020204030204" pitchFamily="34" charset="0"/>
                        </a:rPr>
                        <a:t>GÜÇLÜ YÖNLER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ZAYIF YÖNLER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FIRSATLAR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TEHDİTLER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527574">
                <a:tc>
                  <a:txBody>
                    <a:bodyPr/>
                    <a:lstStyle/>
                    <a:p>
                      <a:pPr algn="l" fontAlgn="t"/>
                      <a:r>
                        <a:rPr lang="tr-TR" sz="1200" b="0" i="0" u="none" strike="noStrike" dirty="0">
                          <a:solidFill>
                            <a:srgbClr val="1F0620"/>
                          </a:solidFill>
                          <a:effectLst/>
                          <a:highlight>
                            <a:srgbClr val="FFFFFF"/>
                          </a:highlight>
                          <a:latin typeface="Times New Roman" panose="02020603050405020304" pitchFamily="18" charset="0"/>
                          <a:cs typeface="Times New Roman" panose="02020603050405020304" pitchFamily="18" charset="0"/>
                        </a:rPr>
                        <a:t>G1-Akademik kadronun nitelik olarak güçlü olması</a:t>
                      </a:r>
                    </a:p>
                  </a:txBody>
                  <a:tcPr marL="7620" marR="7620" marT="7620" marB="0">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t"/>
                      <a:r>
                        <a:rPr lang="tr-TR" sz="1200" b="0" i="0" u="none" strike="noStrike" dirty="0">
                          <a:solidFill>
                            <a:srgbClr val="1F0620"/>
                          </a:solidFill>
                          <a:effectLst/>
                          <a:latin typeface="Times New Roman" panose="02020603050405020304" pitchFamily="18" charset="0"/>
                          <a:cs typeface="Times New Roman" panose="02020603050405020304" pitchFamily="18" charset="0"/>
                        </a:rPr>
                        <a:t>Z1- Yeni bölüm olmasından dolayı kurumsallaşma sürecinin devam etmesi</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1200" b="0" i="0" u="none" strike="noStrike" dirty="0">
                          <a:solidFill>
                            <a:srgbClr val="1F0620"/>
                          </a:solidFill>
                          <a:effectLst/>
                          <a:latin typeface="Times New Roman" panose="02020603050405020304" pitchFamily="18" charset="0"/>
                          <a:cs typeface="Times New Roman" panose="02020603050405020304" pitchFamily="18" charset="0"/>
                        </a:rPr>
                        <a:t>F1- Sanayi bölgesine yakınlık</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1200" b="0" i="0" u="none" strike="noStrike" dirty="0">
                          <a:solidFill>
                            <a:srgbClr val="1F0620"/>
                          </a:solidFill>
                          <a:effectLst/>
                          <a:latin typeface="Times New Roman" panose="02020603050405020304" pitchFamily="18" charset="0"/>
                          <a:cs typeface="Times New Roman" panose="02020603050405020304" pitchFamily="18" charset="0"/>
                        </a:rPr>
                        <a:t>T1- Yurtdışından bölümü tercih edebilecek öğrencilerin ülkenin ekonomik ve stratejik sorunlarından çekinmesi</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382250">
                <a:tc>
                  <a:txBody>
                    <a:bodyPr/>
                    <a:lstStyle/>
                    <a:p>
                      <a:pPr algn="l" fontAlgn="t"/>
                      <a:r>
                        <a:rPr lang="tr-TR" sz="1200" b="0" i="0" u="none" strike="noStrike" dirty="0">
                          <a:solidFill>
                            <a:srgbClr val="1F0620"/>
                          </a:solidFill>
                          <a:effectLst/>
                          <a:highlight>
                            <a:srgbClr val="FFFFFF"/>
                          </a:highlight>
                          <a:latin typeface="Times New Roman" panose="02020603050405020304" pitchFamily="18" charset="0"/>
                          <a:cs typeface="Times New Roman" panose="02020603050405020304" pitchFamily="18" charset="0"/>
                        </a:rPr>
                        <a:t>G2- Eğitim dilinin İngilizce olması</a:t>
                      </a:r>
                    </a:p>
                  </a:txBody>
                  <a:tcPr marL="7620" marR="7620" marT="7620" marB="0">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t"/>
                      <a:r>
                        <a:rPr lang="tr-TR" sz="1200" b="0" i="0" u="none" strike="noStrike">
                          <a:solidFill>
                            <a:srgbClr val="1F0620"/>
                          </a:solidFill>
                          <a:effectLst/>
                          <a:highlight>
                            <a:srgbClr val="FFFFFF"/>
                          </a:highlight>
                          <a:latin typeface="Times New Roman" panose="02020603050405020304" pitchFamily="18" charset="0"/>
                          <a:cs typeface="Times New Roman" panose="02020603050405020304" pitchFamily="18" charset="0"/>
                        </a:rPr>
                        <a:t>Z2- Akademik personel sayısında istenilen sayıya henüz ulaşılamaması</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1200" b="0" i="0" u="none" strike="noStrike">
                          <a:solidFill>
                            <a:srgbClr val="1F0620"/>
                          </a:solidFill>
                          <a:effectLst/>
                          <a:latin typeface="Times New Roman" panose="02020603050405020304" pitchFamily="18" charset="0"/>
                          <a:cs typeface="Times New Roman" panose="02020603050405020304" pitchFamily="18" charset="0"/>
                        </a:rPr>
                        <a:t>F2- Antalya'nın turizm şehri olmasından dolayı öğrencilerin ilgisini çekmesi</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1200" b="0" i="0" u="none" strike="noStrike">
                          <a:solidFill>
                            <a:srgbClr val="1F0620"/>
                          </a:solidFill>
                          <a:effectLst/>
                          <a:latin typeface="Times New Roman" panose="02020603050405020304" pitchFamily="18" charset="0"/>
                          <a:cs typeface="Times New Roman" panose="02020603050405020304" pitchFamily="18" charset="0"/>
                        </a:rPr>
                        <a:t>T2- F10 Antalya ilinde açılması planlanan üniversiteler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382250">
                <a:tc>
                  <a:txBody>
                    <a:bodyPr/>
                    <a:lstStyle/>
                    <a:p>
                      <a:pPr algn="l" fontAlgn="t"/>
                      <a:r>
                        <a:rPr lang="tr-TR" sz="1200" b="0" i="0" u="none" strike="noStrike" dirty="0">
                          <a:solidFill>
                            <a:srgbClr val="1F0620"/>
                          </a:solidFill>
                          <a:effectLst/>
                          <a:highlight>
                            <a:srgbClr val="FFFFFF"/>
                          </a:highlight>
                          <a:latin typeface="Times New Roman" panose="02020603050405020304" pitchFamily="18" charset="0"/>
                          <a:cs typeface="Times New Roman" panose="02020603050405020304" pitchFamily="18" charset="0"/>
                        </a:rPr>
                        <a:t>G3- Farklı kültürlerden öğrencilerin birlikte çalışabilme imkanı</a:t>
                      </a:r>
                    </a:p>
                  </a:txBody>
                  <a:tcPr marL="7620" marR="7620" marT="7620" marB="0">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t"/>
                      <a:r>
                        <a:rPr lang="tr-TR" sz="1200" b="0" i="0" u="none" strike="noStrike">
                          <a:solidFill>
                            <a:srgbClr val="1F0620"/>
                          </a:solidFill>
                          <a:effectLst/>
                          <a:latin typeface="Times New Roman" panose="02020603050405020304" pitchFamily="18" charset="0"/>
                          <a:cs typeface="Times New Roman" panose="02020603050405020304" pitchFamily="18" charset="0"/>
                        </a:rPr>
                        <a:t>Z3- Akademik çalışmalara yeterince zaman ayrılamaması</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1200" b="0" i="0" u="none" strike="noStrike">
                          <a:solidFill>
                            <a:srgbClr val="1F0620"/>
                          </a:solidFill>
                          <a:effectLst/>
                          <a:latin typeface="Times New Roman" panose="02020603050405020304" pitchFamily="18" charset="0"/>
                          <a:cs typeface="Times New Roman" panose="02020603050405020304" pitchFamily="18" charset="0"/>
                        </a:rPr>
                        <a:t>F3- TÜBİTAK destekli projelere katılabilme</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1200" b="0" i="0" u="none" strike="noStrike">
                          <a:solidFill>
                            <a:srgbClr val="1F0620"/>
                          </a:solidFill>
                          <a:effectLst/>
                          <a:latin typeface="Times New Roman" panose="02020603050405020304" pitchFamily="18" charset="0"/>
                          <a:cs typeface="Times New Roman" panose="02020603050405020304" pitchFamily="18" charset="0"/>
                        </a:rPr>
                        <a:t>T3- Öğrencilerin eğitimde yabancı dil sorunları yaşayabilmesi</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382250">
                <a:tc>
                  <a:txBody>
                    <a:bodyPr/>
                    <a:lstStyle/>
                    <a:p>
                      <a:pPr algn="l" fontAlgn="t"/>
                      <a:r>
                        <a:rPr lang="tr-TR" sz="1200" b="0" i="0" u="none" strike="noStrike" dirty="0">
                          <a:solidFill>
                            <a:srgbClr val="1F0620"/>
                          </a:solidFill>
                          <a:effectLst/>
                          <a:highlight>
                            <a:srgbClr val="FFFFFF"/>
                          </a:highlight>
                          <a:latin typeface="Times New Roman" panose="02020603050405020304" pitchFamily="18" charset="0"/>
                          <a:cs typeface="Times New Roman" panose="02020603050405020304" pitchFamily="18" charset="0"/>
                        </a:rPr>
                        <a:t>G4- Öğrenci odaklı olunması</a:t>
                      </a:r>
                    </a:p>
                  </a:txBody>
                  <a:tcPr marL="7620" marR="7620" marT="7620" marB="0">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t"/>
                      <a:r>
                        <a:rPr lang="tr-TR" sz="1200" b="0" i="0" u="none" strike="noStrike">
                          <a:solidFill>
                            <a:srgbClr val="1F0620"/>
                          </a:solidFill>
                          <a:effectLst/>
                          <a:latin typeface="Times New Roman" panose="02020603050405020304" pitchFamily="18" charset="0"/>
                          <a:cs typeface="Times New Roman" panose="02020603050405020304" pitchFamily="18" charset="0"/>
                        </a:rPr>
                        <a:t>Z4- Laboratuvar Eksikliği</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1200" b="0" i="0" u="none" strike="noStrike">
                          <a:solidFill>
                            <a:srgbClr val="1F0620"/>
                          </a:solidFill>
                          <a:effectLst/>
                          <a:latin typeface="Times New Roman" panose="02020603050405020304" pitchFamily="18" charset="0"/>
                          <a:cs typeface="Times New Roman" panose="02020603050405020304" pitchFamily="18" charset="0"/>
                        </a:rPr>
                        <a:t>F4- Makine mühendisliğinde iş imkanlarının fazla olması</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1200" b="0" i="0" u="none" strike="noStrike">
                          <a:solidFill>
                            <a:srgbClr val="1F0620"/>
                          </a:solidFill>
                          <a:effectLst/>
                          <a:latin typeface="Times New Roman" panose="02020603050405020304" pitchFamily="18" charset="0"/>
                          <a:cs typeface="Times New Roman" panose="02020603050405020304" pitchFamily="18" charset="0"/>
                        </a:rPr>
                        <a:t>T4- Ekonomik krizin iş alanlarını daraltması</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382250">
                <a:tc>
                  <a:txBody>
                    <a:bodyPr/>
                    <a:lstStyle/>
                    <a:p>
                      <a:pPr algn="l" fontAlgn="t"/>
                      <a:r>
                        <a:rPr lang="fi-FI" sz="1200" b="0" i="0" u="none" strike="noStrike" dirty="0">
                          <a:solidFill>
                            <a:srgbClr val="1F0620"/>
                          </a:solidFill>
                          <a:effectLst/>
                          <a:highlight>
                            <a:srgbClr val="FFFFFF"/>
                          </a:highlight>
                          <a:latin typeface="Times New Roman" panose="02020603050405020304" pitchFamily="18" charset="0"/>
                          <a:cs typeface="Times New Roman" panose="02020603050405020304" pitchFamily="18" charset="0"/>
                        </a:rPr>
                        <a:t>G5- Üst yönetimin etkin iletişimi</a:t>
                      </a:r>
                    </a:p>
                  </a:txBody>
                  <a:tcPr marL="7620" marR="7620" marT="7620" marB="0">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t"/>
                      <a:r>
                        <a:rPr lang="tr-TR" sz="1200" b="0" i="0" u="none" strike="noStrike">
                          <a:solidFill>
                            <a:srgbClr val="1F0620"/>
                          </a:solidFill>
                          <a:effectLst/>
                          <a:highlight>
                            <a:srgbClr val="FFFFFF"/>
                          </a:highlight>
                          <a:latin typeface="Times New Roman" panose="02020603050405020304" pitchFamily="18" charset="0"/>
                          <a:cs typeface="Times New Roman" panose="02020603050405020304" pitchFamily="18" charset="0"/>
                        </a:rPr>
                        <a:t>Z5-Makine mühendisliği yüksek lisans programının bulunmaması</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1200" b="0" i="0" u="none" strike="noStrike">
                          <a:solidFill>
                            <a:srgbClr val="1F0620"/>
                          </a:solidFill>
                          <a:effectLst/>
                          <a:highlight>
                            <a:srgbClr val="FFFFFF"/>
                          </a:highlight>
                          <a:latin typeface="Times New Roman" panose="02020603050405020304" pitchFamily="18" charset="0"/>
                          <a:cs typeface="Times New Roman" panose="02020603050405020304" pitchFamily="18" charset="0"/>
                        </a:rPr>
                        <a:t>F5- Kalite süreçlerinin takip ediliyor olması</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1200" b="0" i="0" u="none" strike="noStrike">
                          <a:solidFill>
                            <a:srgbClr val="1F0620"/>
                          </a:solidFill>
                          <a:effectLst/>
                          <a:latin typeface="Times New Roman" panose="02020603050405020304" pitchFamily="18" charset="0"/>
                          <a:cs typeface="Times New Roman" panose="02020603050405020304" pitchFamily="18" charset="0"/>
                        </a:rPr>
                        <a:t>T5-F11 Yüz yüze eğitimin aksaması ile online platformların yaygınlaşması</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r h="382250">
                <a:tc>
                  <a:txBody>
                    <a:bodyPr/>
                    <a:lstStyle/>
                    <a:p>
                      <a:pPr algn="l" fontAlgn="t"/>
                      <a:r>
                        <a:rPr lang="tr-TR" sz="1200" b="0" i="0" u="none" strike="noStrike" dirty="0">
                          <a:solidFill>
                            <a:srgbClr val="1F0620"/>
                          </a:solidFill>
                          <a:effectLst/>
                          <a:highlight>
                            <a:srgbClr val="FFFFFF"/>
                          </a:highlight>
                          <a:latin typeface="Times New Roman" panose="02020603050405020304" pitchFamily="18" charset="0"/>
                          <a:cs typeface="Times New Roman" panose="02020603050405020304" pitchFamily="18" charset="0"/>
                        </a:rPr>
                        <a:t>G6- Multidisipliner çalışma olanakları</a:t>
                      </a:r>
                    </a:p>
                  </a:txBody>
                  <a:tcPr marL="7620" marR="7620" marT="7620" marB="0">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t"/>
                      <a:r>
                        <a:rPr lang="tr-TR" sz="1200" b="0" i="0" u="none" strike="noStrike" dirty="0">
                          <a:solidFill>
                            <a:srgbClr val="1F0620"/>
                          </a:solidFill>
                          <a:effectLst/>
                          <a:latin typeface="Times New Roman" panose="02020603050405020304" pitchFamily="18" charset="0"/>
                          <a:cs typeface="Times New Roman" panose="02020603050405020304" pitchFamily="18" charset="0"/>
                        </a:rPr>
                        <a:t>Z6- Üniversite-Sanayi işbirliği açısından yeterli farkındalığın henüz oluşmaması.</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1200" b="0" i="0" u="none" strike="noStrike">
                          <a:solidFill>
                            <a:srgbClr val="1F0620"/>
                          </a:solidFill>
                          <a:effectLst/>
                          <a:latin typeface="Times New Roman" panose="02020603050405020304" pitchFamily="18" charset="0"/>
                          <a:cs typeface="Times New Roman" panose="02020603050405020304" pitchFamily="18" charset="0"/>
                        </a:rPr>
                        <a:t>F6- ATSO ile gerçekleştirilen işbirliği gibi üniversitenin işbirliği ortaklarının artırılmasına yönelik çalışmalar</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1200" b="0" i="0" u="none" strike="noStrike" dirty="0">
                          <a:solidFill>
                            <a:srgbClr val="1F0620"/>
                          </a:solidFill>
                          <a:effectLst/>
                          <a:latin typeface="Times New Roman" panose="02020603050405020304" pitchFamily="18" charset="0"/>
                          <a:cs typeface="Times New Roman" panose="02020603050405020304" pitchFamily="18" charset="0"/>
                        </a:rPr>
                        <a:t>T6- Ülkemizde mezun makine mühendisi sayısının son yıllarda çok hızlı şekilde artması, sektörel rekabeti arttırmış ve bölümün tercih edilebilirliğini düşürmüştür.</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2409110"/>
                  </a:ext>
                </a:extLst>
              </a:tr>
              <a:tr h="382250">
                <a:tc>
                  <a:txBody>
                    <a:bodyPr/>
                    <a:lstStyle/>
                    <a:p>
                      <a:pPr algn="l" fontAlgn="t"/>
                      <a:r>
                        <a:rPr lang="tr-TR" sz="1200" b="0" i="0" u="none" strike="noStrike" dirty="0">
                          <a:solidFill>
                            <a:srgbClr val="1F0620"/>
                          </a:solidFill>
                          <a:effectLst/>
                          <a:latin typeface="Times New Roman" panose="02020603050405020304" pitchFamily="18" charset="0"/>
                          <a:cs typeface="Times New Roman" panose="02020603050405020304" pitchFamily="18" charset="0"/>
                        </a:rPr>
                        <a:t>G7- Müfredatın ihtiyaçlara göre güncel tutulması</a:t>
                      </a:r>
                    </a:p>
                  </a:txBody>
                  <a:tcPr marL="7620" marR="7620" marT="7620" marB="0">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1200" b="0" i="0" u="none" strike="noStrike">
                          <a:solidFill>
                            <a:srgbClr val="1F0620"/>
                          </a:solidFill>
                          <a:effectLst/>
                          <a:latin typeface="Times New Roman" panose="02020603050405020304" pitchFamily="18" charset="0"/>
                          <a:cs typeface="Times New Roman" panose="02020603050405020304" pitchFamily="18" charset="0"/>
                        </a:rPr>
                        <a:t>F7- Gelişmeye ve yeniliklere açık bir üniversite olması</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9061239"/>
                  </a:ext>
                </a:extLst>
              </a:tr>
              <a:tr h="382250">
                <a:tc>
                  <a:txBody>
                    <a:bodyPr/>
                    <a:lstStyle/>
                    <a:p>
                      <a:pPr algn="l" fontAlgn="t"/>
                      <a:r>
                        <a:rPr lang="tr-TR" sz="1200" b="0" i="0" u="none" strike="noStrike" dirty="0">
                          <a:solidFill>
                            <a:srgbClr val="1F0620"/>
                          </a:solidFill>
                          <a:effectLst/>
                          <a:latin typeface="Times New Roman" panose="02020603050405020304" pitchFamily="18" charset="0"/>
                          <a:cs typeface="Times New Roman" panose="02020603050405020304" pitchFamily="18" charset="0"/>
                        </a:rPr>
                        <a:t>G8- Öğrencilerin akademik çalışanlara kolaylıkla ulaşabilmeleri</a:t>
                      </a:r>
                    </a:p>
                  </a:txBody>
                  <a:tcPr marL="7620" marR="7620" marT="7620" marB="0">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1200" b="0" i="0" u="none" strike="noStrike">
                          <a:solidFill>
                            <a:srgbClr val="1F0620"/>
                          </a:solidFill>
                          <a:effectLst/>
                          <a:latin typeface="Times New Roman" panose="02020603050405020304" pitchFamily="18" charset="0"/>
                          <a:cs typeface="Times New Roman" panose="02020603050405020304" pitchFamily="18" charset="0"/>
                        </a:rPr>
                        <a:t>F8- Yönetim ve mütevelli heyetinin eğitime bakış açısı</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67738203"/>
                  </a:ext>
                </a:extLst>
              </a:tr>
              <a:tr h="382250">
                <a:tc>
                  <a:txBody>
                    <a:bodyPr/>
                    <a:lstStyle/>
                    <a:p>
                      <a:pPr algn="l" fontAlgn="t"/>
                      <a:r>
                        <a:rPr lang="tr-TR" sz="1200" b="0" i="0" u="none" strike="noStrike" dirty="0">
                          <a:solidFill>
                            <a:srgbClr val="1F0620"/>
                          </a:solidFill>
                          <a:effectLst/>
                          <a:highlight>
                            <a:srgbClr val="FFFFFF"/>
                          </a:highlight>
                          <a:latin typeface="Times New Roman" panose="02020603050405020304" pitchFamily="18" charset="0"/>
                          <a:cs typeface="Times New Roman" panose="02020603050405020304" pitchFamily="18" charset="0"/>
                        </a:rPr>
                        <a:t>G9- LMS sisteminin etkin bir şekilde kullanılması </a:t>
                      </a:r>
                    </a:p>
                  </a:txBody>
                  <a:tcPr marL="7620" marR="7620" marT="7620" marB="0">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1200" b="0" i="0" u="none" strike="noStrike">
                          <a:solidFill>
                            <a:srgbClr val="1F0620"/>
                          </a:solidFill>
                          <a:effectLst/>
                          <a:latin typeface="Times New Roman" panose="02020603050405020304" pitchFamily="18" charset="0"/>
                          <a:cs typeface="Times New Roman" panose="02020603050405020304" pitchFamily="18" charset="0"/>
                        </a:rPr>
                        <a:t>F9- Üniversitenin Yurtiçi-Yurtdışı Ortaklıkları</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59513874"/>
                  </a:ext>
                </a:extLst>
              </a:tr>
              <a:tr h="382250">
                <a:tc>
                  <a:txBody>
                    <a:bodyPr/>
                    <a:lstStyle/>
                    <a:p>
                      <a:pPr algn="l" fontAlgn="t"/>
                      <a:r>
                        <a:rPr lang="tr-TR" sz="1200" b="0" i="0" u="none" strike="noStrike" dirty="0">
                          <a:solidFill>
                            <a:srgbClr val="1F0620"/>
                          </a:solidFill>
                          <a:effectLst/>
                          <a:latin typeface="Times New Roman" panose="02020603050405020304" pitchFamily="18" charset="0"/>
                          <a:cs typeface="Times New Roman" panose="02020603050405020304" pitchFamily="18" charset="0"/>
                        </a:rPr>
                        <a:t>G10- Staj imkanlarının ve raporlama sürecinin öğrenci verimliliğini arttırması.</a:t>
                      </a:r>
                    </a:p>
                  </a:txBody>
                  <a:tcPr marL="7620" marR="7620" marT="7620" marB="0">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1200" b="0" i="0" u="none" strike="noStrike">
                          <a:solidFill>
                            <a:srgbClr val="1F0620"/>
                          </a:solidFill>
                          <a:effectLst/>
                          <a:latin typeface="Times New Roman" panose="02020603050405020304" pitchFamily="18" charset="0"/>
                          <a:cs typeface="Times New Roman" panose="02020603050405020304" pitchFamily="18" charset="0"/>
                        </a:rPr>
                        <a:t>F10- T2 Antalya ilinde açılması planlanan üniversiteler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7529262"/>
                  </a:ext>
                </a:extLst>
              </a:tr>
              <a:tr h="382250">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1200" b="0" i="0" u="none" strike="noStrike">
                          <a:solidFill>
                            <a:srgbClr val="1F0620"/>
                          </a:solidFill>
                          <a:effectLst/>
                          <a:highlight>
                            <a:srgbClr val="FFFFFF"/>
                          </a:highlight>
                          <a:latin typeface="Times New Roman" panose="02020603050405020304" pitchFamily="18" charset="0"/>
                          <a:cs typeface="Times New Roman" panose="02020603050405020304" pitchFamily="18" charset="0"/>
                        </a:rPr>
                        <a:t>F11- T5 Yüz yüze eğitimin aksaması ile online patformların yaygınlaşması</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58300749"/>
                  </a:ext>
                </a:extLst>
              </a:tr>
              <a:tr h="382250">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1200" b="0" i="0" u="none" strike="noStrike">
                          <a:solidFill>
                            <a:srgbClr val="1F0620"/>
                          </a:solidFill>
                          <a:effectLst/>
                          <a:latin typeface="Times New Roman" panose="02020603050405020304" pitchFamily="18" charset="0"/>
                          <a:cs typeface="Times New Roman" panose="02020603050405020304" pitchFamily="18" charset="0"/>
                        </a:rPr>
                        <a:t>F12- Üniversitemiz ortaklığında AOSB Teknopark'ın kurulmuş olması.</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06431289"/>
                  </a:ext>
                </a:extLst>
              </a:tr>
              <a:tr h="382250">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1200" b="0" i="0" u="none" strike="noStrike" dirty="0">
                          <a:solidFill>
                            <a:srgbClr val="1F0620"/>
                          </a:solidFill>
                          <a:effectLst/>
                          <a:latin typeface="Times New Roman" panose="02020603050405020304" pitchFamily="18" charset="0"/>
                          <a:cs typeface="Times New Roman" panose="02020603050405020304" pitchFamily="18" charset="0"/>
                        </a:rPr>
                        <a:t>F13- OSB'deki firmaların staj programı kapsamında öğrenci taleplerinin bulunması.</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99661676"/>
                  </a:ext>
                </a:extLst>
              </a:tr>
              <a:tr h="382250">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16796659"/>
                  </a:ext>
                </a:extLst>
              </a:tr>
            </a:tbl>
          </a:graphicData>
        </a:graphic>
      </p:graphicFrame>
    </p:spTree>
    <p:extLst>
      <p:ext uri="{BB962C8B-B14F-4D97-AF65-F5344CB8AC3E}">
        <p14:creationId xmlns:p14="http://schemas.microsoft.com/office/powerpoint/2010/main" val="23889845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33686" y="77000"/>
            <a:ext cx="5076628"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BEKLENTİLERİ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8"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o 3"/>
          <p:cNvGraphicFramePr>
            <a:graphicFrameLocks noGrp="1"/>
          </p:cNvGraphicFramePr>
          <p:nvPr>
            <p:extLst>
              <p:ext uri="{D42A27DB-BD31-4B8C-83A1-F6EECF244321}">
                <p14:modId xmlns:p14="http://schemas.microsoft.com/office/powerpoint/2010/main" val="3996022132"/>
              </p:ext>
            </p:extLst>
          </p:nvPr>
        </p:nvGraphicFramePr>
        <p:xfrm>
          <a:off x="0" y="781289"/>
          <a:ext cx="8972062" cy="6007693"/>
        </p:xfrm>
        <a:graphic>
          <a:graphicData uri="http://schemas.openxmlformats.org/drawingml/2006/table">
            <a:tbl>
              <a:tblPr/>
              <a:tblGrid>
                <a:gridCol w="2872153">
                  <a:extLst>
                    <a:ext uri="{9D8B030D-6E8A-4147-A177-3AD203B41FA5}">
                      <a16:colId xmlns:a16="http://schemas.microsoft.com/office/drawing/2014/main" val="3918363564"/>
                    </a:ext>
                  </a:extLst>
                </a:gridCol>
                <a:gridCol w="3038005">
                  <a:extLst>
                    <a:ext uri="{9D8B030D-6E8A-4147-A177-3AD203B41FA5}">
                      <a16:colId xmlns:a16="http://schemas.microsoft.com/office/drawing/2014/main" val="1683979601"/>
                    </a:ext>
                  </a:extLst>
                </a:gridCol>
                <a:gridCol w="3061904">
                  <a:extLst>
                    <a:ext uri="{9D8B030D-6E8A-4147-A177-3AD203B41FA5}">
                      <a16:colId xmlns:a16="http://schemas.microsoft.com/office/drawing/2014/main" val="2592459544"/>
                    </a:ext>
                  </a:extLst>
                </a:gridCol>
              </a:tblGrid>
              <a:tr h="596855">
                <a:tc>
                  <a:txBody>
                    <a:bodyPr/>
                    <a:lstStyle/>
                    <a:p>
                      <a:pPr algn="ctr" fontAlgn="ctr"/>
                      <a:r>
                        <a:rPr lang="tr-TR" sz="1200" b="1" i="0" u="none" strike="noStrike" dirty="0">
                          <a:solidFill>
                            <a:srgbClr val="000000"/>
                          </a:solidFill>
                          <a:effectLst/>
                          <a:latin typeface="Calibri" panose="020F0502020204030204" pitchFamily="34" charset="0"/>
                        </a:rPr>
                        <a:t>PAYDAŞ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PAYDAŞ OLMA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PAYDAŞ BEKLENTİSİ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353287">
                <a:tc>
                  <a:txBody>
                    <a:bodyPr/>
                    <a:lstStyle/>
                    <a:p>
                      <a:pPr algn="ctr" fontAlgn="ctr"/>
                      <a:r>
                        <a:rPr lang="tr-TR" sz="1000" b="0" i="0" u="none" strike="noStrike" dirty="0">
                          <a:solidFill>
                            <a:srgbClr val="000000"/>
                          </a:solidFill>
                          <a:effectLst/>
                          <a:highlight>
                            <a:srgbClr val="FFFFFF"/>
                          </a:highlight>
                          <a:latin typeface="Calibri" panose="020F0502020204030204" pitchFamily="34" charset="0"/>
                        </a:rPr>
                        <a:t>Rektörlük</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Kurumu Yönetme Sorumluluğu</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Mevzuata Uyum,Akademik Başarı-Öğrenci Memnuniyeti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353287">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Dekanlık</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Fakülte Yönetme Sorumluluğu</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Mevzuata Uyum,Akademik Başarı-Öğrenci Memnuniyeti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855765374"/>
                  </a:ext>
                </a:extLst>
              </a:tr>
              <a:tr h="353287">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Bölüm Akademik Personeli</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Akademik Hizmet Verme Sorumluluğu</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Öğrenci Başarısı-Akademik Çalışmalar İçin Destek-Güçlü İletişim ve Empati-Kurumsal Yapı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353287">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İdari Personel</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İdari Hizmet Verme Sorumluluğu</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Güçlü İletişim ve Empati-Kurumsal Yapı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353287">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YÖK</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Mevzuat Yaratıcı Üst Kurum</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Mevzuata Uyum,Akademik Başarı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456834">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Devam Eden Öğrenci</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Hizmeti kullanan</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Kaliteli Eğitim,Sosyal İmkanlar,Kariyer Planlama,Güçlü İletişim ve Empati,Kurumsal Yapı, Akademik çalışma ortaklığı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r h="353287">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Potansiyel Öğrenci</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Tercih Etme Olasılığı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Etkin İletişim, Meslek Tanıtımı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2409110"/>
                  </a:ext>
                </a:extLst>
              </a:tr>
              <a:tr h="353287">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Öğrenci Velileri</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Dolaylı Müşteri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Kaliteli Eğitim,Sosyal İmkanlar,Kariyer Planlama,Güçlü İletişim ve Empati,Kurumsal Yapı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9061239"/>
                  </a:ext>
                </a:extLst>
              </a:tr>
              <a:tr h="353287">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Fakültenin Diğer Bölümleri</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İşbirliği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Ders ve Akademik Çalışmalar İçin Destek-Güçlü İletişim ve Empati-Kurumsal Yapı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67738203"/>
                  </a:ext>
                </a:extLst>
              </a:tr>
              <a:tr h="353287">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İş Verenler / Özel Sektör</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Stajyer / Uygulama Dersi /</a:t>
                      </a:r>
                      <a:br>
                        <a:rPr lang="tr-TR" sz="1000" b="0" i="0" u="none" strike="noStrike">
                          <a:solidFill>
                            <a:srgbClr val="000000"/>
                          </a:solidFill>
                          <a:effectLst/>
                          <a:highlight>
                            <a:srgbClr val="FFFFFF"/>
                          </a:highlight>
                          <a:latin typeface="Calibri" panose="020F0502020204030204" pitchFamily="34" charset="0"/>
                        </a:rPr>
                      </a:br>
                      <a:r>
                        <a:rPr lang="tr-TR" sz="1000" b="0" i="0" u="none" strike="noStrike">
                          <a:solidFill>
                            <a:srgbClr val="000000"/>
                          </a:solidFill>
                          <a:effectLst/>
                          <a:highlight>
                            <a:srgbClr val="FFFFFF"/>
                          </a:highlight>
                          <a:latin typeface="Calibri" panose="020F0502020204030204" pitchFamily="34" charset="0"/>
                        </a:rPr>
                        <a:t>Mezun İstihdamı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Gelişmiş Mesleki Donanıma Sahip İş</a:t>
                      </a:r>
                      <a:br>
                        <a:rPr lang="tr-TR" sz="1000" b="0" i="0" u="none" strike="noStrike">
                          <a:solidFill>
                            <a:srgbClr val="000000"/>
                          </a:solidFill>
                          <a:effectLst/>
                          <a:highlight>
                            <a:srgbClr val="FFFFFF"/>
                          </a:highlight>
                          <a:latin typeface="Calibri" panose="020F0502020204030204" pitchFamily="34" charset="0"/>
                        </a:rPr>
                      </a:br>
                      <a:r>
                        <a:rPr lang="tr-TR" sz="1000" b="0" i="0" u="none" strike="noStrike">
                          <a:solidFill>
                            <a:srgbClr val="000000"/>
                          </a:solidFill>
                          <a:effectLst/>
                          <a:highlight>
                            <a:srgbClr val="FFFFFF"/>
                          </a:highlight>
                          <a:latin typeface="Calibri" panose="020F0502020204030204" pitchFamily="34" charset="0"/>
                        </a:rPr>
                        <a:t>Gücü Temini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59513874"/>
                  </a:ext>
                </a:extLst>
              </a:tr>
              <a:tr h="353287">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Akreditasyon Kuruluşları (MÜDEK)</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Eğitim standardları belirleme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Müfredat ve ders standardlarının oluşturulması - akreditasyon belgelerinin edinilmesi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7529262"/>
                  </a:ext>
                </a:extLst>
              </a:tr>
              <a:tr h="353287">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YÖKAK</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Kanunen bağlılık</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Mevzuata uygunluk</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58300749"/>
                  </a:ext>
                </a:extLst>
              </a:tr>
              <a:tr h="353287">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AOSB </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highlight>
                            <a:srgbClr val="FFFFFF"/>
                          </a:highlight>
                          <a:latin typeface="Calibri" panose="020F0502020204030204" pitchFamily="34" charset="0"/>
                        </a:rPr>
                        <a:t>Üniversite-Sanayi İşbirliği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Sürdürülebilir İşbirliği,Problemlere Bilimsel Çözüm,Nitelikli Mezun ve Stajyer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06431289"/>
                  </a:ext>
                </a:extLst>
              </a:tr>
              <a:tr h="353287">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TÜBİTAK</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highlight>
                            <a:srgbClr val="FFFFFF"/>
                          </a:highlight>
                          <a:latin typeface="Calibri" panose="020F0502020204030204" pitchFamily="34" charset="0"/>
                        </a:rPr>
                        <a:t>Hibe Sağlayıcı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Projeler Üretilerek Bilimin Geliştirilmesi ve Yaygınlaştırılması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99661676"/>
                  </a:ext>
                </a:extLst>
              </a:tr>
              <a:tr h="353287">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Hakemli Dergiler </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Akademik Çalışmalar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highlight>
                            <a:srgbClr val="FFFFFF"/>
                          </a:highlight>
                          <a:latin typeface="Calibri" panose="020F0502020204030204" pitchFamily="34" charset="0"/>
                        </a:rPr>
                        <a:t>Hakemlik Yayınların Yapılması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16796659"/>
                  </a:ext>
                </a:extLst>
              </a:tr>
            </a:tbl>
          </a:graphicData>
        </a:graphic>
      </p:graphicFrame>
    </p:spTree>
    <p:extLst>
      <p:ext uri="{BB962C8B-B14F-4D97-AF65-F5344CB8AC3E}">
        <p14:creationId xmlns:p14="http://schemas.microsoft.com/office/powerpoint/2010/main" val="4598362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33686" y="77000"/>
            <a:ext cx="5076628"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BEKLENTİLERİ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8"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o 3"/>
          <p:cNvGraphicFramePr>
            <a:graphicFrameLocks noGrp="1"/>
          </p:cNvGraphicFramePr>
          <p:nvPr>
            <p:extLst>
              <p:ext uri="{D42A27DB-BD31-4B8C-83A1-F6EECF244321}">
                <p14:modId xmlns:p14="http://schemas.microsoft.com/office/powerpoint/2010/main" val="2636608881"/>
              </p:ext>
            </p:extLst>
          </p:nvPr>
        </p:nvGraphicFramePr>
        <p:xfrm>
          <a:off x="323528" y="1296538"/>
          <a:ext cx="8535334" cy="5387773"/>
        </p:xfrm>
        <a:graphic>
          <a:graphicData uri="http://schemas.openxmlformats.org/drawingml/2006/table">
            <a:tbl>
              <a:tblPr/>
              <a:tblGrid>
                <a:gridCol w="2732347">
                  <a:extLst>
                    <a:ext uri="{9D8B030D-6E8A-4147-A177-3AD203B41FA5}">
                      <a16:colId xmlns:a16="http://schemas.microsoft.com/office/drawing/2014/main" val="3918363564"/>
                    </a:ext>
                  </a:extLst>
                </a:gridCol>
                <a:gridCol w="2890126">
                  <a:extLst>
                    <a:ext uri="{9D8B030D-6E8A-4147-A177-3AD203B41FA5}">
                      <a16:colId xmlns:a16="http://schemas.microsoft.com/office/drawing/2014/main" val="1683979601"/>
                    </a:ext>
                  </a:extLst>
                </a:gridCol>
                <a:gridCol w="2912861">
                  <a:extLst>
                    <a:ext uri="{9D8B030D-6E8A-4147-A177-3AD203B41FA5}">
                      <a16:colId xmlns:a16="http://schemas.microsoft.com/office/drawing/2014/main" val="2592459544"/>
                    </a:ext>
                  </a:extLst>
                </a:gridCol>
              </a:tblGrid>
              <a:tr h="471350">
                <a:tc>
                  <a:txBody>
                    <a:bodyPr/>
                    <a:lstStyle/>
                    <a:p>
                      <a:pPr algn="ctr" fontAlgn="ctr"/>
                      <a:r>
                        <a:rPr lang="tr-TR" sz="1200" b="1" i="0" u="none" strike="noStrike" dirty="0">
                          <a:solidFill>
                            <a:srgbClr val="000000"/>
                          </a:solidFill>
                          <a:effectLst/>
                          <a:latin typeface="Calibri" panose="020F0502020204030204" pitchFamily="34" charset="0"/>
                        </a:rPr>
                        <a:t>PAYDAŞ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PAYDAŞ OLMA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PAYDAŞ BEKLENTİSİ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464090">
                <a:tc>
                  <a:txBody>
                    <a:bodyPr/>
                    <a:lstStyle/>
                    <a:p>
                      <a:pPr algn="ctr" fontAlgn="ctr"/>
                      <a:r>
                        <a:rPr lang="tr-TR" sz="1200" b="0" i="0" u="none" strike="noStrike" dirty="0">
                          <a:solidFill>
                            <a:srgbClr val="1F0620"/>
                          </a:solidFill>
                          <a:effectLst/>
                          <a:highlight>
                            <a:srgbClr val="FFFFFF"/>
                          </a:highlight>
                          <a:latin typeface="Times New Roman" panose="02020603050405020304" pitchFamily="18" charset="0"/>
                          <a:cs typeface="Times New Roman" panose="02020603050405020304" pitchFamily="18" charset="0"/>
                        </a:rPr>
                        <a:t>Kamu Kurum ve Kuruluşları (Proje ve Destek) </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200" b="0" i="0" u="none" strike="noStrike">
                          <a:solidFill>
                            <a:srgbClr val="1F0620"/>
                          </a:solidFill>
                          <a:effectLst/>
                          <a:highlight>
                            <a:srgbClr val="FFFFFF"/>
                          </a:highlight>
                          <a:latin typeface="Times New Roman" panose="02020603050405020304" pitchFamily="18" charset="0"/>
                          <a:cs typeface="Times New Roman" panose="02020603050405020304" pitchFamily="18" charset="0"/>
                        </a:rPr>
                        <a:t>İşbirliği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200" b="0" i="0" u="none" strike="noStrike">
                          <a:solidFill>
                            <a:srgbClr val="1F0620"/>
                          </a:solidFill>
                          <a:effectLst/>
                          <a:highlight>
                            <a:srgbClr val="FFFFFF"/>
                          </a:highlight>
                          <a:latin typeface="Times New Roman" panose="02020603050405020304" pitchFamily="18" charset="0"/>
                          <a:cs typeface="Times New Roman" panose="02020603050405020304" pitchFamily="18" charset="0"/>
                        </a:rPr>
                        <a:t>Mevzuata Uyum, Ortak Proje ve Destekler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279000">
                <a:tc>
                  <a:txBody>
                    <a:bodyPr/>
                    <a:lstStyle/>
                    <a:p>
                      <a:pPr algn="ctr" fontAlgn="ctr"/>
                      <a:r>
                        <a:rPr lang="tr-TR" sz="1200" b="0" i="0" u="none" strike="noStrike">
                          <a:solidFill>
                            <a:srgbClr val="1F0620"/>
                          </a:solidFill>
                          <a:effectLst/>
                          <a:highlight>
                            <a:srgbClr val="FFFFFF"/>
                          </a:highlight>
                          <a:latin typeface="Times New Roman" panose="02020603050405020304" pitchFamily="18" charset="0"/>
                          <a:cs typeface="Times New Roman" panose="02020603050405020304" pitchFamily="18" charset="0"/>
                        </a:rPr>
                        <a:t>Bağımsız Akredite Kuruluşu </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200" b="0" i="0" u="none" strike="noStrike">
                          <a:solidFill>
                            <a:srgbClr val="1F0620"/>
                          </a:solidFill>
                          <a:effectLst/>
                          <a:highlight>
                            <a:srgbClr val="FFFFFF"/>
                          </a:highlight>
                          <a:latin typeface="Times New Roman" panose="02020603050405020304" pitchFamily="18" charset="0"/>
                          <a:cs typeface="Times New Roman" panose="02020603050405020304" pitchFamily="18" charset="0"/>
                        </a:rPr>
                        <a:t>Uluslararası eğitim standartlarına uyum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200" b="0" i="0" u="none" strike="noStrike">
                          <a:solidFill>
                            <a:srgbClr val="1F0620"/>
                          </a:solidFill>
                          <a:effectLst/>
                          <a:highlight>
                            <a:srgbClr val="FFFFFF"/>
                          </a:highlight>
                          <a:latin typeface="Times New Roman" panose="02020603050405020304" pitchFamily="18" charset="0"/>
                          <a:cs typeface="Times New Roman" panose="02020603050405020304" pitchFamily="18" charset="0"/>
                        </a:rPr>
                        <a:t>YÖK ve Akr. Kuruluşu kriterlerinin sağlanması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855765374"/>
                  </a:ext>
                </a:extLst>
              </a:tr>
              <a:tr h="464090">
                <a:tc>
                  <a:txBody>
                    <a:bodyPr/>
                    <a:lstStyle/>
                    <a:p>
                      <a:pPr algn="ctr" fontAlgn="ctr"/>
                      <a:r>
                        <a:rPr lang="tr-TR" sz="1200" b="0" i="0" u="none" strike="noStrike">
                          <a:solidFill>
                            <a:srgbClr val="1F0620"/>
                          </a:solidFill>
                          <a:effectLst/>
                          <a:highlight>
                            <a:srgbClr val="FFFFFF"/>
                          </a:highlight>
                          <a:latin typeface="Times New Roman" panose="02020603050405020304" pitchFamily="18" charset="0"/>
                          <a:cs typeface="Times New Roman" panose="02020603050405020304" pitchFamily="18" charset="0"/>
                        </a:rPr>
                        <a:t>Medya</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200" b="0" i="0" u="none" strike="noStrike">
                          <a:solidFill>
                            <a:srgbClr val="1F0620"/>
                          </a:solidFill>
                          <a:effectLst/>
                          <a:highlight>
                            <a:srgbClr val="FFFFFF"/>
                          </a:highlight>
                          <a:latin typeface="Times New Roman" panose="02020603050405020304" pitchFamily="18" charset="0"/>
                          <a:cs typeface="Times New Roman" panose="02020603050405020304" pitchFamily="18" charset="0"/>
                        </a:rPr>
                        <a:t>Tanıtım ve Reklam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200" b="0" i="0" u="none" strike="noStrike">
                          <a:solidFill>
                            <a:srgbClr val="1F0620"/>
                          </a:solidFill>
                          <a:effectLst/>
                          <a:highlight>
                            <a:srgbClr val="FFFFFF"/>
                          </a:highlight>
                          <a:latin typeface="Times New Roman" panose="02020603050405020304" pitchFamily="18" charset="0"/>
                          <a:cs typeface="Times New Roman" panose="02020603050405020304" pitchFamily="18" charset="0"/>
                        </a:rPr>
                        <a:t>Doğru ve Zamanında İletilen Bilgi, Güçlü İletişim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464090">
                <a:tc>
                  <a:txBody>
                    <a:bodyPr/>
                    <a:lstStyle/>
                    <a:p>
                      <a:pPr algn="ctr" fontAlgn="ctr"/>
                      <a:r>
                        <a:rPr lang="tr-TR" sz="1200" b="0" i="0" u="none" strike="noStrike">
                          <a:solidFill>
                            <a:srgbClr val="1F0620"/>
                          </a:solidFill>
                          <a:effectLst/>
                          <a:latin typeface="Times New Roman" panose="02020603050405020304" pitchFamily="18" charset="0"/>
                          <a:cs typeface="Times New Roman" panose="02020603050405020304" pitchFamily="18" charset="0"/>
                        </a:rPr>
                        <a:t>Makine Mühendisleri Odası</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200" b="0" i="0" u="none" strike="noStrike">
                          <a:solidFill>
                            <a:srgbClr val="1F0620"/>
                          </a:solidFill>
                          <a:effectLst/>
                          <a:latin typeface="Times New Roman" panose="02020603050405020304" pitchFamily="18" charset="0"/>
                          <a:cs typeface="Times New Roman" panose="02020603050405020304" pitchFamily="18" charset="0"/>
                        </a:rPr>
                        <a:t>Tanıtım, bilgi paylaşımı ve diğer meslektaşlarla etkileşim</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200" b="0" i="0" u="none" strike="noStrike" dirty="0">
                          <a:solidFill>
                            <a:srgbClr val="1F0620"/>
                          </a:solidFill>
                          <a:effectLst/>
                          <a:latin typeface="Times New Roman" panose="02020603050405020304" pitchFamily="18" charset="0"/>
                          <a:cs typeface="Times New Roman" panose="02020603050405020304" pitchFamily="18" charset="0"/>
                        </a:rPr>
                        <a:t>Mesleki faaliyetlerde çalışma imkanlarının tartışılması, işbirliği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279000">
                <a:tc>
                  <a:txBody>
                    <a:bodyPr/>
                    <a:lstStyle/>
                    <a:p>
                      <a:pPr algn="ctr" fontAlgn="ctr"/>
                      <a:endParaRPr lang="tr-TR" sz="1000" b="0" i="0" u="none" strike="noStrike">
                        <a:solidFill>
                          <a:srgbClr val="000000"/>
                        </a:solidFill>
                        <a:effectLst/>
                        <a:highlight>
                          <a:srgbClr val="FFFFFF"/>
                        </a:highlight>
                        <a:latin typeface="Calibri" panose="020F0502020204030204" pitchFamily="34" charset="0"/>
                      </a:endParaRP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1000" b="0" i="0" u="none" strike="noStrike">
                        <a:solidFill>
                          <a:srgbClr val="000000"/>
                        </a:solidFill>
                        <a:effectLst/>
                        <a:highlight>
                          <a:srgbClr val="FFFFFF"/>
                        </a:highligh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000" b="0" i="0" u="none" strike="noStrike">
                        <a:solidFill>
                          <a:srgbClr val="000000"/>
                        </a:solidFill>
                        <a:effectLst/>
                        <a:highlight>
                          <a:srgbClr val="FFFFFF"/>
                        </a:highligh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360773">
                <a:tc>
                  <a:txBody>
                    <a:bodyPr/>
                    <a:lstStyle/>
                    <a:p>
                      <a:pPr algn="ctr" fontAlgn="ctr"/>
                      <a:endParaRPr lang="tr-TR" sz="1000" b="0" i="0" u="none" strike="noStrike">
                        <a:solidFill>
                          <a:srgbClr val="000000"/>
                        </a:solidFill>
                        <a:effectLst/>
                        <a:highlight>
                          <a:srgbClr val="FFFFFF"/>
                        </a:highlight>
                        <a:latin typeface="Calibri" panose="020F0502020204030204" pitchFamily="34" charset="0"/>
                      </a:endParaRP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1000" b="0" i="0" u="none" strike="noStrike">
                        <a:solidFill>
                          <a:srgbClr val="000000"/>
                        </a:solidFill>
                        <a:effectLst/>
                        <a:highlight>
                          <a:srgbClr val="FFFFFF"/>
                        </a:highligh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000" b="0" i="0" u="none" strike="noStrike">
                        <a:solidFill>
                          <a:srgbClr val="000000"/>
                        </a:solidFill>
                        <a:effectLst/>
                        <a:highlight>
                          <a:srgbClr val="FFFFFF"/>
                        </a:highligh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r h="279000">
                <a:tc>
                  <a:txBody>
                    <a:bodyPr/>
                    <a:lstStyle/>
                    <a:p>
                      <a:pPr algn="ctr" fontAlgn="ctr"/>
                      <a:endParaRPr lang="tr-TR" sz="1000" b="0" i="0" u="none" strike="noStrike">
                        <a:solidFill>
                          <a:srgbClr val="000000"/>
                        </a:solidFill>
                        <a:effectLst/>
                        <a:highlight>
                          <a:srgbClr val="FFFFFF"/>
                        </a:highlight>
                        <a:latin typeface="Calibri" panose="020F0502020204030204" pitchFamily="34" charset="0"/>
                      </a:endParaRP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1000" b="0" i="0" u="none" strike="noStrike">
                        <a:solidFill>
                          <a:srgbClr val="000000"/>
                        </a:solidFill>
                        <a:effectLst/>
                        <a:highlight>
                          <a:srgbClr val="FFFFFF"/>
                        </a:highligh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000" b="0" i="0" u="none" strike="noStrike">
                        <a:solidFill>
                          <a:srgbClr val="000000"/>
                        </a:solidFill>
                        <a:effectLst/>
                        <a:highlight>
                          <a:srgbClr val="FFFFFF"/>
                        </a:highligh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2409110"/>
                  </a:ext>
                </a:extLst>
              </a:tr>
              <a:tr h="279000">
                <a:tc>
                  <a:txBody>
                    <a:bodyPr/>
                    <a:lstStyle/>
                    <a:p>
                      <a:pPr algn="ctr" fontAlgn="ctr"/>
                      <a:endParaRPr lang="tr-TR" sz="1000" b="0" i="0" u="none" strike="noStrike">
                        <a:solidFill>
                          <a:srgbClr val="000000"/>
                        </a:solidFill>
                        <a:effectLst/>
                        <a:highlight>
                          <a:srgbClr val="FFFFFF"/>
                        </a:highlight>
                        <a:latin typeface="Calibri" panose="020F0502020204030204" pitchFamily="34" charset="0"/>
                      </a:endParaRP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1000" b="0" i="0" u="none" strike="noStrike">
                        <a:solidFill>
                          <a:srgbClr val="000000"/>
                        </a:solidFill>
                        <a:effectLst/>
                        <a:highlight>
                          <a:srgbClr val="FFFFFF"/>
                        </a:highligh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000" b="0" i="0" u="none" strike="noStrike">
                        <a:solidFill>
                          <a:srgbClr val="000000"/>
                        </a:solidFill>
                        <a:effectLst/>
                        <a:highlight>
                          <a:srgbClr val="FFFFFF"/>
                        </a:highligh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9061239"/>
                  </a:ext>
                </a:extLst>
              </a:tr>
              <a:tr h="279000">
                <a:tc>
                  <a:txBody>
                    <a:bodyPr/>
                    <a:lstStyle/>
                    <a:p>
                      <a:pPr algn="ctr" fontAlgn="ctr"/>
                      <a:endParaRPr lang="tr-TR" sz="1000" b="0" i="0" u="none" strike="noStrike">
                        <a:solidFill>
                          <a:srgbClr val="000000"/>
                        </a:solidFill>
                        <a:effectLst/>
                        <a:highlight>
                          <a:srgbClr val="FFFFFF"/>
                        </a:highlight>
                        <a:latin typeface="Calibri" panose="020F0502020204030204" pitchFamily="34" charset="0"/>
                      </a:endParaRP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1000" b="0" i="0" u="none" strike="noStrike">
                        <a:solidFill>
                          <a:srgbClr val="000000"/>
                        </a:solidFill>
                        <a:effectLst/>
                        <a:highlight>
                          <a:srgbClr val="FFFFFF"/>
                        </a:highligh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000" b="0" i="0" u="none" strike="noStrike">
                        <a:solidFill>
                          <a:srgbClr val="000000"/>
                        </a:solidFill>
                        <a:effectLst/>
                        <a:highlight>
                          <a:srgbClr val="FFFFFF"/>
                        </a:highligh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67738203"/>
                  </a:ext>
                </a:extLst>
              </a:tr>
              <a:tr h="279000">
                <a:tc>
                  <a:txBody>
                    <a:bodyPr/>
                    <a:lstStyle/>
                    <a:p>
                      <a:pPr algn="ctr" fontAlgn="ctr"/>
                      <a:endParaRPr lang="tr-TR" sz="1000" b="0" i="0" u="none" strike="noStrike">
                        <a:solidFill>
                          <a:srgbClr val="000000"/>
                        </a:solidFill>
                        <a:effectLst/>
                        <a:highlight>
                          <a:srgbClr val="FFFFFF"/>
                        </a:highlight>
                        <a:latin typeface="Calibri" panose="020F0502020204030204" pitchFamily="34" charset="0"/>
                      </a:endParaRP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1000" b="0" i="0" u="none" strike="noStrike">
                        <a:solidFill>
                          <a:srgbClr val="000000"/>
                        </a:solidFill>
                        <a:effectLst/>
                        <a:highlight>
                          <a:srgbClr val="FFFFFF"/>
                        </a:highligh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000" b="0" i="0" u="none" strike="noStrike">
                        <a:solidFill>
                          <a:srgbClr val="000000"/>
                        </a:solidFill>
                        <a:effectLst/>
                        <a:highlight>
                          <a:srgbClr val="FFFFFF"/>
                        </a:highligh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59513874"/>
                  </a:ext>
                </a:extLst>
              </a:tr>
              <a:tr h="279000">
                <a:tc>
                  <a:txBody>
                    <a:bodyPr/>
                    <a:lstStyle/>
                    <a:p>
                      <a:pPr algn="ctr" fontAlgn="ctr"/>
                      <a:endParaRPr lang="tr-TR" sz="1000" b="0" i="0" u="none" strike="noStrike">
                        <a:solidFill>
                          <a:srgbClr val="000000"/>
                        </a:solidFill>
                        <a:effectLst/>
                        <a:highlight>
                          <a:srgbClr val="FFFFFF"/>
                        </a:highlight>
                        <a:latin typeface="Calibri" panose="020F0502020204030204" pitchFamily="34" charset="0"/>
                      </a:endParaRP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1000" b="0" i="0" u="none" strike="noStrike" dirty="0">
                        <a:solidFill>
                          <a:srgbClr val="000000"/>
                        </a:solidFill>
                        <a:effectLst/>
                        <a:highlight>
                          <a:srgbClr val="FFFFFF"/>
                        </a:highligh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000" b="0" i="0" u="none" strike="noStrike">
                        <a:solidFill>
                          <a:srgbClr val="000000"/>
                        </a:solidFill>
                        <a:effectLst/>
                        <a:highlight>
                          <a:srgbClr val="FFFFFF"/>
                        </a:highligh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7529262"/>
                  </a:ext>
                </a:extLst>
              </a:tr>
              <a:tr h="279000">
                <a:tc>
                  <a:txBody>
                    <a:bodyPr/>
                    <a:lstStyle/>
                    <a:p>
                      <a:pPr algn="ctr" fontAlgn="ctr"/>
                      <a:endParaRPr lang="tr-TR" sz="1000" b="0" i="0" u="none" strike="noStrike">
                        <a:solidFill>
                          <a:srgbClr val="000000"/>
                        </a:solidFill>
                        <a:effectLst/>
                        <a:highlight>
                          <a:srgbClr val="FFFFFF"/>
                        </a:highlight>
                        <a:latin typeface="Calibri" panose="020F0502020204030204" pitchFamily="34" charset="0"/>
                      </a:endParaRP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1000" b="0" i="0" u="none" strike="noStrike">
                        <a:solidFill>
                          <a:srgbClr val="000000"/>
                        </a:solidFill>
                        <a:effectLst/>
                        <a:highlight>
                          <a:srgbClr val="FFFFFF"/>
                        </a:highligh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000" b="0" i="0" u="none" strike="noStrike">
                        <a:solidFill>
                          <a:srgbClr val="000000"/>
                        </a:solidFill>
                        <a:effectLst/>
                        <a:highlight>
                          <a:srgbClr val="FFFFFF"/>
                        </a:highligh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58300749"/>
                  </a:ext>
                </a:extLst>
              </a:tr>
              <a:tr h="279000">
                <a:tc>
                  <a:txBody>
                    <a:bodyPr/>
                    <a:lstStyle/>
                    <a:p>
                      <a:pPr algn="ctr" fontAlgn="ctr"/>
                      <a:endParaRPr lang="tr-TR" sz="1000" b="0" i="0" u="none" strike="noStrike">
                        <a:solidFill>
                          <a:srgbClr val="000000"/>
                        </a:solidFill>
                        <a:effectLst/>
                        <a:highlight>
                          <a:srgbClr val="FFFFFF"/>
                        </a:highlight>
                        <a:latin typeface="Calibri" panose="020F0502020204030204" pitchFamily="34" charset="0"/>
                      </a:endParaRP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1000" b="0" i="0" u="none" strike="noStrike" dirty="0">
                        <a:solidFill>
                          <a:srgbClr val="000000"/>
                        </a:solidFill>
                        <a:effectLst/>
                        <a:highlight>
                          <a:srgbClr val="FFFFFF"/>
                        </a:highligh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000" b="0" i="0" u="none" strike="noStrike">
                        <a:solidFill>
                          <a:srgbClr val="000000"/>
                        </a:solidFill>
                        <a:effectLst/>
                        <a:highlight>
                          <a:srgbClr val="FFFFFF"/>
                        </a:highligh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06431289"/>
                  </a:ext>
                </a:extLst>
              </a:tr>
              <a:tr h="279000">
                <a:tc>
                  <a:txBody>
                    <a:bodyPr/>
                    <a:lstStyle/>
                    <a:p>
                      <a:pPr algn="ctr" fontAlgn="ctr"/>
                      <a:endParaRPr lang="tr-TR" sz="1000" b="0" i="0" u="none" strike="noStrike">
                        <a:solidFill>
                          <a:srgbClr val="000000"/>
                        </a:solidFill>
                        <a:effectLst/>
                        <a:highlight>
                          <a:srgbClr val="FFFFFF"/>
                        </a:highlight>
                        <a:latin typeface="Calibri" panose="020F0502020204030204" pitchFamily="34" charset="0"/>
                      </a:endParaRP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1000" b="0" i="0" u="none" strike="noStrike" dirty="0">
                        <a:solidFill>
                          <a:srgbClr val="000000"/>
                        </a:solidFill>
                        <a:effectLst/>
                        <a:highlight>
                          <a:srgbClr val="FFFFFF"/>
                        </a:highligh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000" b="0" i="0" u="none" strike="noStrike">
                        <a:solidFill>
                          <a:srgbClr val="000000"/>
                        </a:solidFill>
                        <a:effectLst/>
                        <a:highlight>
                          <a:srgbClr val="FFFFFF"/>
                        </a:highligh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99661676"/>
                  </a:ext>
                </a:extLst>
              </a:tr>
              <a:tr h="279000">
                <a:tc>
                  <a:txBody>
                    <a:bodyPr/>
                    <a:lstStyle/>
                    <a:p>
                      <a:pPr algn="ctr" fontAlgn="ctr"/>
                      <a:endParaRPr lang="tr-TR" sz="1000" b="0" i="0" u="none" strike="noStrike">
                        <a:solidFill>
                          <a:srgbClr val="000000"/>
                        </a:solidFill>
                        <a:effectLst/>
                        <a:highlight>
                          <a:srgbClr val="FFFFFF"/>
                        </a:highlight>
                        <a:latin typeface="Calibri" panose="020F0502020204030204" pitchFamily="34" charset="0"/>
                      </a:endParaRP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1000" b="0" i="0" u="none" strike="noStrike">
                        <a:solidFill>
                          <a:srgbClr val="000000"/>
                        </a:solidFill>
                        <a:effectLst/>
                        <a:highlight>
                          <a:srgbClr val="FFFFFF"/>
                        </a:highligh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000" b="0" i="0" u="none" strike="noStrike" dirty="0">
                        <a:solidFill>
                          <a:srgbClr val="000000"/>
                        </a:solidFill>
                        <a:effectLst/>
                        <a:highlight>
                          <a:srgbClr val="FFFFFF"/>
                        </a:highligh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16796659"/>
                  </a:ext>
                </a:extLst>
              </a:tr>
            </a:tbl>
          </a:graphicData>
        </a:graphic>
      </p:graphicFrame>
    </p:spTree>
    <p:extLst>
      <p:ext uri="{BB962C8B-B14F-4D97-AF65-F5344CB8AC3E}">
        <p14:creationId xmlns:p14="http://schemas.microsoft.com/office/powerpoint/2010/main" val="16516831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id="{57C0E41D-3DD4-4068-B64C-DBA801AC6D69}"/>
              </a:ext>
            </a:extLst>
          </p:cNvPr>
          <p:cNvSpPr txBox="1"/>
          <p:nvPr/>
        </p:nvSpPr>
        <p:spPr>
          <a:xfrm>
            <a:off x="1570007" y="344252"/>
            <a:ext cx="5901761" cy="922105"/>
          </a:xfrm>
          <a:prstGeom prst="rect">
            <a:avLst/>
          </a:prstGeom>
        </p:spPr>
        <p:txBody>
          <a:bodyPr vert="horz" lIns="91440" tIns="45720" rIns="91440" bIns="45720" rtlCol="0" anchor="b">
            <a:noAutofit/>
          </a:bodyPr>
          <a:lstStyle/>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MEVCUT </a:t>
            </a:r>
            <a:r>
              <a:rPr lang="en-US" sz="2800" b="1" dirty="0">
                <a:solidFill>
                  <a:schemeClr val="accent6"/>
                </a:solidFill>
                <a:effectLst>
                  <a:outerShdw blurRad="38100" dist="38100" dir="2700000" algn="tl">
                    <a:srgbClr val="000000">
                      <a:alpha val="43137"/>
                    </a:srgbClr>
                  </a:outerShdw>
                </a:effectLst>
                <a:ea typeface="+mj-ea"/>
                <a:cs typeface="+mj-cs"/>
              </a:rPr>
              <a:t>KAYNAK</a:t>
            </a:r>
            <a:r>
              <a:rPr lang="tr-TR" sz="2800" b="1" dirty="0">
                <a:solidFill>
                  <a:schemeClr val="accent6"/>
                </a:solidFill>
                <a:effectLst>
                  <a:outerShdw blurRad="38100" dist="38100" dir="2700000" algn="tl">
                    <a:srgbClr val="000000">
                      <a:alpha val="43137"/>
                    </a:srgbClr>
                  </a:outerShdw>
                </a:effectLst>
                <a:ea typeface="+mj-ea"/>
                <a:cs typeface="+mj-cs"/>
              </a:rPr>
              <a:t>LAR ve </a:t>
            </a:r>
            <a:r>
              <a:rPr lang="en-US" sz="2800" b="1" dirty="0">
                <a:solidFill>
                  <a:schemeClr val="accent6"/>
                </a:solidFill>
                <a:effectLst>
                  <a:outerShdw blurRad="38100" dist="38100" dir="2700000" algn="tl">
                    <a:srgbClr val="000000">
                      <a:alpha val="43137"/>
                    </a:srgbClr>
                  </a:outerShdw>
                </a:effectLst>
                <a:ea typeface="+mj-ea"/>
                <a:cs typeface="+mj-cs"/>
              </a:rPr>
              <a:t> İHTİYA</a:t>
            </a:r>
            <a:r>
              <a:rPr lang="tr-TR" sz="2800" b="1" dirty="0">
                <a:solidFill>
                  <a:schemeClr val="accent6"/>
                </a:solidFill>
                <a:effectLst>
                  <a:outerShdw blurRad="38100" dist="38100" dir="2700000" algn="tl">
                    <a:srgbClr val="000000">
                      <a:alpha val="43137"/>
                    </a:srgbClr>
                  </a:outerShdw>
                </a:effectLst>
                <a:ea typeface="+mj-ea"/>
                <a:cs typeface="+mj-cs"/>
              </a:rPr>
              <a:t>ÇLAR</a:t>
            </a:r>
          </a:p>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(TEKNOLOJİK, YAZILIM, DONANIM vb.)</a:t>
            </a:r>
            <a:endParaRPr lang="en-US" sz="2800" b="1"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6278" y="245892"/>
            <a:ext cx="1569900" cy="3334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6" name="Tablo 65">
            <a:extLst>
              <a:ext uri="{FF2B5EF4-FFF2-40B4-BE49-F238E27FC236}">
                <a16:creationId xmlns:a16="http://schemas.microsoft.com/office/drawing/2014/main" id="{4E4BC37B-8B6C-4421-8472-B24C6619D2F1}"/>
              </a:ext>
            </a:extLst>
          </p:cNvPr>
          <p:cNvGraphicFramePr>
            <a:graphicFrameLocks noGrp="1"/>
          </p:cNvGraphicFramePr>
          <p:nvPr>
            <p:extLst>
              <p:ext uri="{D42A27DB-BD31-4B8C-83A1-F6EECF244321}">
                <p14:modId xmlns:p14="http://schemas.microsoft.com/office/powerpoint/2010/main" val="4152074751"/>
              </p:ext>
            </p:extLst>
          </p:nvPr>
        </p:nvGraphicFramePr>
        <p:xfrm>
          <a:off x="1696178" y="2729081"/>
          <a:ext cx="5444381" cy="1850980"/>
        </p:xfrm>
        <a:graphic>
          <a:graphicData uri="http://schemas.openxmlformats.org/drawingml/2006/table">
            <a:tbl>
              <a:tblPr/>
              <a:tblGrid>
                <a:gridCol w="1128909">
                  <a:extLst>
                    <a:ext uri="{9D8B030D-6E8A-4147-A177-3AD203B41FA5}">
                      <a16:colId xmlns:a16="http://schemas.microsoft.com/office/drawing/2014/main" val="3918363564"/>
                    </a:ext>
                  </a:extLst>
                </a:gridCol>
                <a:gridCol w="985538">
                  <a:extLst>
                    <a:ext uri="{9D8B030D-6E8A-4147-A177-3AD203B41FA5}">
                      <a16:colId xmlns:a16="http://schemas.microsoft.com/office/drawing/2014/main" val="1683979601"/>
                    </a:ext>
                  </a:extLst>
                </a:gridCol>
                <a:gridCol w="1109978">
                  <a:extLst>
                    <a:ext uri="{9D8B030D-6E8A-4147-A177-3AD203B41FA5}">
                      <a16:colId xmlns:a16="http://schemas.microsoft.com/office/drawing/2014/main" val="2592459544"/>
                    </a:ext>
                  </a:extLst>
                </a:gridCol>
                <a:gridCol w="1109978">
                  <a:extLst>
                    <a:ext uri="{9D8B030D-6E8A-4147-A177-3AD203B41FA5}">
                      <a16:colId xmlns:a16="http://schemas.microsoft.com/office/drawing/2014/main" val="3383282758"/>
                    </a:ext>
                  </a:extLst>
                </a:gridCol>
                <a:gridCol w="1109978">
                  <a:extLst>
                    <a:ext uri="{9D8B030D-6E8A-4147-A177-3AD203B41FA5}">
                      <a16:colId xmlns:a16="http://schemas.microsoft.com/office/drawing/2014/main" val="494559924"/>
                    </a:ext>
                  </a:extLst>
                </a:gridCol>
              </a:tblGrid>
              <a:tr h="563311">
                <a:tc>
                  <a:txBody>
                    <a:bodyPr/>
                    <a:lstStyle/>
                    <a:p>
                      <a:pPr algn="ctr" fontAlgn="ctr"/>
                      <a:r>
                        <a:rPr lang="tr-TR" sz="1200" b="1" i="0" u="none" strike="noStrike" dirty="0">
                          <a:solidFill>
                            <a:srgbClr val="000000"/>
                          </a:solidFill>
                          <a:effectLst/>
                          <a:latin typeface="Calibri" panose="020F0502020204030204" pitchFamily="34" charset="0"/>
                        </a:rPr>
                        <a:t>KAYNAK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BİRİMİ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MEVCUT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333432">
                <a:tc>
                  <a:txBody>
                    <a:bodyPr/>
                    <a:lstStyle/>
                    <a:p>
                      <a:pPr algn="ctr" fontAlgn="ctr"/>
                      <a:r>
                        <a:rPr lang="tr-TR" sz="1400" b="0" i="0" u="none" strike="noStrike" dirty="0">
                          <a:solidFill>
                            <a:srgbClr val="000000"/>
                          </a:solidFill>
                          <a:effectLst/>
                          <a:latin typeface="Calibri" panose="020F0502020204030204" pitchFamily="34" charset="0"/>
                        </a:rPr>
                        <a:t>AUTOCAD</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Makine Mühendisliği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1</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0</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333432">
                <a:tc>
                  <a:txBody>
                    <a:bodyPr/>
                    <a:lstStyle/>
                    <a:p>
                      <a:pPr algn="ctr" fontAlgn="ctr"/>
                      <a:r>
                        <a:rPr lang="tr-TR" sz="1400" b="0" i="0" u="none" strike="noStrike" dirty="0">
                          <a:solidFill>
                            <a:srgbClr val="000000"/>
                          </a:solidFill>
                          <a:effectLst/>
                          <a:latin typeface="Calibri" panose="020F0502020204030204" pitchFamily="34" charset="0"/>
                        </a:rPr>
                        <a:t>FUSION</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Makine Mühendisliği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1</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0</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510757069"/>
                  </a:ext>
                </a:extLst>
              </a:tr>
              <a:tr h="333432">
                <a:tc>
                  <a:txBody>
                    <a:bodyPr/>
                    <a:lstStyle/>
                    <a:p>
                      <a:pPr algn="ctr" fontAlgn="ctr"/>
                      <a:r>
                        <a:rPr lang="tr-TR" sz="1400" b="0" i="0" u="none" strike="noStrike" dirty="0">
                          <a:solidFill>
                            <a:srgbClr val="000000"/>
                          </a:solidFill>
                          <a:effectLst/>
                          <a:latin typeface="Calibri" panose="020F0502020204030204" pitchFamily="34" charset="0"/>
                        </a:rPr>
                        <a:t>ANSYS WORKBENCH</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Makine Mühendisliği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1</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0</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373798315"/>
                  </a:ext>
                </a:extLst>
              </a:tr>
            </a:tbl>
          </a:graphicData>
        </a:graphic>
      </p:graphicFrame>
      <p:sp>
        <p:nvSpPr>
          <p:cNvPr id="2" name="Metin kutusu 1">
            <a:extLst>
              <a:ext uri="{FF2B5EF4-FFF2-40B4-BE49-F238E27FC236}">
                <a16:creationId xmlns:a16="http://schemas.microsoft.com/office/drawing/2014/main" id="{7F98A675-C585-CA4B-991E-D34718D8954F}"/>
              </a:ext>
            </a:extLst>
          </p:cNvPr>
          <p:cNvSpPr txBox="1"/>
          <p:nvPr/>
        </p:nvSpPr>
        <p:spPr>
          <a:xfrm>
            <a:off x="1696178" y="4739951"/>
            <a:ext cx="5444381" cy="369332"/>
          </a:xfrm>
          <a:prstGeom prst="rect">
            <a:avLst/>
          </a:prstGeom>
          <a:noFill/>
        </p:spPr>
        <p:txBody>
          <a:bodyPr wrap="square" rtlCol="0">
            <a:spAutoFit/>
          </a:bodyPr>
          <a:lstStyle/>
          <a:p>
            <a:r>
              <a:rPr lang="tr-TR" dirty="0">
                <a:solidFill>
                  <a:srgbClr val="0C0D0D"/>
                </a:solidFill>
              </a:rPr>
              <a:t>*Belirtilen programlar lisanslı değil, eğitim sürümüdür.</a:t>
            </a:r>
          </a:p>
        </p:txBody>
      </p:sp>
    </p:spTree>
    <p:extLst>
      <p:ext uri="{BB962C8B-B14F-4D97-AF65-F5344CB8AC3E}">
        <p14:creationId xmlns:p14="http://schemas.microsoft.com/office/powerpoint/2010/main" val="15901657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id="{57C0E41D-3DD4-4068-B64C-DBA801AC6D69}"/>
              </a:ext>
            </a:extLst>
          </p:cNvPr>
          <p:cNvSpPr txBox="1"/>
          <p:nvPr/>
        </p:nvSpPr>
        <p:spPr>
          <a:xfrm>
            <a:off x="1696178" y="1037399"/>
            <a:ext cx="5901761" cy="1296891"/>
          </a:xfrm>
          <a:prstGeom prst="rect">
            <a:avLst/>
          </a:prstGeom>
        </p:spPr>
        <p:txBody>
          <a:bodyPr vert="horz" lIns="91440" tIns="45720" rIns="91440" bIns="45720" rtlCol="0" anchor="b">
            <a:noAutofit/>
          </a:bodyPr>
          <a:lstStyle/>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MEVCUT </a:t>
            </a:r>
            <a:r>
              <a:rPr lang="en-US" sz="2800" b="1" dirty="0">
                <a:solidFill>
                  <a:schemeClr val="accent6"/>
                </a:solidFill>
                <a:effectLst>
                  <a:outerShdw blurRad="38100" dist="38100" dir="2700000" algn="tl">
                    <a:srgbClr val="000000">
                      <a:alpha val="43137"/>
                    </a:srgbClr>
                  </a:outerShdw>
                </a:effectLst>
                <a:ea typeface="+mj-ea"/>
                <a:cs typeface="+mj-cs"/>
              </a:rPr>
              <a:t>KAYNAK</a:t>
            </a:r>
            <a:r>
              <a:rPr lang="tr-TR" sz="2800" b="1" dirty="0">
                <a:solidFill>
                  <a:schemeClr val="accent6"/>
                </a:solidFill>
                <a:effectLst>
                  <a:outerShdw blurRad="38100" dist="38100" dir="2700000" algn="tl">
                    <a:srgbClr val="000000">
                      <a:alpha val="43137"/>
                    </a:srgbClr>
                  </a:outerShdw>
                </a:effectLst>
                <a:ea typeface="+mj-ea"/>
                <a:cs typeface="+mj-cs"/>
              </a:rPr>
              <a:t>LAR ve </a:t>
            </a:r>
            <a:r>
              <a:rPr lang="en-US" sz="2800" b="1" dirty="0">
                <a:solidFill>
                  <a:schemeClr val="accent6"/>
                </a:solidFill>
                <a:effectLst>
                  <a:outerShdw blurRad="38100" dist="38100" dir="2700000" algn="tl">
                    <a:srgbClr val="000000">
                      <a:alpha val="43137"/>
                    </a:srgbClr>
                  </a:outerShdw>
                </a:effectLst>
                <a:ea typeface="+mj-ea"/>
                <a:cs typeface="+mj-cs"/>
              </a:rPr>
              <a:t> İHTİYA</a:t>
            </a:r>
            <a:r>
              <a:rPr lang="tr-TR" sz="2800" b="1" dirty="0">
                <a:solidFill>
                  <a:schemeClr val="accent6"/>
                </a:solidFill>
                <a:effectLst>
                  <a:outerShdw blurRad="38100" dist="38100" dir="2700000" algn="tl">
                    <a:srgbClr val="000000">
                      <a:alpha val="43137"/>
                    </a:srgbClr>
                  </a:outerShdw>
                </a:effectLst>
                <a:ea typeface="+mj-ea"/>
                <a:cs typeface="+mj-cs"/>
              </a:rPr>
              <a:t>ÇLAR</a:t>
            </a:r>
          </a:p>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(FİZİKİ, MALZEME, TEÇHİZAT, EKİPMAN vb.)</a:t>
            </a:r>
            <a:endParaRPr lang="en-US" sz="2800" b="1" dirty="0">
              <a:solidFill>
                <a:schemeClr val="accent6"/>
              </a:solidFill>
              <a:effectLst>
                <a:outerShdw blurRad="38100" dist="38100" dir="2700000" algn="tl">
                  <a:srgbClr val="000000">
                    <a:alpha val="43137"/>
                  </a:srgbClr>
                </a:outerShdw>
              </a:effectLst>
              <a:ea typeface="+mj-ea"/>
              <a:cs typeface="+mj-cs"/>
            </a:endParaRPr>
          </a:p>
          <a:p>
            <a:pPr algn="ctr">
              <a:lnSpc>
                <a:spcPct val="110000"/>
              </a:lnSpc>
              <a:spcBef>
                <a:spcPct val="0"/>
              </a:spcBef>
              <a:spcAft>
                <a:spcPts val="600"/>
              </a:spcAft>
            </a:pPr>
            <a:endParaRPr lang="tr-TR" sz="2800" b="1"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6278" y="245892"/>
            <a:ext cx="1569900" cy="3334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o 1">
            <a:extLst>
              <a:ext uri="{FF2B5EF4-FFF2-40B4-BE49-F238E27FC236}">
                <a16:creationId xmlns:a16="http://schemas.microsoft.com/office/drawing/2014/main" id="{F022383E-164E-39AE-3497-A3194CCE8284}"/>
              </a:ext>
            </a:extLst>
          </p:cNvPr>
          <p:cNvGraphicFramePr>
            <a:graphicFrameLocks noGrp="1"/>
          </p:cNvGraphicFramePr>
          <p:nvPr>
            <p:extLst>
              <p:ext uri="{D42A27DB-BD31-4B8C-83A1-F6EECF244321}">
                <p14:modId xmlns:p14="http://schemas.microsoft.com/office/powerpoint/2010/main" val="2164936238"/>
              </p:ext>
            </p:extLst>
          </p:nvPr>
        </p:nvGraphicFramePr>
        <p:xfrm>
          <a:off x="748744" y="1914378"/>
          <a:ext cx="7646511" cy="4697730"/>
        </p:xfrm>
        <a:graphic>
          <a:graphicData uri="http://schemas.openxmlformats.org/drawingml/2006/table">
            <a:tbl>
              <a:tblPr/>
              <a:tblGrid>
                <a:gridCol w="2057427">
                  <a:extLst>
                    <a:ext uri="{9D8B030D-6E8A-4147-A177-3AD203B41FA5}">
                      <a16:colId xmlns:a16="http://schemas.microsoft.com/office/drawing/2014/main" val="4185147724"/>
                    </a:ext>
                  </a:extLst>
                </a:gridCol>
                <a:gridCol w="1244622">
                  <a:extLst>
                    <a:ext uri="{9D8B030D-6E8A-4147-A177-3AD203B41FA5}">
                      <a16:colId xmlns:a16="http://schemas.microsoft.com/office/drawing/2014/main" val="3155598386"/>
                    </a:ext>
                  </a:extLst>
                </a:gridCol>
                <a:gridCol w="1606765">
                  <a:extLst>
                    <a:ext uri="{9D8B030D-6E8A-4147-A177-3AD203B41FA5}">
                      <a16:colId xmlns:a16="http://schemas.microsoft.com/office/drawing/2014/main" val="2243475677"/>
                    </a:ext>
                  </a:extLst>
                </a:gridCol>
                <a:gridCol w="1548691">
                  <a:extLst>
                    <a:ext uri="{9D8B030D-6E8A-4147-A177-3AD203B41FA5}">
                      <a16:colId xmlns:a16="http://schemas.microsoft.com/office/drawing/2014/main" val="2447165985"/>
                    </a:ext>
                  </a:extLst>
                </a:gridCol>
                <a:gridCol w="1189006">
                  <a:extLst>
                    <a:ext uri="{9D8B030D-6E8A-4147-A177-3AD203B41FA5}">
                      <a16:colId xmlns:a16="http://schemas.microsoft.com/office/drawing/2014/main" val="2759400203"/>
                    </a:ext>
                  </a:extLst>
                </a:gridCol>
              </a:tblGrid>
              <a:tr h="976543">
                <a:tc>
                  <a:txBody>
                    <a:bodyPr/>
                    <a:lstStyle/>
                    <a:p>
                      <a:pPr algn="ctr" fontAlgn="ctr"/>
                      <a:r>
                        <a:rPr lang="tr-TR" sz="1200" b="1" i="0" u="none" strike="noStrike" dirty="0">
                          <a:solidFill>
                            <a:srgbClr val="000000"/>
                          </a:solidFill>
                          <a:effectLst/>
                          <a:latin typeface="Calibri" panose="020F0502020204030204" pitchFamily="34" charset="0"/>
                        </a:rPr>
                        <a:t>KAYNAK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BİRİMİ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MEVCUT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2729870"/>
                  </a:ext>
                </a:extLst>
              </a:tr>
              <a:tr h="636224">
                <a:tc>
                  <a:txBody>
                    <a:bodyPr/>
                    <a:lstStyle/>
                    <a:p>
                      <a:pPr algn="ctr" rtl="0"/>
                      <a:r>
                        <a:rPr lang="en-US" sz="1200" b="0" i="0" u="none" strike="noStrike" dirty="0" err="1">
                          <a:solidFill>
                            <a:srgbClr val="000000"/>
                          </a:solidFill>
                          <a:latin typeface="Calibri"/>
                        </a:rPr>
                        <a:t>Malzeme</a:t>
                      </a:r>
                      <a:r>
                        <a:rPr lang="en-US" sz="1200" b="0" i="0" u="none" strike="noStrike" dirty="0">
                          <a:solidFill>
                            <a:srgbClr val="000000"/>
                          </a:solidFill>
                          <a:latin typeface="Calibri"/>
                        </a:rPr>
                        <a:t> </a:t>
                      </a:r>
                      <a:r>
                        <a:rPr lang="en-US" sz="1200" b="0" i="0" u="none" strike="noStrike" dirty="0" err="1">
                          <a:solidFill>
                            <a:srgbClr val="000000"/>
                          </a:solidFill>
                          <a:latin typeface="Calibri"/>
                        </a:rPr>
                        <a:t>Laboratuvarı</a:t>
                      </a:r>
                      <a:endParaRPr lang="en-US" sz="1200" b="0" i="0" u="none" strike="noStrike" dirty="0" err="1">
                        <a:solidFill>
                          <a:srgbClr val="000000"/>
                        </a:solidFill>
                        <a:effectLst/>
                        <a:latin typeface="Calibri" panose="020F0502020204030204" pitchFamily="34" charset="0"/>
                      </a:endParaRP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rtl="0"/>
                      <a:r>
                        <a:rPr lang="en-US" sz="1200" b="0" i="0" u="none" strike="noStrike" dirty="0">
                          <a:solidFill>
                            <a:srgbClr val="000000"/>
                          </a:solidFill>
                          <a:latin typeface="Calibri"/>
                        </a:rPr>
                        <a:t>Makine</a:t>
                      </a:r>
                      <a:br>
                        <a:rPr lang="en-US" sz="1200" b="0" i="0" u="none" strike="noStrike" dirty="0">
                          <a:solidFill>
                            <a:srgbClr val="000000"/>
                          </a:solidFill>
                          <a:latin typeface="Calibri"/>
                        </a:rPr>
                      </a:br>
                      <a:r>
                        <a:rPr lang="en-US" sz="1200" b="0" i="0" u="none" strike="noStrike" dirty="0" err="1">
                          <a:solidFill>
                            <a:srgbClr val="000000"/>
                          </a:solidFill>
                          <a:latin typeface="Calibri"/>
                        </a:rPr>
                        <a:t>Mühendisliği</a:t>
                      </a:r>
                      <a:endParaRPr lang="en-US" sz="1200" b="0" i="0" u="none" strike="noStrike" dirty="0" err="1">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de-DE" sz="1200" b="0" i="0" u="none" strike="noStrike" dirty="0">
                          <a:solidFill>
                            <a:srgbClr val="000000"/>
                          </a:solidFill>
                          <a:latin typeface="Calibri"/>
                        </a:rPr>
                        <a:t>0</a:t>
                      </a:r>
                      <a:endParaRPr lang="de-DE" sz="1200" b="0" i="0" u="none" strike="noStrike" dirty="0">
                        <a:solidFill>
                          <a:srgbClr val="000000"/>
                        </a:solidFill>
                        <a:effectLst/>
                        <a:latin typeface="Calibri"/>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200" b="0" i="0" u="none" strike="noStrike" dirty="0">
                          <a:solidFill>
                            <a:srgbClr val="000000"/>
                          </a:solidFill>
                          <a:effectLst/>
                          <a:latin typeface="Calibri"/>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200" b="0" i="0" u="none" strike="noStrike" dirty="0" err="1">
                          <a:solidFill>
                            <a:srgbClr val="000000"/>
                          </a:solidFill>
                          <a:effectLst/>
                          <a:latin typeface="Calibri"/>
                        </a:rPr>
                        <a:t>Yök</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asgari</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kriteri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847758519"/>
                  </a:ext>
                </a:extLst>
              </a:tr>
              <a:tr h="1176291">
                <a:tc>
                  <a:txBody>
                    <a:bodyPr/>
                    <a:lstStyle/>
                    <a:p>
                      <a:pPr marL="0" lvl="0" indent="0" algn="ctr">
                        <a:lnSpc>
                          <a:spcPct val="100000"/>
                        </a:lnSpc>
                        <a:spcBef>
                          <a:spcPts val="0"/>
                        </a:spcBef>
                        <a:spcAft>
                          <a:spcPts val="0"/>
                        </a:spcAft>
                        <a:buNone/>
                      </a:pPr>
                      <a:r>
                        <a:rPr lang="en-US" sz="1200" b="0" i="0" u="none" strike="noStrike" noProof="0" dirty="0">
                          <a:solidFill>
                            <a:srgbClr val="000000"/>
                          </a:solidFill>
                        </a:rPr>
                        <a:t>Genel Makine </a:t>
                      </a:r>
                      <a:r>
                        <a:rPr lang="en-US" sz="1200" b="0" i="0" u="none" strike="noStrike" noProof="0" dirty="0" err="1">
                          <a:solidFill>
                            <a:srgbClr val="000000"/>
                          </a:solidFill>
                        </a:rPr>
                        <a:t>Mühendisliği</a:t>
                      </a:r>
                      <a:r>
                        <a:rPr lang="en-US" sz="1200" b="0" i="0" u="none" strike="noStrike" noProof="0" dirty="0">
                          <a:solidFill>
                            <a:srgbClr val="000000"/>
                          </a:solidFill>
                        </a:rPr>
                        <a:t> Deneysel </a:t>
                      </a:r>
                      <a:r>
                        <a:rPr lang="en-US" sz="1200" b="0" i="0" u="none" strike="noStrike" noProof="0" dirty="0" err="1">
                          <a:solidFill>
                            <a:srgbClr val="000000"/>
                          </a:solidFill>
                        </a:rPr>
                        <a:t>ve</a:t>
                      </a:r>
                      <a:r>
                        <a:rPr lang="en-US" sz="1200" b="0" i="0" u="none" strike="noStrike" noProof="0" dirty="0">
                          <a:solidFill>
                            <a:srgbClr val="000000"/>
                          </a:solidFill>
                        </a:rPr>
                        <a:t> </a:t>
                      </a:r>
                      <a:r>
                        <a:rPr lang="en-US" sz="1200" b="0" i="0" u="none" strike="noStrike" noProof="0" dirty="0" err="1">
                          <a:solidFill>
                            <a:srgbClr val="000000"/>
                          </a:solidFill>
                        </a:rPr>
                        <a:t>Ölçme</a:t>
                      </a:r>
                      <a:r>
                        <a:rPr lang="en-US" sz="1200" b="0" i="0" u="none" strike="noStrike" noProof="0" dirty="0">
                          <a:solidFill>
                            <a:srgbClr val="000000"/>
                          </a:solidFill>
                        </a:rPr>
                        <a:t> </a:t>
                      </a:r>
                      <a:r>
                        <a:rPr lang="en-US" sz="1200" b="0" i="0" u="none" strike="noStrike" noProof="0" dirty="0" err="1">
                          <a:solidFill>
                            <a:srgbClr val="000000"/>
                          </a:solidFill>
                        </a:rPr>
                        <a:t>Teknikleri</a:t>
                      </a:r>
                      <a:br>
                        <a:rPr lang="en-US" sz="1200" b="0" i="0" u="none" strike="noStrike" noProof="0" dirty="0">
                          <a:solidFill>
                            <a:srgbClr val="000000"/>
                          </a:solidFill>
                        </a:rPr>
                      </a:br>
                      <a:r>
                        <a:rPr lang="en-US" sz="1200" b="0" i="0" u="none" strike="noStrike" noProof="0" dirty="0" err="1">
                          <a:solidFill>
                            <a:srgbClr val="000000"/>
                          </a:solidFill>
                        </a:rPr>
                        <a:t>Laboratuvarı</a:t>
                      </a:r>
                      <a:endParaRPr lang="tr-TR" noProof="0" dirty="0" err="1"/>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lvl="0" algn="ctr">
                        <a:lnSpc>
                          <a:spcPct val="100000"/>
                        </a:lnSpc>
                        <a:spcBef>
                          <a:spcPts val="0"/>
                        </a:spcBef>
                        <a:spcAft>
                          <a:spcPts val="0"/>
                        </a:spcAft>
                        <a:buNone/>
                      </a:pPr>
                      <a:r>
                        <a:rPr lang="en-US" sz="1200" b="0" i="0" u="none" strike="noStrike" noProof="0" dirty="0">
                          <a:solidFill>
                            <a:srgbClr val="000000"/>
                          </a:solidFill>
                        </a:rPr>
                        <a:t>Makine</a:t>
                      </a:r>
                      <a:br>
                        <a:rPr lang="en-US" sz="1200" b="0" i="0" u="none" strike="noStrike" noProof="0" dirty="0">
                          <a:solidFill>
                            <a:srgbClr val="000000"/>
                          </a:solidFill>
                        </a:rPr>
                      </a:br>
                      <a:r>
                        <a:rPr lang="en-US" sz="1200" b="0" i="0" u="none" strike="noStrike" noProof="0" dirty="0" err="1">
                          <a:solidFill>
                            <a:srgbClr val="000000"/>
                          </a:solidFill>
                          <a:effectLst/>
                        </a:rPr>
                        <a:t>Mühendisliği</a:t>
                      </a:r>
                      <a:endParaRPr lang="en-US" sz="1200" b="0" i="0" u="none" strike="noStrike" noProof="0" dirty="0" err="1">
                        <a:solidFill>
                          <a:srgbClr val="000000"/>
                        </a:solidFill>
                      </a:endParaRPr>
                    </a:p>
                    <a:p>
                      <a:pPr lvl="0" algn="ctr" fontAlgn="ctr">
                        <a:buNone/>
                      </a:pPr>
                      <a:endParaRPr lang="en-US" sz="1200" b="0" i="0" u="none" strike="noStrike" dirty="0">
                        <a:solidFill>
                          <a:srgbClr val="000000"/>
                        </a:solidFill>
                        <a:effectLst/>
                        <a:latin typeface="Calibri"/>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200" b="0" i="0" u="none" strike="noStrike" dirty="0">
                          <a:solidFill>
                            <a:srgbClr val="000000"/>
                          </a:solidFill>
                          <a:effectLst/>
                          <a:latin typeface="Calibri" panose="020F0502020204030204" pitchFamily="34" charset="0"/>
                        </a:rPr>
                        <a:t>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200" b="0" i="0" u="none" strike="noStrike" dirty="0">
                          <a:solidFill>
                            <a:srgbClr val="000000"/>
                          </a:solidFill>
                          <a:effectLst/>
                          <a:latin typeface="Calibri" panose="020F050202020403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200" b="0" i="0" u="none" strike="noStrike" dirty="0" err="1">
                          <a:solidFill>
                            <a:srgbClr val="000000"/>
                          </a:solidFill>
                          <a:effectLst/>
                          <a:latin typeface="Calibri"/>
                        </a:rPr>
                        <a:t>Yök</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asgari</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kriteri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19366666"/>
                  </a:ext>
                </a:extLst>
              </a:tr>
              <a:tr h="636224">
                <a:tc>
                  <a:txBody>
                    <a:bodyPr/>
                    <a:lstStyle/>
                    <a:p>
                      <a:pPr marL="0" lvl="0" indent="0" algn="ctr">
                        <a:lnSpc>
                          <a:spcPct val="100000"/>
                        </a:lnSpc>
                        <a:spcBef>
                          <a:spcPts val="0"/>
                        </a:spcBef>
                        <a:spcAft>
                          <a:spcPts val="0"/>
                        </a:spcAft>
                        <a:buNone/>
                      </a:pPr>
                      <a:r>
                        <a:rPr lang="it-IT" sz="1200" b="0" i="0" u="none" strike="noStrike" noProof="0" err="1">
                          <a:solidFill>
                            <a:srgbClr val="000000"/>
                          </a:solidFill>
                        </a:rPr>
                        <a:t>Takım</a:t>
                      </a:r>
                      <a:r>
                        <a:rPr lang="it-IT" sz="1200" b="0" i="0" u="none" strike="noStrike" noProof="0" dirty="0">
                          <a:solidFill>
                            <a:srgbClr val="000000"/>
                          </a:solidFill>
                        </a:rPr>
                        <a:t> </a:t>
                      </a:r>
                      <a:r>
                        <a:rPr lang="it-IT" sz="1200" b="0" i="0" u="none" strike="noStrike" noProof="0" err="1">
                          <a:solidFill>
                            <a:srgbClr val="000000"/>
                          </a:solidFill>
                        </a:rPr>
                        <a:t>Tezgahları</a:t>
                      </a:r>
                      <a:r>
                        <a:rPr lang="it-IT" sz="1200" b="0" i="0" u="none" strike="noStrike" noProof="0" dirty="0">
                          <a:solidFill>
                            <a:srgbClr val="000000"/>
                          </a:solidFill>
                        </a:rPr>
                        <a:t> </a:t>
                      </a:r>
                      <a:r>
                        <a:rPr lang="it-IT" sz="1200" b="0" i="0" u="none" strike="noStrike" noProof="0" err="1">
                          <a:solidFill>
                            <a:srgbClr val="000000"/>
                          </a:solidFill>
                          <a:effectLst/>
                        </a:rPr>
                        <a:t>Laboratuvarı</a:t>
                      </a:r>
                      <a:endParaRPr lang="tr-TR" noProof="0" err="1"/>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lvl="0" algn="ctr">
                        <a:lnSpc>
                          <a:spcPct val="100000"/>
                        </a:lnSpc>
                        <a:spcBef>
                          <a:spcPts val="0"/>
                        </a:spcBef>
                        <a:spcAft>
                          <a:spcPts val="0"/>
                        </a:spcAft>
                        <a:buNone/>
                      </a:pPr>
                      <a:r>
                        <a:rPr lang="en-US" sz="1200" b="0" i="0" u="none" strike="noStrike" noProof="0" dirty="0">
                          <a:solidFill>
                            <a:srgbClr val="000000"/>
                          </a:solidFill>
                        </a:rPr>
                        <a:t>Makine</a:t>
                      </a:r>
                      <a:br>
                        <a:rPr lang="en-US" sz="1200" b="0" i="0" u="none" strike="noStrike" noProof="0" dirty="0">
                          <a:solidFill>
                            <a:srgbClr val="000000"/>
                          </a:solidFill>
                        </a:rPr>
                      </a:br>
                      <a:r>
                        <a:rPr lang="en-US" sz="1200" b="0" i="0" u="none" strike="noStrike" noProof="0" dirty="0" err="1">
                          <a:solidFill>
                            <a:srgbClr val="000000"/>
                          </a:solidFill>
                          <a:effectLst/>
                        </a:rPr>
                        <a:t>Mühendisliği</a:t>
                      </a:r>
                      <a:endParaRPr lang="en-US" sz="1200" b="0" i="0" u="none" strike="noStrike" noProof="0" dirty="0" err="1">
                        <a:solidFill>
                          <a:srgbClr val="000000"/>
                        </a:solidFill>
                      </a:endParaRPr>
                    </a:p>
                    <a:p>
                      <a:pPr lvl="0" algn="ctr" fontAlgn="ctr">
                        <a:buNone/>
                      </a:pPr>
                      <a:endParaRPr lang="en-US" sz="1200" b="0" i="0" u="none" strike="noStrike" dirty="0" err="1">
                        <a:solidFill>
                          <a:srgbClr val="000000"/>
                        </a:solidFill>
                        <a:effectLst/>
                        <a:latin typeface="Calibri"/>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200" b="0" i="0" u="none" strike="noStrike" dirty="0">
                          <a:solidFill>
                            <a:srgbClr val="000000"/>
                          </a:solidFill>
                          <a:effectLst/>
                          <a:latin typeface="Calibri" panose="020F0502020204030204" pitchFamily="34" charset="0"/>
                        </a:rPr>
                        <a:t>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200" b="0" i="0" u="none" strike="noStrike" dirty="0">
                          <a:solidFill>
                            <a:srgbClr val="000000"/>
                          </a:solidFill>
                          <a:effectLst/>
                          <a:latin typeface="Calibri" panose="020F050202020403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200" b="0" i="0" u="none" strike="noStrike" dirty="0" err="1">
                          <a:solidFill>
                            <a:srgbClr val="000000"/>
                          </a:solidFill>
                          <a:effectLst/>
                          <a:latin typeface="Calibri" panose="020F0502020204030204" pitchFamily="34" charset="0"/>
                        </a:rPr>
                        <a:t>Yök</a:t>
                      </a:r>
                      <a:r>
                        <a:rPr lang="en-US" sz="1200" b="0" i="0" u="none" strike="noStrike" dirty="0">
                          <a:solidFill>
                            <a:srgbClr val="000000"/>
                          </a:solidFill>
                          <a:effectLst/>
                          <a:latin typeface="Calibri" panose="020F0502020204030204" pitchFamily="34" charset="0"/>
                        </a:rPr>
                        <a:t> </a:t>
                      </a:r>
                      <a:r>
                        <a:rPr lang="en-US" sz="1200" b="0" i="0" u="none" strike="noStrike" dirty="0" err="1">
                          <a:solidFill>
                            <a:srgbClr val="000000"/>
                          </a:solidFill>
                          <a:effectLst/>
                          <a:latin typeface="Calibri" panose="020F0502020204030204" pitchFamily="34" charset="0"/>
                        </a:rPr>
                        <a:t>asgari</a:t>
                      </a:r>
                      <a:r>
                        <a:rPr lang="en-US" sz="1200" b="0" i="0" u="none" strike="noStrike" dirty="0">
                          <a:solidFill>
                            <a:srgbClr val="000000"/>
                          </a:solidFill>
                          <a:effectLst/>
                          <a:latin typeface="Calibri" panose="020F0502020204030204" pitchFamily="34" charset="0"/>
                        </a:rPr>
                        <a:t> </a:t>
                      </a:r>
                      <a:r>
                        <a:rPr lang="en-US" sz="1200" b="0" i="0" u="none" strike="noStrike" dirty="0" err="1">
                          <a:solidFill>
                            <a:srgbClr val="000000"/>
                          </a:solidFill>
                          <a:effectLst/>
                          <a:latin typeface="Calibri" panose="020F0502020204030204" pitchFamily="34" charset="0"/>
                        </a:rPr>
                        <a:t>kriteri</a:t>
                      </a:r>
                      <a:endParaRPr lang="en-US" sz="12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096027537"/>
                  </a:ext>
                </a:extLst>
              </a:tr>
              <a:tr h="636224">
                <a:tc>
                  <a:txBody>
                    <a:bodyPr/>
                    <a:lstStyle/>
                    <a:p>
                      <a:pPr marL="0" lvl="0" indent="0" algn="ctr">
                        <a:lnSpc>
                          <a:spcPct val="100000"/>
                        </a:lnSpc>
                        <a:spcBef>
                          <a:spcPts val="0"/>
                        </a:spcBef>
                        <a:spcAft>
                          <a:spcPts val="0"/>
                        </a:spcAft>
                        <a:buNone/>
                      </a:pPr>
                      <a:r>
                        <a:rPr lang="en-US" sz="1200" b="0" i="0" u="none" strike="noStrike" noProof="0" err="1">
                          <a:solidFill>
                            <a:srgbClr val="000000"/>
                          </a:solidFill>
                        </a:rPr>
                        <a:t>Mekanik</a:t>
                      </a:r>
                      <a:r>
                        <a:rPr lang="en-US" sz="1200" b="0" i="0" u="none" strike="noStrike" noProof="0" dirty="0">
                          <a:solidFill>
                            <a:srgbClr val="000000"/>
                          </a:solidFill>
                        </a:rPr>
                        <a:t> </a:t>
                      </a:r>
                      <a:r>
                        <a:rPr lang="en-US" sz="1200" b="0" i="0" u="none" strike="noStrike" noProof="0" err="1">
                          <a:solidFill>
                            <a:srgbClr val="000000"/>
                          </a:solidFill>
                          <a:effectLst/>
                        </a:rPr>
                        <a:t>Laboratuvarı</a:t>
                      </a:r>
                      <a:endParaRPr lang="tr-TR" noProof="0" err="1"/>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lvl="0" algn="ctr">
                        <a:lnSpc>
                          <a:spcPct val="100000"/>
                        </a:lnSpc>
                        <a:spcBef>
                          <a:spcPts val="0"/>
                        </a:spcBef>
                        <a:spcAft>
                          <a:spcPts val="0"/>
                        </a:spcAft>
                        <a:buNone/>
                      </a:pPr>
                      <a:r>
                        <a:rPr lang="en-US" sz="1200" b="0" i="0" u="none" strike="noStrike" noProof="0" dirty="0">
                          <a:solidFill>
                            <a:srgbClr val="000000"/>
                          </a:solidFill>
                        </a:rPr>
                        <a:t>Makine</a:t>
                      </a:r>
                      <a:br>
                        <a:rPr lang="en-US" sz="1200" b="0" i="0" u="none" strike="noStrike" noProof="0" dirty="0">
                          <a:solidFill>
                            <a:srgbClr val="000000"/>
                          </a:solidFill>
                        </a:rPr>
                      </a:br>
                      <a:r>
                        <a:rPr lang="en-US" sz="1200" b="0" i="0" u="none" strike="noStrike" noProof="0" dirty="0" err="1">
                          <a:solidFill>
                            <a:srgbClr val="000000"/>
                          </a:solidFill>
                          <a:effectLst/>
                        </a:rPr>
                        <a:t>Mühendisliği</a:t>
                      </a:r>
                      <a:endParaRPr lang="en-US" sz="1200" b="0" i="0" u="none" strike="noStrike" noProof="0" dirty="0" err="1">
                        <a:solidFill>
                          <a:srgbClr val="000000"/>
                        </a:solidFill>
                      </a:endParaRPr>
                    </a:p>
                    <a:p>
                      <a:pPr lvl="0" algn="ctr" fontAlgn="ctr">
                        <a:buNone/>
                      </a:pPr>
                      <a:endParaRPr lang="en-US" sz="1200" b="0" i="0" u="none" strike="noStrike" dirty="0" err="1">
                        <a:solidFill>
                          <a:srgbClr val="000000"/>
                        </a:solidFill>
                        <a:effectLst/>
                        <a:latin typeface="Calibri"/>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200" b="0" i="0" u="none" strike="noStrike" dirty="0">
                          <a:solidFill>
                            <a:srgbClr val="000000"/>
                          </a:solidFill>
                          <a:effectLst/>
                          <a:latin typeface="Calibri" panose="020F0502020204030204" pitchFamily="34" charset="0"/>
                        </a:rPr>
                        <a:t>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200" b="0" i="0" u="none" strike="noStrike" dirty="0">
                          <a:solidFill>
                            <a:srgbClr val="000000"/>
                          </a:solidFill>
                          <a:effectLst/>
                          <a:latin typeface="Calibri" panose="020F050202020403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200" b="0" i="0" u="none" strike="noStrike" dirty="0" err="1">
                          <a:solidFill>
                            <a:srgbClr val="000000"/>
                          </a:solidFill>
                          <a:effectLst/>
                          <a:latin typeface="Calibri" panose="020F0502020204030204" pitchFamily="34" charset="0"/>
                        </a:rPr>
                        <a:t>Yök</a:t>
                      </a:r>
                      <a:r>
                        <a:rPr lang="en-US" sz="1200" b="0" i="0" u="none" strike="noStrike" dirty="0">
                          <a:solidFill>
                            <a:srgbClr val="000000"/>
                          </a:solidFill>
                          <a:effectLst/>
                          <a:latin typeface="Calibri" panose="020F0502020204030204" pitchFamily="34" charset="0"/>
                        </a:rPr>
                        <a:t> </a:t>
                      </a:r>
                      <a:r>
                        <a:rPr lang="en-US" sz="1200" b="0" i="0" u="none" strike="noStrike" dirty="0" err="1">
                          <a:solidFill>
                            <a:srgbClr val="000000"/>
                          </a:solidFill>
                          <a:effectLst/>
                          <a:latin typeface="Calibri" panose="020F0502020204030204" pitchFamily="34" charset="0"/>
                        </a:rPr>
                        <a:t>asgari</a:t>
                      </a:r>
                      <a:r>
                        <a:rPr lang="en-US" sz="1200" b="0" i="0" u="none" strike="noStrike" dirty="0">
                          <a:solidFill>
                            <a:srgbClr val="000000"/>
                          </a:solidFill>
                          <a:effectLst/>
                          <a:latin typeface="Calibri" panose="020F0502020204030204" pitchFamily="34" charset="0"/>
                        </a:rPr>
                        <a:t> </a:t>
                      </a:r>
                      <a:r>
                        <a:rPr lang="en-US" sz="1200" b="0" i="0" u="none" strike="noStrike" dirty="0" err="1">
                          <a:solidFill>
                            <a:srgbClr val="000000"/>
                          </a:solidFill>
                          <a:effectLst/>
                          <a:latin typeface="Calibri" panose="020F0502020204030204" pitchFamily="34" charset="0"/>
                        </a:rPr>
                        <a:t>kriteri</a:t>
                      </a:r>
                      <a:endParaRPr lang="en-US" sz="12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648841012"/>
                  </a:ext>
                </a:extLst>
              </a:tr>
              <a:tr h="636224">
                <a:tc>
                  <a:txBody>
                    <a:bodyPr/>
                    <a:lstStyle/>
                    <a:p>
                      <a:pPr marL="0" lvl="0" indent="0" algn="ctr">
                        <a:lnSpc>
                          <a:spcPct val="100000"/>
                        </a:lnSpc>
                        <a:spcBef>
                          <a:spcPts val="0"/>
                        </a:spcBef>
                        <a:spcAft>
                          <a:spcPts val="0"/>
                        </a:spcAft>
                        <a:buNone/>
                      </a:pPr>
                      <a:r>
                        <a:rPr lang="en-US" sz="1200" b="0" i="0" u="none" strike="noStrike" noProof="0" err="1">
                          <a:solidFill>
                            <a:srgbClr val="000000"/>
                          </a:solidFill>
                        </a:rPr>
                        <a:t>Kontrol</a:t>
                      </a:r>
                      <a:r>
                        <a:rPr lang="en-US" sz="1200" b="0" i="0" u="none" strike="noStrike" noProof="0" dirty="0">
                          <a:solidFill>
                            <a:srgbClr val="000000"/>
                          </a:solidFill>
                        </a:rPr>
                        <a:t> </a:t>
                      </a:r>
                      <a:r>
                        <a:rPr lang="en-US" sz="1200" b="0" i="0" u="none" strike="noStrike" noProof="0" err="1">
                          <a:solidFill>
                            <a:srgbClr val="000000"/>
                          </a:solidFill>
                        </a:rPr>
                        <a:t>Laboratuvarı</a:t>
                      </a:r>
                      <a:endParaRPr lang="tr-TR" err="1"/>
                    </a:p>
                  </a:txBody>
                  <a:tcPr marL="9524" marR="9524" marT="9524" marB="0" anchor="ctr">
                    <a:lnL w="6350">
                      <a:solidFill>
                        <a:srgbClr val="141312"/>
                      </a:solidFill>
                    </a:lnL>
                    <a:lnR w="6350">
                      <a:solidFill>
                        <a:srgbClr val="000000"/>
                      </a:solidFill>
                    </a:lnR>
                    <a:lnT w="6350">
                      <a:solidFill>
                        <a:srgbClr val="141312"/>
                      </a:solidFill>
                    </a:lnT>
                    <a:lnB w="6350">
                      <a:solidFill>
                        <a:srgbClr val="141312"/>
                      </a:solidFill>
                    </a:lnB>
                    <a:solidFill>
                      <a:srgbClr val="FFFFFF"/>
                    </a:solidFill>
                  </a:tcPr>
                </a:tc>
                <a:tc>
                  <a:txBody>
                    <a:bodyPr/>
                    <a:lstStyle/>
                    <a:p>
                      <a:pPr lvl="0" algn="ctr">
                        <a:lnSpc>
                          <a:spcPct val="100000"/>
                        </a:lnSpc>
                        <a:spcBef>
                          <a:spcPts val="0"/>
                        </a:spcBef>
                        <a:spcAft>
                          <a:spcPts val="0"/>
                        </a:spcAft>
                        <a:buNone/>
                      </a:pPr>
                      <a:r>
                        <a:rPr lang="en-US" sz="1200" b="0" i="0" u="none" strike="noStrike" noProof="0" dirty="0">
                          <a:solidFill>
                            <a:srgbClr val="000000"/>
                          </a:solidFill>
                        </a:rPr>
                        <a:t>Makine</a:t>
                      </a:r>
                      <a:br>
                        <a:rPr lang="en-US" sz="1200" b="0" i="0" u="none" strike="noStrike" noProof="0" dirty="0">
                          <a:solidFill>
                            <a:srgbClr val="000000"/>
                          </a:solidFill>
                        </a:rPr>
                      </a:br>
                      <a:r>
                        <a:rPr lang="en-US" sz="1200" b="0" i="0" u="none" strike="noStrike" noProof="0" dirty="0" err="1">
                          <a:solidFill>
                            <a:srgbClr val="000000"/>
                          </a:solidFill>
                        </a:rPr>
                        <a:t>Mühendisliği</a:t>
                      </a:r>
                      <a:endParaRPr lang="en-US" sz="1200" b="0" i="0" u="none" strike="noStrike" noProof="0" dirty="0">
                        <a:solidFill>
                          <a:srgbClr val="000000"/>
                        </a:solidFill>
                      </a:endParaRPr>
                    </a:p>
                    <a:p>
                      <a:pPr lvl="0" algn="ctr" fontAlgn="ctr">
                        <a:buNone/>
                      </a:pPr>
                      <a:endParaRPr lang="en-US" sz="1200" b="0" i="0" u="none" strike="noStrike" dirty="0">
                        <a:solidFill>
                          <a:srgbClr val="000000"/>
                        </a:solidFill>
                        <a:effectLst/>
                        <a:latin typeface="Calibri"/>
                      </a:endParaRPr>
                    </a:p>
                  </a:txBody>
                  <a:tcPr marL="9524" marR="9524" marT="9524" marB="0" anchor="ctr">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lvl="0" algn="ctr" rtl="0" fontAlgn="ctr">
                        <a:buNone/>
                      </a:pPr>
                      <a:r>
                        <a:rPr lang="en-US" sz="1200" b="0" i="0" u="none" strike="noStrike" dirty="0">
                          <a:solidFill>
                            <a:srgbClr val="000000"/>
                          </a:solidFill>
                          <a:latin typeface="Calibri"/>
                        </a:rPr>
                        <a:t>0</a:t>
                      </a:r>
                      <a:endParaRPr lang="tr-TR">
                        <a:effectLst/>
                      </a:endParaRPr>
                    </a:p>
                  </a:txBody>
                  <a:tcPr marL="9524" marR="9524" marT="9524" marB="0" anchor="ctr">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lvl="0" algn="ctr" rtl="0" fontAlgn="ctr">
                        <a:buNone/>
                      </a:pPr>
                      <a:r>
                        <a:rPr lang="en-US" sz="1200" b="0" i="0" u="none" strike="noStrike" dirty="0">
                          <a:solidFill>
                            <a:srgbClr val="000000"/>
                          </a:solidFill>
                          <a:latin typeface="Calibri"/>
                        </a:rPr>
                        <a:t>1</a:t>
                      </a:r>
                      <a:endParaRPr lang="tr-TR">
                        <a:effectLst/>
                      </a:endParaRPr>
                    </a:p>
                  </a:txBody>
                  <a:tcPr marL="9524" marR="9524" marT="9524" marB="0" anchor="ctr">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tc>
                  <a:txBody>
                    <a:bodyPr/>
                    <a:lstStyle/>
                    <a:p>
                      <a:pPr lvl="0" algn="ctr" rtl="0">
                        <a:buNone/>
                      </a:pPr>
                      <a:r>
                        <a:rPr lang="en-US" sz="1200" b="0" i="0" u="none" strike="noStrike" dirty="0" err="1">
                          <a:solidFill>
                            <a:srgbClr val="000000"/>
                          </a:solidFill>
                          <a:latin typeface="Calibri"/>
                        </a:rPr>
                        <a:t>Yök</a:t>
                      </a:r>
                      <a:r>
                        <a:rPr lang="en-US" sz="1200" b="0" i="0" u="none" strike="noStrike" dirty="0">
                          <a:solidFill>
                            <a:srgbClr val="000000"/>
                          </a:solidFill>
                          <a:latin typeface="Calibri"/>
                        </a:rPr>
                        <a:t> </a:t>
                      </a:r>
                      <a:r>
                        <a:rPr lang="en-US" sz="1200" b="0" i="0" u="none" strike="noStrike" dirty="0" err="1">
                          <a:solidFill>
                            <a:srgbClr val="000000"/>
                          </a:solidFill>
                          <a:latin typeface="Calibri"/>
                        </a:rPr>
                        <a:t>asgari</a:t>
                      </a:r>
                      <a:r>
                        <a:rPr lang="en-US" sz="1200" b="0" i="0" u="none" strike="noStrike" dirty="0">
                          <a:solidFill>
                            <a:srgbClr val="000000"/>
                          </a:solidFill>
                          <a:latin typeface="Calibri"/>
                        </a:rPr>
                        <a:t> </a:t>
                      </a:r>
                      <a:r>
                        <a:rPr lang="en-US" sz="1200" b="0" i="0" u="none" strike="noStrike" dirty="0" err="1">
                          <a:solidFill>
                            <a:srgbClr val="000000"/>
                          </a:solidFill>
                          <a:latin typeface="Calibri"/>
                        </a:rPr>
                        <a:t>kriteri</a:t>
                      </a:r>
                      <a:endParaRPr lang="en-US" sz="1200" b="0" i="0" u="none" strike="noStrike" dirty="0">
                        <a:solidFill>
                          <a:srgbClr val="000000"/>
                        </a:solidFill>
                        <a:effectLst/>
                        <a:latin typeface="Calibri"/>
                      </a:endParaRPr>
                    </a:p>
                  </a:txBody>
                  <a:tcPr marL="9524" marR="9524" marT="9524" marB="0" anchor="ctr">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extLst>
                  <a:ext uri="{0D108BD9-81ED-4DB2-BD59-A6C34878D82A}">
                    <a16:rowId xmlns:a16="http://schemas.microsoft.com/office/drawing/2014/main" val="1598884110"/>
                  </a:ext>
                </a:extLst>
              </a:tr>
            </a:tbl>
          </a:graphicData>
        </a:graphic>
      </p:graphicFrame>
    </p:spTree>
    <p:extLst>
      <p:ext uri="{BB962C8B-B14F-4D97-AF65-F5344CB8AC3E}">
        <p14:creationId xmlns:p14="http://schemas.microsoft.com/office/powerpoint/2010/main" val="37398538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id="{57C0E41D-3DD4-4068-B64C-DBA801AC6D69}"/>
              </a:ext>
            </a:extLst>
          </p:cNvPr>
          <p:cNvSpPr txBox="1"/>
          <p:nvPr/>
        </p:nvSpPr>
        <p:spPr>
          <a:xfrm>
            <a:off x="1789470" y="157316"/>
            <a:ext cx="5869859" cy="1079575"/>
          </a:xfrm>
          <a:prstGeom prst="rect">
            <a:avLst/>
          </a:prstGeom>
        </p:spPr>
        <p:txBody>
          <a:bodyPr vert="horz" lIns="91440" tIns="45720" rIns="91440" bIns="45720" rtlCol="0" anchor="b">
            <a:noAutofit/>
          </a:bodyPr>
          <a:lstStyle/>
          <a:p>
            <a:pPr algn="ctr">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MEVCUT </a:t>
            </a:r>
            <a:r>
              <a:rPr lang="en-US" sz="2800" b="1" dirty="0">
                <a:solidFill>
                  <a:schemeClr val="accent6"/>
                </a:solidFill>
                <a:effectLst>
                  <a:outerShdw blurRad="38100" dist="38100" dir="2700000" algn="tl">
                    <a:srgbClr val="000000">
                      <a:alpha val="43137"/>
                    </a:srgbClr>
                  </a:outerShdw>
                </a:effectLst>
                <a:ea typeface="+mj-ea"/>
                <a:cs typeface="+mj-cs"/>
              </a:rPr>
              <a:t>KAYNAK</a:t>
            </a:r>
            <a:r>
              <a:rPr lang="tr-TR" sz="2800" b="1" dirty="0">
                <a:solidFill>
                  <a:schemeClr val="accent6"/>
                </a:solidFill>
                <a:effectLst>
                  <a:outerShdw blurRad="38100" dist="38100" dir="2700000" algn="tl">
                    <a:srgbClr val="000000">
                      <a:alpha val="43137"/>
                    </a:srgbClr>
                  </a:outerShdw>
                </a:effectLst>
                <a:ea typeface="+mj-ea"/>
                <a:cs typeface="+mj-cs"/>
              </a:rPr>
              <a:t>LAR ve </a:t>
            </a:r>
            <a:r>
              <a:rPr lang="en-US" sz="2800" b="1" dirty="0">
                <a:solidFill>
                  <a:schemeClr val="accent6"/>
                </a:solidFill>
                <a:effectLst>
                  <a:outerShdw blurRad="38100" dist="38100" dir="2700000" algn="tl">
                    <a:srgbClr val="000000">
                      <a:alpha val="43137"/>
                    </a:srgbClr>
                  </a:outerShdw>
                </a:effectLst>
                <a:ea typeface="+mj-ea"/>
                <a:cs typeface="+mj-cs"/>
              </a:rPr>
              <a:t> İHTİYA</a:t>
            </a:r>
            <a:r>
              <a:rPr lang="tr-TR" sz="2800" b="1" dirty="0">
                <a:solidFill>
                  <a:schemeClr val="accent6"/>
                </a:solidFill>
                <a:effectLst>
                  <a:outerShdw blurRad="38100" dist="38100" dir="2700000" algn="tl">
                    <a:srgbClr val="000000">
                      <a:alpha val="43137"/>
                    </a:srgbClr>
                  </a:outerShdw>
                </a:effectLst>
                <a:ea typeface="+mj-ea"/>
                <a:cs typeface="+mj-cs"/>
              </a:rPr>
              <a:t>ÇLAR</a:t>
            </a:r>
          </a:p>
          <a:p>
            <a:pPr algn="ctr">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(İŞ GÜCÜ-İNSAN KAYNAĞI)</a:t>
            </a:r>
            <a:endParaRPr lang="en-US" sz="2800" b="1"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178" y="304675"/>
            <a:ext cx="1690292" cy="35903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6" name="Tablo 65">
            <a:extLst>
              <a:ext uri="{FF2B5EF4-FFF2-40B4-BE49-F238E27FC236}">
                <a16:creationId xmlns:a16="http://schemas.microsoft.com/office/drawing/2014/main" id="{0F23ED71-2D0A-4A91-BB06-5711D160085E}"/>
              </a:ext>
            </a:extLst>
          </p:cNvPr>
          <p:cNvGraphicFramePr>
            <a:graphicFrameLocks noGrp="1"/>
          </p:cNvGraphicFramePr>
          <p:nvPr>
            <p:extLst>
              <p:ext uri="{D42A27DB-BD31-4B8C-83A1-F6EECF244321}">
                <p14:modId xmlns:p14="http://schemas.microsoft.com/office/powerpoint/2010/main" val="701641970"/>
              </p:ext>
            </p:extLst>
          </p:nvPr>
        </p:nvGraphicFramePr>
        <p:xfrm>
          <a:off x="1765285" y="2428963"/>
          <a:ext cx="6178580" cy="1637379"/>
        </p:xfrm>
        <a:graphic>
          <a:graphicData uri="http://schemas.openxmlformats.org/drawingml/2006/table">
            <a:tbl>
              <a:tblPr/>
              <a:tblGrid>
                <a:gridCol w="1142556">
                  <a:extLst>
                    <a:ext uri="{9D8B030D-6E8A-4147-A177-3AD203B41FA5}">
                      <a16:colId xmlns:a16="http://schemas.microsoft.com/office/drawing/2014/main" val="3918363564"/>
                    </a:ext>
                  </a:extLst>
                </a:gridCol>
                <a:gridCol w="999951">
                  <a:extLst>
                    <a:ext uri="{9D8B030D-6E8A-4147-A177-3AD203B41FA5}">
                      <a16:colId xmlns:a16="http://schemas.microsoft.com/office/drawing/2014/main" val="1683979601"/>
                    </a:ext>
                  </a:extLst>
                </a:gridCol>
                <a:gridCol w="1109978">
                  <a:extLst>
                    <a:ext uri="{9D8B030D-6E8A-4147-A177-3AD203B41FA5}">
                      <a16:colId xmlns:a16="http://schemas.microsoft.com/office/drawing/2014/main" val="2592459544"/>
                    </a:ext>
                  </a:extLst>
                </a:gridCol>
                <a:gridCol w="1109978">
                  <a:extLst>
                    <a:ext uri="{9D8B030D-6E8A-4147-A177-3AD203B41FA5}">
                      <a16:colId xmlns:a16="http://schemas.microsoft.com/office/drawing/2014/main" val="3383282758"/>
                    </a:ext>
                  </a:extLst>
                </a:gridCol>
                <a:gridCol w="1816117">
                  <a:extLst>
                    <a:ext uri="{9D8B030D-6E8A-4147-A177-3AD203B41FA5}">
                      <a16:colId xmlns:a16="http://schemas.microsoft.com/office/drawing/2014/main" val="494559924"/>
                    </a:ext>
                  </a:extLst>
                </a:gridCol>
              </a:tblGrid>
              <a:tr h="564090">
                <a:tc>
                  <a:txBody>
                    <a:bodyPr/>
                    <a:lstStyle/>
                    <a:p>
                      <a:pPr algn="ctr" fontAlgn="ctr"/>
                      <a:r>
                        <a:rPr lang="tr-TR" sz="1200" b="1" i="0" u="none" strike="noStrike" dirty="0">
                          <a:solidFill>
                            <a:srgbClr val="000000"/>
                          </a:solidFill>
                          <a:effectLst/>
                          <a:latin typeface="Calibri" panose="020F0502020204030204" pitchFamily="34" charset="0"/>
                        </a:rPr>
                        <a:t>KAYNAK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BİRİMİ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MEVCUT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643472">
                <a:tc>
                  <a:txBody>
                    <a:bodyPr/>
                    <a:lstStyle/>
                    <a:p>
                      <a:pPr algn="ctr" fontAlgn="ctr"/>
                      <a:r>
                        <a:rPr lang="tr-TR" sz="1400" b="0" i="0" u="none" strike="noStrike" dirty="0">
                          <a:solidFill>
                            <a:srgbClr val="000000"/>
                          </a:solidFill>
                          <a:effectLst/>
                          <a:latin typeface="Calibri" panose="020F0502020204030204" pitchFamily="34" charset="0"/>
                        </a:rPr>
                        <a:t>Öğretim Üyesi</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Makine Mühendisliği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4+2</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3</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YÖK ASGARİ KRİTERİ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429817">
                <a:tc>
                  <a:txBody>
                    <a:bodyPr/>
                    <a:lstStyle/>
                    <a:p>
                      <a:pPr algn="ctr" fontAlgn="ctr"/>
                      <a:r>
                        <a:rPr lang="tr-TR" sz="1400" b="0" i="0" u="none" strike="noStrike" dirty="0">
                          <a:solidFill>
                            <a:srgbClr val="000000"/>
                          </a:solidFill>
                          <a:effectLst/>
                          <a:latin typeface="Calibri" panose="020F0502020204030204" pitchFamily="34" charset="0"/>
                        </a:rPr>
                        <a:t> Öğretim Elemanı</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Makine Mühendisliği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2</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0</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bl>
          </a:graphicData>
        </a:graphic>
      </p:graphicFrame>
    </p:spTree>
    <p:extLst>
      <p:ext uri="{BB962C8B-B14F-4D97-AF65-F5344CB8AC3E}">
        <p14:creationId xmlns:p14="http://schemas.microsoft.com/office/powerpoint/2010/main" val="4493892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14023" y="525848"/>
            <a:ext cx="5265420" cy="845820"/>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SKORU YÜKSEK OLAN ve AKSİYON GEREKTİREN </a:t>
            </a:r>
            <a:r>
              <a:rPr lang="en-US" sz="2800" b="1" kern="1200" dirty="0">
                <a:solidFill>
                  <a:schemeClr val="accent6"/>
                </a:solidFill>
                <a:effectLst>
                  <a:outerShdw blurRad="38100" dist="38100" dir="2700000" algn="tl">
                    <a:srgbClr val="000000">
                      <a:alpha val="43137"/>
                    </a:srgbClr>
                  </a:outerShdw>
                </a:effectLst>
                <a:ea typeface="+mj-ea"/>
                <a:cs typeface="+mj-cs"/>
              </a:rPr>
              <a:t>RİS</a:t>
            </a:r>
            <a:r>
              <a:rPr lang="tr-TR" sz="2800" b="1" dirty="0">
                <a:solidFill>
                  <a:schemeClr val="accent6"/>
                </a:solidFill>
                <a:effectLst>
                  <a:outerShdw blurRad="38100" dist="38100" dir="2700000" algn="tl">
                    <a:srgbClr val="000000">
                      <a:alpha val="43137"/>
                    </a:srgbClr>
                  </a:outerShdw>
                </a:effectLst>
                <a:ea typeface="+mj-ea"/>
                <a:cs typeface="+mj-cs"/>
              </a:rPr>
              <a:t>KLER</a:t>
            </a:r>
            <a:endParaRPr lang="en-US" sz="2800" b="1" kern="1200" dirty="0">
              <a:solidFill>
                <a:schemeClr val="accent6"/>
              </a:solidFill>
              <a:effectLst>
                <a:outerShdw blurRad="38100" dist="38100" dir="2700000" algn="tl">
                  <a:srgbClr val="000000">
                    <a:alpha val="43137"/>
                  </a:srgbClr>
                </a:outerShdw>
              </a:effectLst>
              <a:ea typeface="+mj-ea"/>
              <a:cs typeface="+mj-cs"/>
            </a:endParaRPr>
          </a:p>
        </p:txBody>
      </p:sp>
      <p:sp>
        <p:nvSpPr>
          <p:cNvPr id="7" name="Slayt Numarası Yer Tutucusu 6"/>
          <p:cNvSpPr>
            <a:spLocks noGrp="1"/>
          </p:cNvSpPr>
          <p:nvPr>
            <p:ph type="sldNum" sz="quarter" idx="12"/>
          </p:nvPr>
        </p:nvSpPr>
        <p:spPr>
          <a:xfrm>
            <a:off x="6457950" y="6356350"/>
            <a:ext cx="2057400" cy="365125"/>
          </a:xfrm>
        </p:spPr>
        <p:txBody>
          <a:bodyPr vert="horz" lIns="91440" tIns="45720" rIns="91440" bIns="45720" rtlCol="0" anchor="ctr">
            <a:normAutofit fontScale="70000" lnSpcReduction="20000"/>
          </a:bodyPr>
          <a:lstStyle/>
          <a:p>
            <a:pPr>
              <a:spcAft>
                <a:spcPts val="600"/>
              </a:spcAft>
            </a:pPr>
            <a:endParaRPr lang="en-US"/>
          </a:p>
        </p:txBody>
      </p:sp>
      <p:sp>
        <p:nvSpPr>
          <p:cNvPr id="12"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3"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4"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5"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pic>
        <p:nvPicPr>
          <p:cNvPr id="9"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Tablo 9"/>
          <p:cNvGraphicFramePr>
            <a:graphicFrameLocks noGrp="1"/>
          </p:cNvGraphicFramePr>
          <p:nvPr>
            <p:extLst>
              <p:ext uri="{D42A27DB-BD31-4B8C-83A1-F6EECF244321}">
                <p14:modId xmlns:p14="http://schemas.microsoft.com/office/powerpoint/2010/main" val="3163187426"/>
              </p:ext>
            </p:extLst>
          </p:nvPr>
        </p:nvGraphicFramePr>
        <p:xfrm>
          <a:off x="545122" y="1801445"/>
          <a:ext cx="8230019" cy="2579486"/>
        </p:xfrm>
        <a:graphic>
          <a:graphicData uri="http://schemas.openxmlformats.org/drawingml/2006/table">
            <a:tbl>
              <a:tblPr firstRow="1" bandRow="1">
                <a:tableStyleId>{3B4B98B0-60AC-42C2-AFA5-B58CD77FA1E5}</a:tableStyleId>
              </a:tblPr>
              <a:tblGrid>
                <a:gridCol w="8021739">
                  <a:extLst>
                    <a:ext uri="{9D8B030D-6E8A-4147-A177-3AD203B41FA5}">
                      <a16:colId xmlns:a16="http://schemas.microsoft.com/office/drawing/2014/main" val="3521804200"/>
                    </a:ext>
                  </a:extLst>
                </a:gridCol>
                <a:gridCol w="208280">
                  <a:extLst>
                    <a:ext uri="{9D8B030D-6E8A-4147-A177-3AD203B41FA5}">
                      <a16:colId xmlns:a16="http://schemas.microsoft.com/office/drawing/2014/main" val="2784112581"/>
                    </a:ext>
                  </a:extLst>
                </a:gridCol>
              </a:tblGrid>
              <a:tr h="415679">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Riskin</a:t>
                      </a:r>
                      <a:r>
                        <a:rPr lang="tr-TR" baseline="0" dirty="0">
                          <a:solidFill>
                            <a:srgbClr val="0C0D0D"/>
                          </a:solidFill>
                        </a:rPr>
                        <a:t> Tanımı : ME 323 - AAP</a:t>
                      </a:r>
                      <a:endParaRPr lang="tr-TR"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endParaRPr lang="tr-TR"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415679">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 </a:t>
                      </a:r>
                      <a:r>
                        <a:rPr lang="tr-TR" baseline="0" dirty="0">
                          <a:solidFill>
                            <a:srgbClr val="0C0D0D"/>
                          </a:solidFill>
                        </a:rPr>
                        <a:t>: </a:t>
                      </a:r>
                      <a:r>
                        <a:rPr lang="tr-TR" b="1" baseline="0" dirty="0">
                          <a:solidFill>
                            <a:srgbClr val="0C0D0D"/>
                          </a:solidFill>
                        </a:rPr>
                        <a:t>01.09.2024</a:t>
                      </a:r>
                      <a:endParaRPr lang="tr-TR" b="1"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endParaRPr lang="tr-TR" dirty="0"/>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415679">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Sorumlu</a:t>
                      </a:r>
                      <a:r>
                        <a:rPr lang="tr-TR" baseline="0" dirty="0">
                          <a:solidFill>
                            <a:srgbClr val="0C0D0D"/>
                          </a:solidFill>
                        </a:rPr>
                        <a:t> Birim : </a:t>
                      </a:r>
                      <a:r>
                        <a:rPr lang="tr-TR" b="1" baseline="0" dirty="0">
                          <a:solidFill>
                            <a:srgbClr val="0C0D0D"/>
                          </a:solidFill>
                        </a:rPr>
                        <a:t>Hamit Kenan</a:t>
                      </a:r>
                      <a:endParaRPr lang="tr-TR" b="1"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endParaRPr lang="tr-TR" dirty="0"/>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1332449">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Önleyici Faaliyet : </a:t>
                      </a:r>
                      <a:r>
                        <a:rPr lang="tr-TR" b="1" dirty="0">
                          <a:solidFill>
                            <a:srgbClr val="0C0D0D"/>
                          </a:solidFill>
                        </a:rPr>
                        <a:t>Çoktan seçmeli sorular öğrencilerin bilmeden de doğru cevabı vermelerine imkan sağlayacağından uygulanmamaktadır. Ders süresi müfredat kapsamında 3 saat olarak yapılmaktadır. Öğrencilerin talebi uygun olduğu sürece dikkate alınacaktır.</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endParaRPr lang="tr-TR" dirty="0"/>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Tree>
    <p:extLst>
      <p:ext uri="{BB962C8B-B14F-4D97-AF65-F5344CB8AC3E}">
        <p14:creationId xmlns:p14="http://schemas.microsoft.com/office/powerpoint/2010/main" val="323873098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Özel 2">
      <a:dk1>
        <a:srgbClr val="8AD0D5"/>
      </a:dk1>
      <a:lt1>
        <a:sysClr val="window" lastClr="FFFFFF"/>
      </a:lt1>
      <a:dk2>
        <a:srgbClr val="1E5155"/>
      </a:dk2>
      <a:lt2>
        <a:srgbClr val="BFBFBF"/>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817</TotalTime>
  <Words>1132</Words>
  <Application>Microsoft Office PowerPoint</Application>
  <PresentationFormat>Ekran Gösterisi (4:3)</PresentationFormat>
  <Paragraphs>249</Paragraphs>
  <Slides>20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20</vt:i4>
      </vt:variant>
    </vt:vector>
  </HeadingPairs>
  <TitlesOfParts>
    <vt:vector size="25" baseType="lpstr">
      <vt:lpstr>Calibri</vt:lpstr>
      <vt:lpstr>Calibri Light</vt:lpstr>
      <vt:lpstr>Times New Roman</vt:lpstr>
      <vt:lpstr>Wingdings 3</vt:lpstr>
      <vt:lpstr>İyon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2019 YILI  YGG SUNUMU  MEZUNLAR OFİSİ ve KARİYER GELİŞTİRME KOORDİNATÖRLÜĞÜ SÜRECİ  30/12/2019</dc:title>
  <dc:creator>Ali Engin DORUM</dc:creator>
  <cp:lastModifiedBy>Fatih Çökmez</cp:lastModifiedBy>
  <cp:revision>59</cp:revision>
  <dcterms:created xsi:type="dcterms:W3CDTF">2020-01-20T10:44:30Z</dcterms:created>
  <dcterms:modified xsi:type="dcterms:W3CDTF">2024-05-24T06:49:14Z</dcterms:modified>
</cp:coreProperties>
</file>