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56" r:id="rId2"/>
    <p:sldId id="288" r:id="rId3"/>
    <p:sldId id="347" r:id="rId4"/>
    <p:sldId id="346" r:id="rId5"/>
    <p:sldId id="365" r:id="rId6"/>
    <p:sldId id="363" r:id="rId7"/>
    <p:sldId id="320" r:id="rId8"/>
    <p:sldId id="364" r:id="rId9"/>
    <p:sldId id="353" r:id="rId10"/>
    <p:sldId id="366" r:id="rId11"/>
    <p:sldId id="368" r:id="rId12"/>
    <p:sldId id="357" r:id="rId13"/>
    <p:sldId id="304" r:id="rId14"/>
    <p:sldId id="359" r:id="rId15"/>
    <p:sldId id="370" r:id="rId16"/>
    <p:sldId id="371" r:id="rId17"/>
    <p:sldId id="373" r:id="rId18"/>
    <p:sldId id="360" r:id="rId19"/>
    <p:sldId id="369" r:id="rId20"/>
    <p:sldId id="278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BEA70EB5-37B4-4FD2-923D-5284A583AEE6}">
          <p14:sldIdLst>
            <p14:sldId id="256"/>
          </p14:sldIdLst>
        </p14:section>
        <p14:section name="Başlıksız Bölüm" id="{29ED5E7A-0C58-4AF1-A401-2AB9E7D510F4}">
          <p14:sldIdLst>
            <p14:sldId id="288"/>
            <p14:sldId id="347"/>
            <p14:sldId id="346"/>
            <p14:sldId id="365"/>
            <p14:sldId id="363"/>
            <p14:sldId id="320"/>
            <p14:sldId id="364"/>
            <p14:sldId id="353"/>
            <p14:sldId id="366"/>
            <p14:sldId id="368"/>
            <p14:sldId id="357"/>
            <p14:sldId id="304"/>
            <p14:sldId id="359"/>
            <p14:sldId id="370"/>
            <p14:sldId id="371"/>
            <p14:sldId id="373"/>
            <p14:sldId id="360"/>
            <p14:sldId id="369"/>
            <p14:sldId id="2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i Engin DORUM" initials="AED" lastIdx="1" clrIdx="0">
    <p:extLst>
      <p:ext uri="{19B8F6BF-5375-455C-9EA6-DF929625EA0E}">
        <p15:presenceInfo xmlns:p15="http://schemas.microsoft.com/office/powerpoint/2012/main" userId="d7838842375f6d7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D0D"/>
    <a:srgbClr val="70AD47"/>
    <a:srgbClr val="0F2303"/>
    <a:srgbClr val="001626"/>
    <a:srgbClr val="7AEE32"/>
    <a:srgbClr val="E626AF"/>
    <a:srgbClr val="1F0620"/>
    <a:srgbClr val="020424"/>
    <a:srgbClr val="D9D9D9"/>
    <a:srgbClr val="1222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Koyu Stil 2 - Vurgu 5/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B4B98B0-60AC-42C2-AFA5-B58CD77FA1E5}" styleName="Açık Stil 1 - Vurgu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7AC3CCA-C797-4891-BE02-D94E43425B78}" styleName="Orta Stil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FD0F851-EC5A-4D38-B0AD-8093EC10F338}" styleName="Açık Stil 1 - Vurgu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D7B26C5-4107-4FEC-AEDC-1716B250A1EF}" styleName="Açık Sti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8FB837D-C827-4EFA-A057-4D05807E0F7C}" styleName="Tema Uygulanmış Stil 1 - Vurgu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326" autoAdjust="0"/>
  </p:normalViewPr>
  <p:slideViewPr>
    <p:cSldViewPr snapToGrid="0">
      <p:cViewPr varScale="1">
        <p:scale>
          <a:sx n="85" d="100"/>
          <a:sy n="85" d="100"/>
        </p:scale>
        <p:origin x="1406" y="1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ADMINISTRATIVE\Kalite\Kalite\YGG\2023\Ankets__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ADMINISTRATIVE\Kalite\Kalite\Ankets_2022_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ADMINISTRATIVE\Kalite\Kalite\YGG\2023\Ankets__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ADMINISTRATIVE\Kalite\Kalite\YGG\2023\Ankets__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tr-TR"/>
              <a:t>202</a:t>
            </a:r>
            <a:r>
              <a:rPr lang="en-US"/>
              <a:t>2</a:t>
            </a:r>
            <a:r>
              <a:rPr lang="tr-TR"/>
              <a:t>-202</a:t>
            </a:r>
            <a:r>
              <a:rPr lang="en-US"/>
              <a:t>3</a:t>
            </a:r>
            <a:r>
              <a:rPr lang="tr-TR"/>
              <a:t> Bahar Akademisyen Memnuniyet</a:t>
            </a:r>
            <a:r>
              <a:rPr lang="tr-TR" baseline="0"/>
              <a:t> Oranı</a:t>
            </a:r>
            <a:r>
              <a:rPr lang="tr-TR"/>
              <a:t> 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Sheet2!$B$6:$B$27</c:f>
              <c:strCache>
                <c:ptCount val="22"/>
                <c:pt idx="0">
                  <c:v>EE 242</c:v>
                </c:pt>
                <c:pt idx="1">
                  <c:v>PHYL 102</c:v>
                </c:pt>
                <c:pt idx="2">
                  <c:v>PHYS 101</c:v>
                </c:pt>
                <c:pt idx="3">
                  <c:v>PHYS 101L</c:v>
                </c:pt>
                <c:pt idx="4">
                  <c:v>PHYS 102</c:v>
                </c:pt>
                <c:pt idx="5">
                  <c:v>EE 202</c:v>
                </c:pt>
                <c:pt idx="6">
                  <c:v>EE 202L</c:v>
                </c:pt>
                <c:pt idx="7">
                  <c:v>EE 302</c:v>
                </c:pt>
                <c:pt idx="8">
                  <c:v>EE 302L</c:v>
                </c:pt>
                <c:pt idx="9">
                  <c:v>EE 491</c:v>
                </c:pt>
                <c:pt idx="10">
                  <c:v>EE 492</c:v>
                </c:pt>
                <c:pt idx="11">
                  <c:v>EE 112</c:v>
                </c:pt>
                <c:pt idx="12">
                  <c:v>EE 212</c:v>
                </c:pt>
                <c:pt idx="13">
                  <c:v>EE 342</c:v>
                </c:pt>
                <c:pt idx="14">
                  <c:v>EE 431</c:v>
                </c:pt>
                <c:pt idx="15">
                  <c:v>EE 352</c:v>
                </c:pt>
                <c:pt idx="16">
                  <c:v>EE 488</c:v>
                </c:pt>
                <c:pt idx="17">
                  <c:v>EE 291</c:v>
                </c:pt>
                <c:pt idx="18">
                  <c:v>EE 362</c:v>
                </c:pt>
                <c:pt idx="19">
                  <c:v>EE 391</c:v>
                </c:pt>
                <c:pt idx="20">
                  <c:v>EE 332</c:v>
                </c:pt>
                <c:pt idx="21">
                  <c:v>EE 480</c:v>
                </c:pt>
              </c:strCache>
            </c:strRef>
          </c:cat>
          <c:val>
            <c:numRef>
              <c:f>Sheet2!$C$6:$C$27</c:f>
              <c:numCache>
                <c:formatCode>0.0</c:formatCode>
                <c:ptCount val="22"/>
                <c:pt idx="0">
                  <c:v>78.75</c:v>
                </c:pt>
                <c:pt idx="1">
                  <c:v>79.368908486346044</c:v>
                </c:pt>
                <c:pt idx="2">
                  <c:v>78.343023255813904</c:v>
                </c:pt>
                <c:pt idx="3">
                  <c:v>93.75</c:v>
                </c:pt>
                <c:pt idx="4">
                  <c:v>78.34</c:v>
                </c:pt>
                <c:pt idx="5">
                  <c:v>64.572482638888886</c:v>
                </c:pt>
                <c:pt idx="6">
                  <c:v>66.455078125</c:v>
                </c:pt>
                <c:pt idx="7">
                  <c:v>67.307692307692307</c:v>
                </c:pt>
                <c:pt idx="8">
                  <c:v>61.177248677248699</c:v>
                </c:pt>
                <c:pt idx="9">
                  <c:v>100</c:v>
                </c:pt>
                <c:pt idx="10">
                  <c:v>95.17</c:v>
                </c:pt>
                <c:pt idx="11">
                  <c:v>89.999999999999986</c:v>
                </c:pt>
                <c:pt idx="12">
                  <c:v>78.557692307692307</c:v>
                </c:pt>
                <c:pt idx="13">
                  <c:v>85.220306513409966</c:v>
                </c:pt>
                <c:pt idx="14">
                  <c:v>100</c:v>
                </c:pt>
                <c:pt idx="15">
                  <c:v>84.642857142857096</c:v>
                </c:pt>
                <c:pt idx="16">
                  <c:v>81.6666666666667</c:v>
                </c:pt>
                <c:pt idx="17">
                  <c:v>85.75</c:v>
                </c:pt>
                <c:pt idx="18">
                  <c:v>88.6666666666667</c:v>
                </c:pt>
                <c:pt idx="19">
                  <c:v>91.3888888888889</c:v>
                </c:pt>
                <c:pt idx="20">
                  <c:v>75.263157894736807</c:v>
                </c:pt>
                <c:pt idx="21">
                  <c:v>78.0555555555556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40-4266-B49C-3481EFEB38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84402463"/>
        <c:axId val="1584399103"/>
      </c:barChart>
      <c:catAx>
        <c:axId val="15844024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84399103"/>
        <c:crosses val="autoZero"/>
        <c:auto val="1"/>
        <c:lblAlgn val="ctr"/>
        <c:lblOffset val="100"/>
        <c:noMultiLvlLbl val="0"/>
      </c:catAx>
      <c:valAx>
        <c:axId val="1584399103"/>
        <c:scaling>
          <c:orientation val="minMax"/>
          <c:max val="100"/>
        </c:scaling>
        <c:delete val="0"/>
        <c:axPos val="l"/>
        <c:majorGridlines>
          <c:spPr>
            <a:ln w="12700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844024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tr-TR" dirty="0"/>
              <a:t>202</a:t>
            </a:r>
            <a:r>
              <a:rPr lang="en-US" dirty="0"/>
              <a:t>2</a:t>
            </a:r>
            <a:r>
              <a:rPr lang="tr-TR" dirty="0"/>
              <a:t>-202</a:t>
            </a:r>
            <a:r>
              <a:rPr lang="en-US" dirty="0"/>
              <a:t>3</a:t>
            </a:r>
            <a:r>
              <a:rPr lang="tr-TR" dirty="0"/>
              <a:t> Bahar Ders Memnuniyet</a:t>
            </a:r>
            <a:r>
              <a:rPr lang="tr-TR" baseline="0" dirty="0"/>
              <a:t> Oranı</a:t>
            </a:r>
            <a:r>
              <a:rPr lang="tr-TR" dirty="0"/>
              <a:t> 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Sheet2!$E$6:$E$28</c:f>
              <c:strCache>
                <c:ptCount val="23"/>
                <c:pt idx="0">
                  <c:v>EE 112</c:v>
                </c:pt>
                <c:pt idx="1">
                  <c:v>EE 212</c:v>
                </c:pt>
                <c:pt idx="2">
                  <c:v>EE 242</c:v>
                </c:pt>
                <c:pt idx="3">
                  <c:v>PHYS 101</c:v>
                </c:pt>
                <c:pt idx="4">
                  <c:v>PHYS 101L</c:v>
                </c:pt>
                <c:pt idx="5">
                  <c:v>PHYS 102L</c:v>
                </c:pt>
                <c:pt idx="6">
                  <c:v>EE 342</c:v>
                </c:pt>
                <c:pt idx="7">
                  <c:v>EE 202</c:v>
                </c:pt>
                <c:pt idx="8">
                  <c:v>EE 202L</c:v>
                </c:pt>
                <c:pt idx="9">
                  <c:v>EE 302</c:v>
                </c:pt>
                <c:pt idx="10">
                  <c:v>EE 302L</c:v>
                </c:pt>
                <c:pt idx="11">
                  <c:v>EE 201</c:v>
                </c:pt>
                <c:pt idx="12">
                  <c:v>EE 331</c:v>
                </c:pt>
                <c:pt idx="13">
                  <c:v>EE 332</c:v>
                </c:pt>
                <c:pt idx="14">
                  <c:v>EE 318</c:v>
                </c:pt>
                <c:pt idx="15">
                  <c:v>EE 352</c:v>
                </c:pt>
                <c:pt idx="16">
                  <c:v>EE 480</c:v>
                </c:pt>
                <c:pt idx="17">
                  <c:v>EE 291</c:v>
                </c:pt>
                <c:pt idx="18">
                  <c:v>EE 362</c:v>
                </c:pt>
                <c:pt idx="19">
                  <c:v>EE 391</c:v>
                </c:pt>
                <c:pt idx="20">
                  <c:v>PHYS 102</c:v>
                </c:pt>
                <c:pt idx="21">
                  <c:v>EE 491</c:v>
                </c:pt>
                <c:pt idx="22">
                  <c:v>EE 492</c:v>
                </c:pt>
              </c:strCache>
            </c:strRef>
          </c:cat>
          <c:val>
            <c:numRef>
              <c:f>Sheet2!$F$6:$F$28</c:f>
              <c:numCache>
                <c:formatCode>General</c:formatCode>
                <c:ptCount val="23"/>
                <c:pt idx="0">
                  <c:v>84.24</c:v>
                </c:pt>
                <c:pt idx="1">
                  <c:v>81.540000000000006</c:v>
                </c:pt>
                <c:pt idx="2">
                  <c:v>73.38</c:v>
                </c:pt>
                <c:pt idx="3">
                  <c:v>81.3</c:v>
                </c:pt>
                <c:pt idx="4">
                  <c:v>83.68</c:v>
                </c:pt>
                <c:pt idx="5">
                  <c:v>80.48</c:v>
                </c:pt>
                <c:pt idx="6">
                  <c:v>92.19</c:v>
                </c:pt>
                <c:pt idx="7">
                  <c:v>80.900000000000006</c:v>
                </c:pt>
                <c:pt idx="8">
                  <c:v>76.38</c:v>
                </c:pt>
                <c:pt idx="9">
                  <c:v>87.56</c:v>
                </c:pt>
                <c:pt idx="10">
                  <c:v>84.57</c:v>
                </c:pt>
                <c:pt idx="11">
                  <c:v>83.5</c:v>
                </c:pt>
                <c:pt idx="12">
                  <c:v>67.150000000000006</c:v>
                </c:pt>
                <c:pt idx="13">
                  <c:v>92.31</c:v>
                </c:pt>
                <c:pt idx="14">
                  <c:v>96.47</c:v>
                </c:pt>
                <c:pt idx="15">
                  <c:v>93.33</c:v>
                </c:pt>
                <c:pt idx="16">
                  <c:v>93.09</c:v>
                </c:pt>
                <c:pt idx="17">
                  <c:v>88.73</c:v>
                </c:pt>
                <c:pt idx="18">
                  <c:v>92.64</c:v>
                </c:pt>
                <c:pt idx="19">
                  <c:v>89.87</c:v>
                </c:pt>
                <c:pt idx="20">
                  <c:v>80.459999999999994</c:v>
                </c:pt>
                <c:pt idx="21">
                  <c:v>89.33</c:v>
                </c:pt>
                <c:pt idx="22">
                  <c:v>90.92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66-4065-823E-479D72B0F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84402463"/>
        <c:axId val="1584399103"/>
      </c:barChart>
      <c:catAx>
        <c:axId val="15844024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84399103"/>
        <c:crosses val="autoZero"/>
        <c:auto val="1"/>
        <c:lblAlgn val="ctr"/>
        <c:lblOffset val="100"/>
        <c:noMultiLvlLbl val="0"/>
      </c:catAx>
      <c:valAx>
        <c:axId val="1584399103"/>
        <c:scaling>
          <c:orientation val="minMax"/>
          <c:max val="100"/>
        </c:scaling>
        <c:delete val="0"/>
        <c:axPos val="l"/>
        <c:majorGridlines>
          <c:spPr>
            <a:ln w="12700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844024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tr-TR"/>
              <a:t>202</a:t>
            </a:r>
            <a:r>
              <a:rPr lang="en-US"/>
              <a:t>3</a:t>
            </a:r>
            <a:r>
              <a:rPr lang="tr-TR"/>
              <a:t>-202</a:t>
            </a:r>
            <a:r>
              <a:rPr lang="en-US"/>
              <a:t>4</a:t>
            </a:r>
            <a:r>
              <a:rPr lang="tr-TR"/>
              <a:t> </a:t>
            </a:r>
            <a:r>
              <a:rPr lang="en-US"/>
              <a:t>Güz</a:t>
            </a:r>
            <a:r>
              <a:rPr lang="tr-TR"/>
              <a:t> </a:t>
            </a:r>
            <a:r>
              <a:rPr lang="en-US"/>
              <a:t>Akademisyen</a:t>
            </a:r>
            <a:r>
              <a:rPr lang="tr-TR"/>
              <a:t> Memnuniyet</a:t>
            </a:r>
            <a:r>
              <a:rPr lang="tr-TR" baseline="0"/>
              <a:t> Oranı</a:t>
            </a:r>
            <a:r>
              <a:rPr lang="tr-TR"/>
              <a:t> 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Sheet3!$E$5:$E$23</c:f>
              <c:strCache>
                <c:ptCount val="19"/>
                <c:pt idx="0">
                  <c:v>EE 441</c:v>
                </c:pt>
                <c:pt idx="1">
                  <c:v>EE 474</c:v>
                </c:pt>
                <c:pt idx="2">
                  <c:v>EE 476</c:v>
                </c:pt>
                <c:pt idx="3">
                  <c:v>PHYS 101</c:v>
                </c:pt>
                <c:pt idx="4">
                  <c:v>EE 432</c:v>
                </c:pt>
                <c:pt idx="5">
                  <c:v>EE 311</c:v>
                </c:pt>
                <c:pt idx="6">
                  <c:v>EE 201L</c:v>
                </c:pt>
                <c:pt idx="7">
                  <c:v>PHYL 101</c:v>
                </c:pt>
                <c:pt idx="8">
                  <c:v>EE 201</c:v>
                </c:pt>
                <c:pt idx="9">
                  <c:v>EE 202</c:v>
                </c:pt>
                <c:pt idx="10">
                  <c:v>EE 331</c:v>
                </c:pt>
                <c:pt idx="11">
                  <c:v>EE 221</c:v>
                </c:pt>
                <c:pt idx="12">
                  <c:v>EE 221L</c:v>
                </c:pt>
                <c:pt idx="13">
                  <c:v>EE 291</c:v>
                </c:pt>
                <c:pt idx="14">
                  <c:v>EE 361</c:v>
                </c:pt>
                <c:pt idx="15">
                  <c:v>EE 391</c:v>
                </c:pt>
                <c:pt idx="16">
                  <c:v>EE 211</c:v>
                </c:pt>
                <c:pt idx="17">
                  <c:v>EE 301</c:v>
                </c:pt>
                <c:pt idx="18">
                  <c:v>EE 321</c:v>
                </c:pt>
              </c:strCache>
            </c:strRef>
          </c:cat>
          <c:val>
            <c:numRef>
              <c:f>Sheet3!$F$5:$F$23</c:f>
              <c:numCache>
                <c:formatCode>[$-10409]#,##0.00;\-#,##0.00</c:formatCode>
                <c:ptCount val="19"/>
                <c:pt idx="0" formatCode="General">
                  <c:v>84.11</c:v>
                </c:pt>
                <c:pt idx="1">
                  <c:v>86.71875</c:v>
                </c:pt>
                <c:pt idx="2">
                  <c:v>84.6875</c:v>
                </c:pt>
                <c:pt idx="3" formatCode="General">
                  <c:v>83.37</c:v>
                </c:pt>
                <c:pt idx="4">
                  <c:v>87.2222222222222</c:v>
                </c:pt>
                <c:pt idx="5">
                  <c:v>80.441176470588204</c:v>
                </c:pt>
                <c:pt idx="6">
                  <c:v>72.66</c:v>
                </c:pt>
                <c:pt idx="7" formatCode="General">
                  <c:v>82.81</c:v>
                </c:pt>
                <c:pt idx="8">
                  <c:v>65.284090909090907</c:v>
                </c:pt>
                <c:pt idx="9">
                  <c:v>84.741379310344797</c:v>
                </c:pt>
                <c:pt idx="10">
                  <c:v>82.770270270270302</c:v>
                </c:pt>
                <c:pt idx="11" formatCode="General">
                  <c:v>73.760000000000005</c:v>
                </c:pt>
                <c:pt idx="12" formatCode="General">
                  <c:v>76.62</c:v>
                </c:pt>
                <c:pt idx="13">
                  <c:v>79.2361111111111</c:v>
                </c:pt>
                <c:pt idx="14">
                  <c:v>84.6388888888889</c:v>
                </c:pt>
                <c:pt idx="15">
                  <c:v>90.921052631578902</c:v>
                </c:pt>
                <c:pt idx="16" formatCode="General">
                  <c:v>73.28</c:v>
                </c:pt>
                <c:pt idx="17" formatCode="General">
                  <c:v>65.260000000000005</c:v>
                </c:pt>
                <c:pt idx="18">
                  <c:v>71.363636363636402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4C-4112-AD85-2BCE1CE8A8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84402463"/>
        <c:axId val="1584399103"/>
      </c:barChart>
      <c:catAx>
        <c:axId val="15844024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84399103"/>
        <c:crosses val="autoZero"/>
        <c:auto val="1"/>
        <c:lblAlgn val="ctr"/>
        <c:lblOffset val="100"/>
        <c:noMultiLvlLbl val="0"/>
      </c:catAx>
      <c:valAx>
        <c:axId val="1584399103"/>
        <c:scaling>
          <c:orientation val="minMax"/>
          <c:max val="100"/>
        </c:scaling>
        <c:delete val="0"/>
        <c:axPos val="l"/>
        <c:majorGridlines>
          <c:spPr>
            <a:ln w="12700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844024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tr-TR"/>
              <a:t>202</a:t>
            </a:r>
            <a:r>
              <a:rPr lang="en-US"/>
              <a:t>3</a:t>
            </a:r>
            <a:r>
              <a:rPr lang="tr-TR"/>
              <a:t>-202</a:t>
            </a:r>
            <a:r>
              <a:rPr lang="en-US"/>
              <a:t>4</a:t>
            </a:r>
            <a:r>
              <a:rPr lang="tr-TR"/>
              <a:t> </a:t>
            </a:r>
            <a:r>
              <a:rPr lang="en-US"/>
              <a:t>Güz</a:t>
            </a:r>
            <a:r>
              <a:rPr lang="tr-TR"/>
              <a:t> </a:t>
            </a:r>
            <a:r>
              <a:rPr lang="en-US"/>
              <a:t>Ders</a:t>
            </a:r>
            <a:r>
              <a:rPr lang="tr-TR"/>
              <a:t> Memnuniyet</a:t>
            </a:r>
            <a:r>
              <a:rPr lang="tr-TR" baseline="0"/>
              <a:t> Oranı</a:t>
            </a:r>
            <a:r>
              <a:rPr lang="tr-TR"/>
              <a:t> 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Sheet3!$B$5:$B$24</c:f>
              <c:strCache>
                <c:ptCount val="20"/>
                <c:pt idx="0">
                  <c:v>EE 441</c:v>
                </c:pt>
                <c:pt idx="1">
                  <c:v>EE 474</c:v>
                </c:pt>
                <c:pt idx="2">
                  <c:v>EE 476</c:v>
                </c:pt>
                <c:pt idx="3">
                  <c:v>PHYS 101</c:v>
                </c:pt>
                <c:pt idx="4">
                  <c:v>EE 432</c:v>
                </c:pt>
                <c:pt idx="5">
                  <c:v>EE 311</c:v>
                </c:pt>
                <c:pt idx="6">
                  <c:v>EE 201L</c:v>
                </c:pt>
                <c:pt idx="7">
                  <c:v>PHYL 101</c:v>
                </c:pt>
                <c:pt idx="8">
                  <c:v>EE 201</c:v>
                </c:pt>
                <c:pt idx="9">
                  <c:v>EE 491</c:v>
                </c:pt>
                <c:pt idx="10">
                  <c:v>EE 202</c:v>
                </c:pt>
                <c:pt idx="11">
                  <c:v>EE 331</c:v>
                </c:pt>
                <c:pt idx="12">
                  <c:v>EE 221</c:v>
                </c:pt>
                <c:pt idx="13">
                  <c:v>EE 221L</c:v>
                </c:pt>
                <c:pt idx="14">
                  <c:v>EE 291</c:v>
                </c:pt>
                <c:pt idx="15">
                  <c:v>EE 361</c:v>
                </c:pt>
                <c:pt idx="16">
                  <c:v>EE 391</c:v>
                </c:pt>
                <c:pt idx="17">
                  <c:v>EE 211</c:v>
                </c:pt>
                <c:pt idx="18">
                  <c:v>EE 301</c:v>
                </c:pt>
                <c:pt idx="19">
                  <c:v>EE 321</c:v>
                </c:pt>
              </c:strCache>
            </c:strRef>
          </c:cat>
          <c:val>
            <c:numRef>
              <c:f>Sheet3!$C$5:$C$24</c:f>
              <c:numCache>
                <c:formatCode>[$-10409]#,##0.00;\-#,##0.00</c:formatCode>
                <c:ptCount val="20"/>
                <c:pt idx="0">
                  <c:v>83.928571428571402</c:v>
                </c:pt>
                <c:pt idx="1">
                  <c:v>88.125</c:v>
                </c:pt>
                <c:pt idx="2">
                  <c:v>83.75</c:v>
                </c:pt>
                <c:pt idx="3">
                  <c:v>82.6</c:v>
                </c:pt>
                <c:pt idx="4">
                  <c:v>89.4444444444444</c:v>
                </c:pt>
                <c:pt idx="5">
                  <c:v>79.411764705882305</c:v>
                </c:pt>
                <c:pt idx="6">
                  <c:v>71.64</c:v>
                </c:pt>
                <c:pt idx="7" formatCode="General">
                  <c:v>81.698717948717984</c:v>
                </c:pt>
                <c:pt idx="8">
                  <c:v>62.5</c:v>
                </c:pt>
                <c:pt idx="9">
                  <c:v>85.588235294117695</c:v>
                </c:pt>
                <c:pt idx="10">
                  <c:v>85.689655172413794</c:v>
                </c:pt>
                <c:pt idx="11">
                  <c:v>82.027027027027003</c:v>
                </c:pt>
                <c:pt idx="12" formatCode="General">
                  <c:v>73.726445052532043</c:v>
                </c:pt>
                <c:pt idx="13" formatCode="General">
                  <c:v>76.392207439587267</c:v>
                </c:pt>
                <c:pt idx="14">
                  <c:v>78.1944444444444</c:v>
                </c:pt>
                <c:pt idx="15">
                  <c:v>83.7222222222222</c:v>
                </c:pt>
                <c:pt idx="16">
                  <c:v>87.894736842105303</c:v>
                </c:pt>
                <c:pt idx="17" formatCode="General">
                  <c:v>73.31</c:v>
                </c:pt>
                <c:pt idx="18">
                  <c:v>67.56</c:v>
                </c:pt>
                <c:pt idx="19">
                  <c:v>78.181818181818201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C7-4D32-B5C7-4297AB0B51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84402463"/>
        <c:axId val="1584399103"/>
      </c:barChart>
      <c:catAx>
        <c:axId val="15844024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84399103"/>
        <c:crosses val="autoZero"/>
        <c:auto val="1"/>
        <c:lblAlgn val="ctr"/>
        <c:lblOffset val="100"/>
        <c:noMultiLvlLbl val="0"/>
      </c:catAx>
      <c:valAx>
        <c:axId val="1584399103"/>
        <c:scaling>
          <c:orientation val="minMax"/>
          <c:max val="100"/>
        </c:scaling>
        <c:delete val="0"/>
        <c:axPos val="l"/>
        <c:majorGridlines>
          <c:spPr>
            <a:ln w="12700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[$-10409]#,##0.00;\-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844024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FC953-42AA-4EE9-BF6A-0E981C5F3E5C}" type="datetimeFigureOut">
              <a:rPr lang="tr-TR" smtClean="0"/>
              <a:t>27.05.2024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8F1CBD-092F-46C9-A4DE-6EE6E628FC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7612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3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2CFF-777B-4533-A440-4C456B6A9FEA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9844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4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346277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1092804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10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8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673898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1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2191077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5784116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5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7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3034078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4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7" y="4827213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7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5" y="4827211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420382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9533345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3" y="430216"/>
            <a:ext cx="1314793" cy="5826125"/>
          </a:xfrm>
        </p:spPr>
        <p:txBody>
          <a:bodyPr vert="eaVert" anchor="b" anchorCtr="0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059A-8985-41A3-9F35-8DC13894A4E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5482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74D3F-D744-42F9-A266-110B14BD4158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146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4" y="2861736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1C8BA-DCDD-4E80-B44D-BB4BDA6BC718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8505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1" y="2060577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6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27ED0-D0FE-4A09-AE62-4103EA8D2926}" type="datetime1">
              <a:rPr lang="tr-TR" smtClean="0"/>
              <a:t>27.05.2024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8338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1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1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7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7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82A1D-A539-4378-A6BA-1AA9F3084D39}" type="datetime1">
              <a:rPr lang="tr-TR" smtClean="0"/>
              <a:t>27.05.2024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439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92C6F-6FA5-45C8-ACE4-E5B3D13F24FA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6826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0823A-34F6-4D9A-B72C-4420CCCD8E18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7242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8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129283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673C7-9167-4403-8666-44BE3976514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1157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8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A8A1-43D8-4974-AA28-F99EFBEC3B2D}" type="datetime1">
              <a:rPr lang="tr-TR" smtClean="0"/>
              <a:t>27.05.2024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2238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90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6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2" y="295738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2700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hf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134081" y="5590403"/>
            <a:ext cx="48758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b="1" dirty="0">
                <a:solidFill>
                  <a:schemeClr val="accent5">
                    <a:lumMod val="50000"/>
                  </a:schemeClr>
                </a:solidFill>
              </a:rPr>
              <a:t>ELEKTRİK-ELEKTRONİK MÜHENDİSLİĞİ</a:t>
            </a:r>
          </a:p>
        </p:txBody>
      </p:sp>
      <p:pic>
        <p:nvPicPr>
          <p:cNvPr id="102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836712"/>
            <a:ext cx="2376264" cy="504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Metin kutusu 44"/>
          <p:cNvSpPr txBox="1"/>
          <p:nvPr/>
        </p:nvSpPr>
        <p:spPr>
          <a:xfrm>
            <a:off x="330546" y="2410020"/>
            <a:ext cx="8554916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 defTabSz="457207">
              <a:spcBef>
                <a:spcPct val="0"/>
              </a:spcBef>
            </a:pP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 202</a:t>
            </a:r>
            <a:r>
              <a:rPr lang="en-US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3</a:t>
            </a: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 YILI </a:t>
            </a:r>
            <a:endParaRPr lang="en-US" sz="3200" b="1" spc="50" dirty="0">
              <a:ln w="0"/>
              <a:solidFill>
                <a:schemeClr val="tx2">
                  <a:lumMod val="5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alibri"/>
              <a:ea typeface="+mj-ea"/>
              <a:cs typeface="Calibri"/>
            </a:endParaRPr>
          </a:p>
          <a:p>
            <a:pPr algn="ctr" defTabSz="457207">
              <a:spcBef>
                <a:spcPct val="0"/>
              </a:spcBef>
            </a:pP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YÖNETİMİN GÖZDEN GEÇİRME TOPLANTISI </a:t>
            </a:r>
          </a:p>
          <a:p>
            <a:pPr algn="ctr" defTabSz="457207">
              <a:spcBef>
                <a:spcPct val="0"/>
              </a:spcBef>
            </a:pP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(YGG) </a:t>
            </a:r>
            <a:endParaRPr lang="en-US" sz="3200" b="1" spc="50" dirty="0">
              <a:ln w="0"/>
              <a:solidFill>
                <a:schemeClr val="tx2">
                  <a:lumMod val="5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ea typeface="+mj-ea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57669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986119" y="320822"/>
            <a:ext cx="547136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(ANKET ANALİZLERİ)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7A66A503-1BBD-0FB2-192D-42CACBB9E8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08326"/>
              </p:ext>
            </p:extLst>
          </p:nvPr>
        </p:nvGraphicFramePr>
        <p:xfrm>
          <a:off x="1181267" y="1274927"/>
          <a:ext cx="7081065" cy="288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CE5FA6A9-FD49-41DC-9074-707E88D49F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1533041"/>
              </p:ext>
            </p:extLst>
          </p:nvPr>
        </p:nvGraphicFramePr>
        <p:xfrm>
          <a:off x="1181265" y="3977640"/>
          <a:ext cx="7077456" cy="288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1925653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986119" y="320822"/>
            <a:ext cx="547136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(ANKET ANALİZLERİ)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9944589-85C5-4971-956C-7A9103727F4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1940546"/>
              </p:ext>
            </p:extLst>
          </p:nvPr>
        </p:nvGraphicFramePr>
        <p:xfrm>
          <a:off x="1508760" y="1274927"/>
          <a:ext cx="6126480" cy="288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99596D58-ADC2-4EE4-AE6E-1C35A51468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8542835"/>
              </p:ext>
            </p:extLst>
          </p:nvPr>
        </p:nvGraphicFramePr>
        <p:xfrm>
          <a:off x="1508760" y="3977640"/>
          <a:ext cx="6126480" cy="288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35998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168390" y="628904"/>
            <a:ext cx="6927589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İÇ DENETİM SONUCUNA DAYALI ÖZ DEĞERLENDİRME ve GÖRÜŞLERİNİZ</a:t>
            </a:r>
          </a:p>
        </p:txBody>
      </p:sp>
      <p:pic>
        <p:nvPicPr>
          <p:cNvPr id="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C1D473F-B438-5F63-1D2C-B3728776D7B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1" b="27059"/>
          <a:stretch/>
        </p:blipFill>
        <p:spPr>
          <a:xfrm>
            <a:off x="251520" y="1583011"/>
            <a:ext cx="6000009" cy="52215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468EE92-DB75-D409-C761-51C076CC5E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1529" y="2730425"/>
            <a:ext cx="2910840" cy="2293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3543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534775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dirty="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r>
              <a:rPr lang="tr-TR" sz="2700" dirty="0">
                <a:solidFill>
                  <a:schemeClr val="tx2"/>
                </a:solidFill>
                <a:latin typeface="+mn-lt"/>
              </a:rPr>
              <a:t>EĞİTİM-ÖĞRETİM ALANINDA</a:t>
            </a:r>
            <a:endParaRPr lang="en-US" sz="2700" dirty="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332656"/>
            <a:ext cx="1847488" cy="39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group of people in hard hats&#10;&#10;Description automatically generated">
            <a:extLst>
              <a:ext uri="{FF2B5EF4-FFF2-40B4-BE49-F238E27FC236}">
                <a16:creationId xmlns:a16="http://schemas.microsoft.com/office/drawing/2014/main" id="{06114B36-590E-AFC3-9CE8-1EBA89C8EE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2885247"/>
            <a:ext cx="4201584" cy="3151188"/>
          </a:xfrm>
          <a:prstGeom prst="rect">
            <a:avLst/>
          </a:prstGeom>
        </p:spPr>
      </p:pic>
      <p:pic>
        <p:nvPicPr>
          <p:cNvPr id="5" name="Picture 4" descr="A person standing in front of a group of people&#10;&#10;Description automatically generated">
            <a:extLst>
              <a:ext uri="{FF2B5EF4-FFF2-40B4-BE49-F238E27FC236}">
                <a16:creationId xmlns:a16="http://schemas.microsoft.com/office/drawing/2014/main" id="{38BF2AB3-E5CF-D985-A097-C21804FE93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016" y="2885247"/>
            <a:ext cx="4201584" cy="3151188"/>
          </a:xfrm>
          <a:prstGeom prst="rect">
            <a:avLst/>
          </a:prstGeom>
        </p:spPr>
      </p:pic>
      <p:sp>
        <p:nvSpPr>
          <p:cNvPr id="65" name="Metin kutusu 4">
            <a:extLst>
              <a:ext uri="{FF2B5EF4-FFF2-40B4-BE49-F238E27FC236}">
                <a16:creationId xmlns:a16="http://schemas.microsoft.com/office/drawing/2014/main" id="{E2106350-06C1-8801-4FCA-FD8DA7E87C29}"/>
              </a:ext>
            </a:extLst>
          </p:cNvPr>
          <p:cNvSpPr txBox="1"/>
          <p:nvPr/>
        </p:nvSpPr>
        <p:spPr>
          <a:xfrm>
            <a:off x="2894456" y="1981472"/>
            <a:ext cx="3355087" cy="582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CK Akdeniz Teknik </a:t>
            </a:r>
            <a:r>
              <a:rPr lang="en-US" sz="1600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Gezisi</a:t>
            </a:r>
            <a:endParaRPr lang="en-US" sz="1600" dirty="0">
              <a:solidFill>
                <a:srgbClr val="0C0D0D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2759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471890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dirty="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r>
              <a:rPr lang="tr-TR" sz="2700" dirty="0">
                <a:solidFill>
                  <a:schemeClr val="tx2"/>
                </a:solidFill>
                <a:latin typeface="+mn-lt"/>
              </a:rPr>
              <a:t>ARAŞTIRMA-GELİŞTİRME ALANINDA</a:t>
            </a:r>
            <a:endParaRPr lang="en-US" sz="2700" dirty="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332656"/>
            <a:ext cx="1847488" cy="39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o 1">
            <a:extLst>
              <a:ext uri="{FF2B5EF4-FFF2-40B4-BE49-F238E27FC236}">
                <a16:creationId xmlns:a16="http://schemas.microsoft.com/office/drawing/2014/main" id="{BC35811E-6EE1-3BBE-F67F-6B7C8669E1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897870"/>
              </p:ext>
            </p:extLst>
          </p:nvPr>
        </p:nvGraphicFramePr>
        <p:xfrm>
          <a:off x="2215711" y="2392383"/>
          <a:ext cx="5277728" cy="2710146"/>
        </p:xfrm>
        <a:graphic>
          <a:graphicData uri="http://schemas.openxmlformats.org/drawingml/2006/table">
            <a:tbl>
              <a:tblPr/>
              <a:tblGrid>
                <a:gridCol w="1289319">
                  <a:extLst>
                    <a:ext uri="{9D8B030D-6E8A-4147-A177-3AD203B41FA5}">
                      <a16:colId xmlns:a16="http://schemas.microsoft.com/office/drawing/2014/main" val="1366381233"/>
                    </a:ext>
                  </a:extLst>
                </a:gridCol>
                <a:gridCol w="3988409">
                  <a:extLst>
                    <a:ext uri="{9D8B030D-6E8A-4147-A177-3AD203B41FA5}">
                      <a16:colId xmlns:a16="http://schemas.microsoft.com/office/drawing/2014/main" val="1814862986"/>
                    </a:ext>
                  </a:extLst>
                </a:gridCol>
              </a:tblGrid>
              <a:tr h="2436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SCI, SSCI ve AHCI </a:t>
                      </a:r>
                      <a:r>
                        <a:rPr lang="en-US" sz="140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endeksli</a:t>
                      </a:r>
                      <a:r>
                        <a:rPr lang="en-US" sz="14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dergilerdeki</a:t>
                      </a:r>
                      <a:r>
                        <a:rPr lang="en-US" sz="14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ABÜ adresli makale sayısı</a:t>
                      </a:r>
                    </a:p>
                  </a:txBody>
                  <a:tcPr marL="4540" marR="4540" marT="4540" marB="45402" anchor="ctr">
                    <a:lnL w="12700" cap="flat" cmpd="sng" algn="ctr">
                      <a:solidFill>
                        <a:srgbClr val="001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1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1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1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4540" marR="4540" marT="4540" marB="45402" anchor="ctr">
                    <a:lnL w="12700" cap="flat" cmpd="sng" algn="ctr">
                      <a:solidFill>
                        <a:srgbClr val="001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1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1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1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7072172"/>
                  </a:ext>
                </a:extLst>
              </a:tr>
              <a:tr h="47817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SCI, SSCI ve AHCI </a:t>
                      </a:r>
                      <a:r>
                        <a:rPr lang="en-US" sz="140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endeksli</a:t>
                      </a:r>
                      <a:r>
                        <a:rPr lang="en-US" sz="14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dergilerdeki</a:t>
                      </a:r>
                      <a:r>
                        <a:rPr lang="en-US" sz="14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ABÜ adresli </a:t>
                      </a:r>
                      <a:r>
                        <a:rPr lang="en-US" sz="140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atıf</a:t>
                      </a:r>
                      <a:r>
                        <a:rPr lang="en-US" sz="14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sayısı</a:t>
                      </a:r>
                    </a:p>
                  </a:txBody>
                  <a:tcPr marL="4540" marR="4540" marT="4540" marB="45402" anchor="ctr">
                    <a:lnL w="12700" cap="flat" cmpd="sng" algn="ctr">
                      <a:solidFill>
                        <a:srgbClr val="001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1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1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1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271</a:t>
                      </a:r>
                    </a:p>
                  </a:txBody>
                  <a:tcPr marL="4540" marR="4540" marT="4540" marB="45402" anchor="ctr">
                    <a:lnL w="12700" cap="flat" cmpd="sng" algn="ctr">
                      <a:solidFill>
                        <a:srgbClr val="001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1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1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1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742142"/>
                  </a:ext>
                </a:extLst>
              </a:tr>
              <a:tr h="47817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Öğretim </a:t>
                      </a:r>
                      <a:r>
                        <a:rPr lang="en-US" sz="140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Elemanı</a:t>
                      </a:r>
                      <a:r>
                        <a:rPr lang="en-US" sz="14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Başına</a:t>
                      </a:r>
                      <a:r>
                        <a:rPr lang="en-US" sz="14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Düşen</a:t>
                      </a:r>
                      <a:r>
                        <a:rPr lang="en-US" sz="14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Yayın Sayısı</a:t>
                      </a:r>
                    </a:p>
                  </a:txBody>
                  <a:tcPr marL="4540" marR="4540" marT="4540" marB="45402" anchor="ctr">
                    <a:lnL w="12700" cap="flat" cmpd="sng" algn="ctr">
                      <a:solidFill>
                        <a:srgbClr val="001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1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1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1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1.85</a:t>
                      </a:r>
                    </a:p>
                  </a:txBody>
                  <a:tcPr marL="4540" marR="4540" marT="4540" marB="45402" anchor="ctr">
                    <a:lnL w="12700" cap="flat" cmpd="sng" algn="ctr">
                      <a:solidFill>
                        <a:srgbClr val="001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1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1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1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19652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92332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471890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dirty="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r>
              <a:rPr lang="tr-TR" sz="2700" dirty="0">
                <a:solidFill>
                  <a:schemeClr val="tx2"/>
                </a:solidFill>
                <a:latin typeface="+mn-lt"/>
              </a:rPr>
              <a:t>ARAŞTIRMA-GELİŞTİRME ALANINDA</a:t>
            </a:r>
            <a:endParaRPr lang="en-US" sz="2700" dirty="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332656"/>
            <a:ext cx="1847488" cy="39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group of people standing in front of a projector screen&#10;&#10;Description automatically generated">
            <a:extLst>
              <a:ext uri="{FF2B5EF4-FFF2-40B4-BE49-F238E27FC236}">
                <a16:creationId xmlns:a16="http://schemas.microsoft.com/office/drawing/2014/main" id="{F77B1046-8A4F-92A4-1BDC-364A531BE0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585" y="2358624"/>
            <a:ext cx="5369980" cy="4027486"/>
          </a:xfrm>
          <a:prstGeom prst="rect">
            <a:avLst/>
          </a:prstGeom>
        </p:spPr>
      </p:pic>
      <p:sp>
        <p:nvSpPr>
          <p:cNvPr id="65" name="Metin kutusu 4">
            <a:extLst>
              <a:ext uri="{FF2B5EF4-FFF2-40B4-BE49-F238E27FC236}">
                <a16:creationId xmlns:a16="http://schemas.microsoft.com/office/drawing/2014/main" id="{AB012AC1-B113-19CF-2FD2-85CAC8872EA3}"/>
              </a:ext>
            </a:extLst>
          </p:cNvPr>
          <p:cNvSpPr txBox="1"/>
          <p:nvPr/>
        </p:nvSpPr>
        <p:spPr>
          <a:xfrm>
            <a:off x="2894456" y="1594916"/>
            <a:ext cx="3355087" cy="582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Duisburg-Essen </a:t>
            </a:r>
            <a:r>
              <a:rPr lang="en-US" sz="1600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Üniversitesi’nin</a:t>
            </a:r>
            <a:r>
              <a:rPr lang="en-US" sz="1600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Okulumuzu</a:t>
            </a:r>
            <a:r>
              <a:rPr lang="en-US" sz="1600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Ziyareti</a:t>
            </a:r>
            <a:r>
              <a:rPr lang="en-US" sz="1600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527292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471890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dirty="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r>
              <a:rPr lang="tr-TR" sz="2700" dirty="0">
                <a:solidFill>
                  <a:schemeClr val="tx2"/>
                </a:solidFill>
                <a:latin typeface="+mn-lt"/>
              </a:rPr>
              <a:t>ARAŞTIRMA-GELİŞTİRME ALANINDA</a:t>
            </a:r>
            <a:endParaRPr lang="en-US" sz="2700" dirty="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332656"/>
            <a:ext cx="1847488" cy="39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Metin kutusu 4">
            <a:extLst>
              <a:ext uri="{FF2B5EF4-FFF2-40B4-BE49-F238E27FC236}">
                <a16:creationId xmlns:a16="http://schemas.microsoft.com/office/drawing/2014/main" id="{AB012AC1-B113-19CF-2FD2-85CAC8872EA3}"/>
              </a:ext>
            </a:extLst>
          </p:cNvPr>
          <p:cNvSpPr txBox="1"/>
          <p:nvPr/>
        </p:nvSpPr>
        <p:spPr>
          <a:xfrm>
            <a:off x="2894456" y="1594916"/>
            <a:ext cx="3355087" cy="582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Dr.Öğr</a:t>
            </a:r>
            <a:r>
              <a:rPr lang="en-US" sz="1600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Üyesi</a:t>
            </a:r>
            <a:r>
              <a:rPr lang="en-US" sz="1600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Seda </a:t>
            </a:r>
            <a:r>
              <a:rPr lang="en-US" sz="1600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Demirel</a:t>
            </a:r>
            <a:r>
              <a:rPr lang="en-US" sz="1600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Topel’in</a:t>
            </a:r>
            <a:r>
              <a:rPr lang="en-US" sz="1600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EBAT </a:t>
            </a:r>
            <a:r>
              <a:rPr lang="en-US" sz="1600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Konferansı</a:t>
            </a:r>
            <a:r>
              <a:rPr lang="en-US" sz="1600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Katılımı</a:t>
            </a:r>
            <a:endParaRPr lang="en-US" sz="1600" dirty="0">
              <a:solidFill>
                <a:srgbClr val="0C0D0D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person standing in front of a screen&#10;&#10;Description automatically generated">
            <a:extLst>
              <a:ext uri="{FF2B5EF4-FFF2-40B4-BE49-F238E27FC236}">
                <a16:creationId xmlns:a16="http://schemas.microsoft.com/office/drawing/2014/main" id="{94157672-59DE-2621-4B77-79CF129DD4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791" y="2619829"/>
            <a:ext cx="6546416" cy="3682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6555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471890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dirty="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r>
              <a:rPr lang="tr-TR" sz="2700" dirty="0">
                <a:solidFill>
                  <a:schemeClr val="tx2"/>
                </a:solidFill>
                <a:latin typeface="+mn-lt"/>
              </a:rPr>
              <a:t>ARAŞTIRMA-GELİŞTİRME ALANINDA</a:t>
            </a:r>
            <a:endParaRPr lang="en-US" sz="2700" dirty="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332656"/>
            <a:ext cx="1847488" cy="39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Metin kutusu 4">
            <a:extLst>
              <a:ext uri="{FF2B5EF4-FFF2-40B4-BE49-F238E27FC236}">
                <a16:creationId xmlns:a16="http://schemas.microsoft.com/office/drawing/2014/main" id="{AB012AC1-B113-19CF-2FD2-85CAC8872EA3}"/>
              </a:ext>
            </a:extLst>
          </p:cNvPr>
          <p:cNvSpPr txBox="1"/>
          <p:nvPr/>
        </p:nvSpPr>
        <p:spPr>
          <a:xfrm>
            <a:off x="2894456" y="1594916"/>
            <a:ext cx="3355087" cy="582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Dr.Öğr</a:t>
            </a:r>
            <a:r>
              <a:rPr lang="en-US" sz="1600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Üyesi</a:t>
            </a:r>
            <a:r>
              <a:rPr lang="en-US" sz="1600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Deniz </a:t>
            </a:r>
            <a:r>
              <a:rPr lang="en-US" sz="1600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Gençağa’nın</a:t>
            </a:r>
            <a:r>
              <a:rPr lang="en-US" sz="1600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Carnegie Mellon </a:t>
            </a:r>
            <a:r>
              <a:rPr lang="en-US" sz="1600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Üniversitesi</a:t>
            </a:r>
            <a:r>
              <a:rPr lang="en-US" sz="1600" dirty="0">
                <a:solidFill>
                  <a:srgbClr val="0C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C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Ziyareti</a:t>
            </a:r>
            <a:endParaRPr lang="en-US" sz="1600" dirty="0">
              <a:solidFill>
                <a:srgbClr val="0C0D0D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person in a field&#10;&#10;Description automatically generated">
            <a:extLst>
              <a:ext uri="{FF2B5EF4-FFF2-40B4-BE49-F238E27FC236}">
                <a16:creationId xmlns:a16="http://schemas.microsoft.com/office/drawing/2014/main" id="{2C757D10-A5DE-D341-DC64-48B56DA192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1269" y="2679721"/>
            <a:ext cx="4661461" cy="349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0846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471890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dirty="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r>
              <a:rPr lang="tr-TR" sz="2700" dirty="0">
                <a:solidFill>
                  <a:schemeClr val="tx2"/>
                </a:solidFill>
                <a:latin typeface="+mn-lt"/>
              </a:rPr>
              <a:t>GİRİŞİMCİLİK ALANINDA</a:t>
            </a:r>
            <a:endParaRPr lang="en-US" sz="2700" dirty="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332656"/>
            <a:ext cx="1847488" cy="39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4" name="Tablo 1">
            <a:extLst>
              <a:ext uri="{FF2B5EF4-FFF2-40B4-BE49-F238E27FC236}">
                <a16:creationId xmlns:a16="http://schemas.microsoft.com/office/drawing/2014/main" id="{EAE20C12-A712-952A-8AAE-4B749DAA64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6394295"/>
              </p:ext>
            </p:extLst>
          </p:nvPr>
        </p:nvGraphicFramePr>
        <p:xfrm>
          <a:off x="2214996" y="1679596"/>
          <a:ext cx="4714007" cy="1200042"/>
        </p:xfrm>
        <a:graphic>
          <a:graphicData uri="http://schemas.openxmlformats.org/drawingml/2006/table">
            <a:tbl>
              <a:tblPr/>
              <a:tblGrid>
                <a:gridCol w="2087349">
                  <a:extLst>
                    <a:ext uri="{9D8B030D-6E8A-4147-A177-3AD203B41FA5}">
                      <a16:colId xmlns:a16="http://schemas.microsoft.com/office/drawing/2014/main" val="1366381233"/>
                    </a:ext>
                  </a:extLst>
                </a:gridCol>
                <a:gridCol w="2626658">
                  <a:extLst>
                    <a:ext uri="{9D8B030D-6E8A-4147-A177-3AD203B41FA5}">
                      <a16:colId xmlns:a16="http://schemas.microsoft.com/office/drawing/2014/main" val="1814862986"/>
                    </a:ext>
                  </a:extLst>
                </a:gridCol>
              </a:tblGrid>
              <a:tr h="120004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Üniversite kaynaklı </a:t>
                      </a:r>
                      <a:r>
                        <a:rPr lang="en-US" sz="140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toplam</a:t>
                      </a:r>
                      <a:r>
                        <a:rPr lang="en-US" sz="14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tescilleşen</a:t>
                      </a:r>
                      <a:r>
                        <a:rPr lang="en-US" sz="14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ticarileşen</a:t>
                      </a:r>
                      <a:r>
                        <a:rPr lang="en-US" sz="14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ve </a:t>
                      </a:r>
                      <a:r>
                        <a:rPr lang="en-US" sz="140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lisanslanan</a:t>
                      </a:r>
                      <a:r>
                        <a:rPr lang="en-US" sz="14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patent sayısı</a:t>
                      </a:r>
                    </a:p>
                  </a:txBody>
                  <a:tcPr marL="4540" marR="4540" marT="4540" marB="45402" anchor="ctr">
                    <a:lnL w="12700" cap="flat" cmpd="sng" algn="ctr">
                      <a:solidFill>
                        <a:srgbClr val="001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1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1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1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4540" marR="4540" marT="4540" marB="45402" anchor="ctr">
                    <a:lnL w="12700" cap="flat" cmpd="sng" algn="ctr">
                      <a:solidFill>
                        <a:srgbClr val="001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1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1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1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7072172"/>
                  </a:ext>
                </a:extLst>
              </a:tr>
            </a:tbl>
          </a:graphicData>
        </a:graphic>
      </p:graphicFrame>
      <p:pic>
        <p:nvPicPr>
          <p:cNvPr id="75" name="Picture 74">
            <a:extLst>
              <a:ext uri="{FF2B5EF4-FFF2-40B4-BE49-F238E27FC236}">
                <a16:creationId xmlns:a16="http://schemas.microsoft.com/office/drawing/2014/main" id="{B0FB7043-3775-AEEC-19C5-5F904B2557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549" y="3086013"/>
            <a:ext cx="4432451" cy="3248300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64D4E99E-F581-75EC-F414-1A0164E402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4575" y="3093949"/>
            <a:ext cx="4301898" cy="3249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3205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64">
            <a:extLst>
              <a:ext uri="{FF2B5EF4-FFF2-40B4-BE49-F238E27FC236}">
                <a16:creationId xmlns:a16="http://schemas.microsoft.com/office/drawing/2014/main" id="{4E7C9876-801F-CD4D-1AD9-3E5EABA38A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0544" y="3556776"/>
            <a:ext cx="3928062" cy="2989911"/>
          </a:xfrm>
          <a:prstGeom prst="rect">
            <a:avLst/>
          </a:prstGeom>
        </p:spPr>
      </p:pic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471890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dirty="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r>
              <a:rPr lang="tr-TR" sz="2700" dirty="0">
                <a:solidFill>
                  <a:schemeClr val="tx2"/>
                </a:solidFill>
                <a:latin typeface="+mn-lt"/>
              </a:rPr>
              <a:t>GİRİŞİMCİLİK ALANINDA</a:t>
            </a:r>
            <a:endParaRPr lang="en-US" sz="2700" dirty="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332656"/>
            <a:ext cx="1847488" cy="39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E9B36D1-89F1-DCF8-7A6A-CD7CB91C87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18" y="1386727"/>
            <a:ext cx="3523129" cy="2350650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4DCF3E5B-C329-CB90-460C-093A4F3966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9392" y="1386727"/>
            <a:ext cx="3286976" cy="250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551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241579" y="649467"/>
            <a:ext cx="504056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MİSYON-VİZYON-POLİTİKA</a:t>
            </a: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72" y="450630"/>
            <a:ext cx="1872208" cy="397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490637" y="1291399"/>
            <a:ext cx="4189482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Calibri"/>
                <a:ea typeface="Times New Roman" panose="02020603050405020304" pitchFamily="18" charset="0"/>
                <a:cs typeface="Calibri"/>
              </a:rPr>
              <a:t>  </a:t>
            </a:r>
            <a:endParaRPr lang="tr-TR" b="1" dirty="0"/>
          </a:p>
        </p:txBody>
      </p:sp>
      <p:sp>
        <p:nvSpPr>
          <p:cNvPr id="7" name="Dikdörtgen 6"/>
          <p:cNvSpPr/>
          <p:nvPr/>
        </p:nvSpPr>
        <p:spPr>
          <a:xfrm>
            <a:off x="490637" y="3886397"/>
            <a:ext cx="8352928" cy="1375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BİRİMİN VİZYONU</a:t>
            </a:r>
          </a:p>
          <a:p>
            <a:pPr fontAlgn="base">
              <a:lnSpc>
                <a:spcPct val="150000"/>
              </a:lnSpc>
            </a:pPr>
            <a:r>
              <a:rPr lang="en-US" sz="1300" b="1" dirty="0" err="1">
                <a:solidFill>
                  <a:srgbClr val="001626"/>
                </a:solidFill>
              </a:rPr>
              <a:t>Bilimsel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araştırma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faaliyetleri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ile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Elektrik</a:t>
            </a:r>
            <a:r>
              <a:rPr lang="en-US" sz="1300" b="1" dirty="0">
                <a:solidFill>
                  <a:srgbClr val="001626"/>
                </a:solidFill>
              </a:rPr>
              <a:t> - </a:t>
            </a:r>
            <a:r>
              <a:rPr lang="en-US" sz="1300" b="1" dirty="0" err="1">
                <a:solidFill>
                  <a:srgbClr val="001626"/>
                </a:solidFill>
              </a:rPr>
              <a:t>Elektronik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Mühendisliği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ve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uygulama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alanlarında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toplum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yararına</a:t>
            </a:r>
            <a:r>
              <a:rPr lang="en-US" sz="1300" b="1" dirty="0">
                <a:solidFill>
                  <a:srgbClr val="001626"/>
                </a:solidFill>
              </a:rPr>
              <a:t> yeni </a:t>
            </a:r>
            <a:r>
              <a:rPr lang="en-US" sz="1300" b="1" dirty="0" err="1">
                <a:solidFill>
                  <a:srgbClr val="001626"/>
                </a:solidFill>
              </a:rPr>
              <a:t>teknolojiler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üreten</a:t>
            </a:r>
            <a:r>
              <a:rPr lang="en-US" sz="1300" b="1" dirty="0">
                <a:solidFill>
                  <a:srgbClr val="001626"/>
                </a:solidFill>
              </a:rPr>
              <a:t>, </a:t>
            </a:r>
            <a:r>
              <a:rPr lang="en-US" sz="1300" b="1" dirty="0" err="1">
                <a:solidFill>
                  <a:srgbClr val="001626"/>
                </a:solidFill>
              </a:rPr>
              <a:t>bugünün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ve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yarının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yenilikçi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eğitim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anlayışını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benimseyen</a:t>
            </a:r>
            <a:r>
              <a:rPr lang="en-US" sz="1300" b="1" dirty="0">
                <a:solidFill>
                  <a:srgbClr val="001626"/>
                </a:solidFill>
              </a:rPr>
              <a:t>, </a:t>
            </a:r>
            <a:r>
              <a:rPr lang="en-US" sz="1300" b="1" dirty="0" err="1">
                <a:solidFill>
                  <a:srgbClr val="001626"/>
                </a:solidFill>
              </a:rPr>
              <a:t>kendisini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sürekli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yenileyen</a:t>
            </a:r>
            <a:r>
              <a:rPr lang="en-US" sz="1300" b="1" dirty="0">
                <a:solidFill>
                  <a:srgbClr val="001626"/>
                </a:solidFill>
              </a:rPr>
              <a:t>, </a:t>
            </a:r>
            <a:r>
              <a:rPr lang="en-US" sz="1300" b="1" dirty="0" err="1">
                <a:solidFill>
                  <a:srgbClr val="001626"/>
                </a:solidFill>
              </a:rPr>
              <a:t>ulusal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ve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uluslararası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bilimsel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platformlarda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başarı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ile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rekabet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eden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bir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bölüm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olmak</a:t>
            </a:r>
            <a:r>
              <a:rPr lang="tr-TR" sz="1300" b="1" dirty="0">
                <a:solidFill>
                  <a:srgbClr val="001626"/>
                </a:solidFill>
              </a:rPr>
              <a:t>.</a:t>
            </a:r>
            <a:endParaRPr lang="tr-TR" sz="1300" b="1" dirty="0">
              <a:solidFill>
                <a:srgbClr val="00162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490637" y="2027129"/>
            <a:ext cx="8352928" cy="2380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BİRİMİN MİSYONU</a:t>
            </a:r>
          </a:p>
          <a:p>
            <a:pPr fontAlgn="base">
              <a:lnSpc>
                <a:spcPct val="150000"/>
              </a:lnSpc>
            </a:pPr>
            <a:r>
              <a:rPr lang="en-US" sz="1300" b="1" dirty="0">
                <a:solidFill>
                  <a:srgbClr val="001626"/>
                </a:solidFill>
              </a:rPr>
              <a:t>ABÜ </a:t>
            </a:r>
            <a:r>
              <a:rPr lang="en-US" sz="1300" b="1" dirty="0" err="1">
                <a:solidFill>
                  <a:srgbClr val="001626"/>
                </a:solidFill>
              </a:rPr>
              <a:t>Elektrik</a:t>
            </a:r>
            <a:r>
              <a:rPr lang="en-US" sz="1300" b="1" dirty="0">
                <a:solidFill>
                  <a:srgbClr val="001626"/>
                </a:solidFill>
              </a:rPr>
              <a:t> - </a:t>
            </a:r>
            <a:r>
              <a:rPr lang="en-US" sz="1300" b="1" dirty="0" err="1">
                <a:solidFill>
                  <a:srgbClr val="001626"/>
                </a:solidFill>
              </a:rPr>
              <a:t>Elektronik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Mühendisliği’nin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temel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misyonu</a:t>
            </a:r>
            <a:r>
              <a:rPr lang="en-US" sz="1300" b="1" dirty="0">
                <a:solidFill>
                  <a:srgbClr val="001626"/>
                </a:solidFill>
              </a:rPr>
              <a:t>, (</a:t>
            </a:r>
            <a:r>
              <a:rPr lang="en-US" sz="1300" b="1" dirty="0" err="1">
                <a:solidFill>
                  <a:srgbClr val="001626"/>
                </a:solidFill>
              </a:rPr>
              <a:t>i</a:t>
            </a:r>
            <a:r>
              <a:rPr lang="en-US" sz="1300" b="1" dirty="0">
                <a:solidFill>
                  <a:srgbClr val="001626"/>
                </a:solidFill>
              </a:rPr>
              <a:t>) </a:t>
            </a:r>
            <a:r>
              <a:rPr lang="en-US" sz="1300" b="1" dirty="0" err="1">
                <a:solidFill>
                  <a:srgbClr val="001626"/>
                </a:solidFill>
              </a:rPr>
              <a:t>güncel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teknolojik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problemlerin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çözümüne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odaklı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bilimsel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çalışmalar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yürütmek</a:t>
            </a:r>
            <a:r>
              <a:rPr lang="en-US" sz="1300" b="1" dirty="0">
                <a:solidFill>
                  <a:srgbClr val="001626"/>
                </a:solidFill>
              </a:rPr>
              <a:t>, (ii) </a:t>
            </a:r>
            <a:r>
              <a:rPr lang="en-US" sz="1300" b="1" dirty="0" err="1">
                <a:solidFill>
                  <a:srgbClr val="001626"/>
                </a:solidFill>
              </a:rPr>
              <a:t>toplumun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ve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bilimin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etik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değerlerini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özümsemiş</a:t>
            </a:r>
            <a:r>
              <a:rPr lang="en-US" sz="1300" b="1" dirty="0">
                <a:solidFill>
                  <a:srgbClr val="001626"/>
                </a:solidFill>
              </a:rPr>
              <a:t>, </a:t>
            </a:r>
            <a:r>
              <a:rPr lang="en-US" sz="1300" b="1" dirty="0" err="1">
                <a:solidFill>
                  <a:srgbClr val="001626"/>
                </a:solidFill>
              </a:rPr>
              <a:t>sahip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olduğu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analitik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ve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eleştirel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düşünme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yetisi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ile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bilimsel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ve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teknolojik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gelişmelerde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öncülük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yapabilecek</a:t>
            </a:r>
            <a:r>
              <a:rPr lang="en-US" sz="1300" b="1" dirty="0">
                <a:solidFill>
                  <a:srgbClr val="001626"/>
                </a:solidFill>
              </a:rPr>
              <a:t>, </a:t>
            </a:r>
            <a:r>
              <a:rPr lang="en-US" sz="1300" b="1" dirty="0" err="1">
                <a:solidFill>
                  <a:srgbClr val="001626"/>
                </a:solidFill>
              </a:rPr>
              <a:t>takım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çalışmasına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yatkın</a:t>
            </a:r>
            <a:r>
              <a:rPr lang="en-US" sz="1300" b="1" dirty="0">
                <a:solidFill>
                  <a:srgbClr val="001626"/>
                </a:solidFill>
              </a:rPr>
              <a:t>, </a:t>
            </a:r>
            <a:r>
              <a:rPr lang="en-US" sz="1300" b="1" dirty="0" err="1">
                <a:solidFill>
                  <a:srgbClr val="001626"/>
                </a:solidFill>
              </a:rPr>
              <a:t>sürekli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öğrenmeye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açık</a:t>
            </a:r>
            <a:r>
              <a:rPr lang="en-US" sz="1300" b="1" dirty="0">
                <a:solidFill>
                  <a:srgbClr val="001626"/>
                </a:solidFill>
              </a:rPr>
              <a:t>, </a:t>
            </a:r>
            <a:r>
              <a:rPr lang="en-US" sz="1300" b="1" dirty="0" err="1">
                <a:solidFill>
                  <a:srgbClr val="001626"/>
                </a:solidFill>
              </a:rPr>
              <a:t>üst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düzey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bilgi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ve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birikimle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donatılmış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lider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mühendisler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yetiştirmek</a:t>
            </a:r>
            <a:r>
              <a:rPr lang="en-US" sz="1300" b="1" dirty="0">
                <a:solidFill>
                  <a:srgbClr val="001626"/>
                </a:solidFill>
              </a:rPr>
              <a:t>, (iii) </a:t>
            </a:r>
            <a:r>
              <a:rPr lang="en-US" sz="1300" b="1" dirty="0" err="1">
                <a:solidFill>
                  <a:srgbClr val="001626"/>
                </a:solidFill>
              </a:rPr>
              <a:t>bilimsel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ve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teknolojik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gelişmelere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karşı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toplumun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tüm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kesiminin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ilgisini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artırmaya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yönelik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gerekli</a:t>
            </a:r>
            <a:r>
              <a:rPr lang="en-US" sz="1300" b="1" dirty="0">
                <a:solidFill>
                  <a:srgbClr val="001626"/>
                </a:solidFill>
              </a:rPr>
              <a:t> </a:t>
            </a:r>
            <a:r>
              <a:rPr lang="en-US" sz="1300" b="1" dirty="0" err="1">
                <a:solidFill>
                  <a:srgbClr val="001626"/>
                </a:solidFill>
              </a:rPr>
              <a:t>faaliyetlerde</a:t>
            </a:r>
            <a:r>
              <a:rPr lang="tr-TR" sz="1300" b="1" dirty="0">
                <a:solidFill>
                  <a:srgbClr val="001626"/>
                </a:solidFill>
              </a:rPr>
              <a:t> bulunmaktır.</a:t>
            </a:r>
            <a:endParaRPr lang="en-US" sz="1300" b="1" dirty="0">
              <a:solidFill>
                <a:srgbClr val="001626"/>
              </a:solidFill>
            </a:endParaRPr>
          </a:p>
          <a:p>
            <a:pPr fontAlgn="base">
              <a:lnSpc>
                <a:spcPct val="150000"/>
              </a:lnSpc>
            </a:pPr>
            <a:endParaRPr lang="tr-TR" b="1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8223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742311" y="464778"/>
            <a:ext cx="5659381" cy="80528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4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SÜREKLİ İYİLEŞTİRME ÖNERİLERİ</a:t>
            </a:r>
            <a:endParaRPr lang="en-US" sz="24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87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3" y="411204"/>
            <a:ext cx="1477697" cy="313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etin kutusu 64">
            <a:extLst>
              <a:ext uri="{FF2B5EF4-FFF2-40B4-BE49-F238E27FC236}">
                <a16:creationId xmlns:a16="http://schemas.microsoft.com/office/drawing/2014/main" id="{9FC3621F-482C-3794-6479-1DC6D04ABEAF}"/>
              </a:ext>
            </a:extLst>
          </p:cNvPr>
          <p:cNvSpPr txBox="1"/>
          <p:nvPr/>
        </p:nvSpPr>
        <p:spPr>
          <a:xfrm>
            <a:off x="0" y="1834513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en-US" b="1" dirty="0" err="1">
                <a:solidFill>
                  <a:srgbClr val="0F2303"/>
                </a:solidFill>
              </a:rPr>
              <a:t>Akademik</a:t>
            </a:r>
            <a:r>
              <a:rPr lang="en-US" b="1" dirty="0">
                <a:solidFill>
                  <a:srgbClr val="0F2303"/>
                </a:solidFill>
              </a:rPr>
              <a:t> performans </a:t>
            </a:r>
            <a:r>
              <a:rPr lang="en-US" b="1" dirty="0" err="1">
                <a:solidFill>
                  <a:srgbClr val="0F2303"/>
                </a:solidFill>
              </a:rPr>
              <a:t>bilgi</a:t>
            </a:r>
            <a:r>
              <a:rPr lang="en-US" b="1" dirty="0">
                <a:solidFill>
                  <a:srgbClr val="0F2303"/>
                </a:solidFill>
              </a:rPr>
              <a:t> </a:t>
            </a:r>
            <a:r>
              <a:rPr lang="en-US" b="1" dirty="0" err="1">
                <a:solidFill>
                  <a:srgbClr val="0F2303"/>
                </a:solidFill>
              </a:rPr>
              <a:t>sisteminin</a:t>
            </a:r>
            <a:r>
              <a:rPr lang="en-US" b="1" dirty="0">
                <a:solidFill>
                  <a:srgbClr val="0F2303"/>
                </a:solidFill>
              </a:rPr>
              <a:t> </a:t>
            </a:r>
            <a:r>
              <a:rPr lang="en-US" b="1" dirty="0" err="1">
                <a:solidFill>
                  <a:srgbClr val="0F2303"/>
                </a:solidFill>
              </a:rPr>
              <a:t>kalite</a:t>
            </a:r>
            <a:r>
              <a:rPr lang="en-US" b="1" dirty="0">
                <a:solidFill>
                  <a:srgbClr val="0F2303"/>
                </a:solidFill>
              </a:rPr>
              <a:t> </a:t>
            </a:r>
            <a:r>
              <a:rPr lang="en-US" b="1" dirty="0" err="1">
                <a:solidFill>
                  <a:srgbClr val="0F2303"/>
                </a:solidFill>
              </a:rPr>
              <a:t>yönetim</a:t>
            </a:r>
            <a:r>
              <a:rPr lang="en-US" b="1" dirty="0">
                <a:solidFill>
                  <a:srgbClr val="0F2303"/>
                </a:solidFill>
              </a:rPr>
              <a:t> </a:t>
            </a:r>
            <a:r>
              <a:rPr lang="en-US" b="1" dirty="0" err="1">
                <a:solidFill>
                  <a:srgbClr val="0F2303"/>
                </a:solidFill>
              </a:rPr>
              <a:t>sistemi</a:t>
            </a:r>
            <a:r>
              <a:rPr lang="en-US" b="1" dirty="0">
                <a:solidFill>
                  <a:srgbClr val="0F2303"/>
                </a:solidFill>
              </a:rPr>
              <a:t> </a:t>
            </a:r>
            <a:r>
              <a:rPr lang="en-US" b="1" dirty="0" err="1">
                <a:solidFill>
                  <a:srgbClr val="0F2303"/>
                </a:solidFill>
              </a:rPr>
              <a:t>ile</a:t>
            </a:r>
            <a:r>
              <a:rPr lang="en-US" b="1" dirty="0">
                <a:solidFill>
                  <a:srgbClr val="0F2303"/>
                </a:solidFill>
              </a:rPr>
              <a:t> </a:t>
            </a:r>
            <a:r>
              <a:rPr lang="en-US" b="1" dirty="0" err="1">
                <a:solidFill>
                  <a:srgbClr val="0F2303"/>
                </a:solidFill>
              </a:rPr>
              <a:t>entegre</a:t>
            </a:r>
            <a:r>
              <a:rPr lang="en-US" b="1" dirty="0">
                <a:solidFill>
                  <a:srgbClr val="0F2303"/>
                </a:solidFill>
              </a:rPr>
              <a:t> olacak şekilde </a:t>
            </a:r>
            <a:r>
              <a:rPr lang="en-US" b="1" dirty="0" err="1">
                <a:solidFill>
                  <a:srgbClr val="0F2303"/>
                </a:solidFill>
              </a:rPr>
              <a:t>çalışması</a:t>
            </a:r>
            <a:r>
              <a:rPr lang="en-US" b="1" dirty="0">
                <a:solidFill>
                  <a:srgbClr val="0F2303"/>
                </a:solidFill>
              </a:rPr>
              <a:t>, </a:t>
            </a:r>
            <a:r>
              <a:rPr lang="en-US" b="1" dirty="0" err="1">
                <a:solidFill>
                  <a:srgbClr val="0F2303"/>
                </a:solidFill>
              </a:rPr>
              <a:t>veri</a:t>
            </a:r>
            <a:r>
              <a:rPr lang="en-US" b="1" dirty="0">
                <a:solidFill>
                  <a:srgbClr val="0F2303"/>
                </a:solidFill>
              </a:rPr>
              <a:t> </a:t>
            </a:r>
            <a:r>
              <a:rPr lang="en-US" b="1" dirty="0" err="1">
                <a:solidFill>
                  <a:srgbClr val="0F2303"/>
                </a:solidFill>
              </a:rPr>
              <a:t>toplama</a:t>
            </a:r>
            <a:r>
              <a:rPr lang="en-US" b="1" dirty="0">
                <a:solidFill>
                  <a:srgbClr val="0F2303"/>
                </a:solidFill>
              </a:rPr>
              <a:t> açısından </a:t>
            </a:r>
            <a:r>
              <a:rPr lang="en-US" b="1" dirty="0" err="1">
                <a:solidFill>
                  <a:srgbClr val="0F2303"/>
                </a:solidFill>
              </a:rPr>
              <a:t>kaltie</a:t>
            </a:r>
            <a:r>
              <a:rPr lang="en-US" b="1" dirty="0">
                <a:solidFill>
                  <a:srgbClr val="0F2303"/>
                </a:solidFill>
              </a:rPr>
              <a:t> </a:t>
            </a:r>
            <a:r>
              <a:rPr lang="en-US" b="1" dirty="0" err="1">
                <a:solidFill>
                  <a:srgbClr val="0F2303"/>
                </a:solidFill>
              </a:rPr>
              <a:t>temsilcilerine</a:t>
            </a:r>
            <a:r>
              <a:rPr lang="en-US" b="1" dirty="0">
                <a:solidFill>
                  <a:srgbClr val="0F2303"/>
                </a:solidFill>
              </a:rPr>
              <a:t> </a:t>
            </a:r>
            <a:r>
              <a:rPr lang="en-US" b="1" dirty="0" err="1">
                <a:solidFill>
                  <a:srgbClr val="0F2303"/>
                </a:solidFill>
              </a:rPr>
              <a:t>kolaylık</a:t>
            </a:r>
            <a:r>
              <a:rPr lang="en-US" b="1" dirty="0">
                <a:solidFill>
                  <a:srgbClr val="0F2303"/>
                </a:solidFill>
              </a:rPr>
              <a:t> </a:t>
            </a:r>
            <a:r>
              <a:rPr lang="en-US" b="1" dirty="0" err="1">
                <a:solidFill>
                  <a:srgbClr val="0F2303"/>
                </a:solidFill>
              </a:rPr>
              <a:t>sağlayacaktır</a:t>
            </a:r>
            <a:r>
              <a:rPr lang="en-US" b="1" dirty="0">
                <a:solidFill>
                  <a:srgbClr val="0F2303"/>
                </a:solidFill>
              </a:rPr>
              <a:t>. Sistemin tek </a:t>
            </a:r>
            <a:r>
              <a:rPr lang="en-US" b="1" dirty="0" err="1">
                <a:solidFill>
                  <a:srgbClr val="0F2303"/>
                </a:solidFill>
              </a:rPr>
              <a:t>noktadan</a:t>
            </a:r>
            <a:r>
              <a:rPr lang="en-US" b="1" dirty="0">
                <a:solidFill>
                  <a:srgbClr val="0F2303"/>
                </a:solidFill>
              </a:rPr>
              <a:t> </a:t>
            </a:r>
            <a:r>
              <a:rPr lang="en-US" b="1" dirty="0" err="1">
                <a:solidFill>
                  <a:srgbClr val="0F2303"/>
                </a:solidFill>
              </a:rPr>
              <a:t>kullanılması</a:t>
            </a:r>
            <a:r>
              <a:rPr lang="en-US" b="1" dirty="0">
                <a:solidFill>
                  <a:srgbClr val="0F2303"/>
                </a:solidFill>
              </a:rPr>
              <a:t> açısından </a:t>
            </a:r>
            <a:r>
              <a:rPr lang="en-US" b="1" dirty="0" err="1">
                <a:solidFill>
                  <a:srgbClr val="0F2303"/>
                </a:solidFill>
              </a:rPr>
              <a:t>verimi</a:t>
            </a:r>
            <a:r>
              <a:rPr lang="en-US" b="1" dirty="0">
                <a:solidFill>
                  <a:srgbClr val="0F2303"/>
                </a:solidFill>
              </a:rPr>
              <a:t> </a:t>
            </a:r>
            <a:r>
              <a:rPr lang="en-US" b="1" dirty="0" err="1">
                <a:solidFill>
                  <a:srgbClr val="0F2303"/>
                </a:solidFill>
              </a:rPr>
              <a:t>arttıracaktır</a:t>
            </a:r>
            <a:r>
              <a:rPr lang="en-US" b="1" dirty="0">
                <a:solidFill>
                  <a:srgbClr val="0F2303"/>
                </a:solidFill>
              </a:rPr>
              <a:t>.</a:t>
            </a:r>
            <a:endParaRPr lang="tr-TR" b="1" dirty="0">
              <a:solidFill>
                <a:srgbClr val="0F2303"/>
              </a:solidFill>
            </a:endParaRPr>
          </a:p>
          <a:p>
            <a:pPr marL="342900" indent="-342900" algn="just">
              <a:buAutoNum type="arabicPeriod"/>
            </a:pPr>
            <a:r>
              <a:rPr lang="tr-TR" b="1" dirty="0">
                <a:solidFill>
                  <a:srgbClr val="0F2303"/>
                </a:solidFill>
              </a:rPr>
              <a:t>Öğrenci memnuniyet (ders içeriği değerlendirme, öğretim elemanı değerlendirme) anketlerinin okul bazlı hazırlanması yerine bölüm yada ders bazlı hazırlanması memnuniyet oranlarının daha gerçekçi hesaplanmasını sağlayacaktır.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340244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533747" y="537546"/>
            <a:ext cx="4403764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SWOT (GZFT) ANALİZİ</a:t>
            </a:r>
            <a:endParaRPr lang="tr-TR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17149"/>
            <a:ext cx="2088232" cy="44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71D4A1E5-060A-49D3-A943-BEC00AFE7E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8645920"/>
              </p:ext>
            </p:extLst>
          </p:nvPr>
        </p:nvGraphicFramePr>
        <p:xfrm>
          <a:off x="179516" y="1288031"/>
          <a:ext cx="8783999" cy="5292002"/>
        </p:xfrm>
        <a:graphic>
          <a:graphicData uri="http://schemas.openxmlformats.org/drawingml/2006/table">
            <a:tbl>
              <a:tblPr/>
              <a:tblGrid>
                <a:gridCol w="2096481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2217544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2234987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  <a:gridCol w="2234987">
                  <a:extLst>
                    <a:ext uri="{9D8B030D-6E8A-4147-A177-3AD203B41FA5}">
                      <a16:colId xmlns:a16="http://schemas.microsoft.com/office/drawing/2014/main" val="588152821"/>
                    </a:ext>
                  </a:extLst>
                </a:gridCol>
              </a:tblGrid>
              <a:tr h="28717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GÜÇLÜ YÖNLER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ZAYIF YÖNLER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FIRSATLAR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TEHDİTLER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295036"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G1 </a:t>
                      </a:r>
                      <a:r>
                        <a:rPr lang="en-US" sz="9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Eğitim</a:t>
                      </a:r>
                      <a:r>
                        <a:rPr lang="en-US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9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dilinin</a:t>
                      </a:r>
                      <a:r>
                        <a:rPr lang="en-US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9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İngilizce</a:t>
                      </a:r>
                      <a:r>
                        <a:rPr lang="en-US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9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olması</a:t>
                      </a:r>
                      <a:endParaRPr lang="en-US" sz="9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7" rtl="0" eaLnBrk="1" fontAlgn="t" latinLnBrk="0" hangingPunct="1"/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Z1-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Derslik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ve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öğrenci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laboratuvar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sayısındaki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yetersizlik</a:t>
                      </a:r>
                      <a:endParaRPr lang="en-US" sz="900" b="0" i="0" u="none" strike="noStrike" kern="1200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7" rtl="0" eaLnBrk="1" fontAlgn="t" latinLnBrk="0" hangingPunct="1"/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F1- Antalya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OSB'ye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yakın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olması</a:t>
                      </a:r>
                      <a:endParaRPr lang="en-US" sz="900" b="0" i="0" u="none" strike="noStrike" kern="1200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7" rtl="0" eaLnBrk="1" fontAlgn="t" latinLnBrk="0" hangingPunct="1"/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T1-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Ülke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genelinde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çok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fazla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Elektrik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ve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Elektronik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Mühendisliği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bölümü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olması</a:t>
                      </a:r>
                      <a:endParaRPr lang="en-US" sz="900" b="0" i="0" u="none" strike="noStrike" kern="1200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467066"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G2- </a:t>
                      </a:r>
                      <a:r>
                        <a:rPr lang="en-US" sz="9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Akademisyen</a:t>
                      </a:r>
                      <a:r>
                        <a:rPr lang="en-US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9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kadrosunun</a:t>
                      </a:r>
                      <a:r>
                        <a:rPr lang="en-US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9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farklı</a:t>
                      </a:r>
                      <a:r>
                        <a:rPr lang="en-US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9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eğitim</a:t>
                      </a:r>
                      <a:r>
                        <a:rPr lang="en-US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9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9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araştırma</a:t>
                      </a:r>
                      <a:r>
                        <a:rPr lang="en-US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9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kültürüne</a:t>
                      </a:r>
                      <a:r>
                        <a:rPr lang="en-US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9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sahip</a:t>
                      </a:r>
                      <a:r>
                        <a:rPr lang="en-US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9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üniversitelerden</a:t>
                      </a:r>
                      <a:r>
                        <a:rPr lang="en-US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9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gelmiş</a:t>
                      </a:r>
                      <a:r>
                        <a:rPr lang="en-US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9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olması</a:t>
                      </a:r>
                      <a:endParaRPr lang="en-US" sz="9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7" rtl="0" eaLnBrk="1" fontAlgn="t" latinLnBrk="0" hangingPunct="1"/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Z2-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Bölümde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bulunan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ileri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araştırma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laboratuvarlarının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istenilen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araştırmaları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yapma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olanaklarını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tam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olarak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sağlamaması</a:t>
                      </a:r>
                      <a:endParaRPr lang="en-US" sz="900" b="0" i="0" u="none" strike="noStrike" kern="1200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7" rtl="0" eaLnBrk="1" fontAlgn="t" latinLnBrk="0" hangingPunct="1"/>
                      <a:r>
                        <a:rPr lang="en-US" sz="900" b="0" i="0" u="none" strike="noStrike" kern="120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F2- Özel sektörün ingilizce eğitime olan talebi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7" rtl="0" eaLnBrk="1" fontAlgn="t" latinLnBrk="0" hangingPunct="1"/>
                      <a:r>
                        <a:rPr lang="en-US" sz="900" b="0" i="0" u="none" strike="noStrike" kern="120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T2- Öğrencilerin mühendislik eğitimi için yeterli birikime sahip olmadan üniversiteye gelmesi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582390"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G3- </a:t>
                      </a:r>
                      <a:r>
                        <a:rPr lang="en-US" sz="9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Tezli</a:t>
                      </a:r>
                      <a:r>
                        <a:rPr lang="en-US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9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yüksek</a:t>
                      </a:r>
                      <a:r>
                        <a:rPr lang="en-US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9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lisans</a:t>
                      </a:r>
                      <a:r>
                        <a:rPr lang="en-US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en-US" sz="9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eğitimi</a:t>
                      </a:r>
                      <a:r>
                        <a:rPr lang="en-US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9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yapan</a:t>
                      </a:r>
                      <a:r>
                        <a:rPr lang="en-US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9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programın</a:t>
                      </a:r>
                      <a:r>
                        <a:rPr lang="en-US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(ECE) </a:t>
                      </a:r>
                      <a:r>
                        <a:rPr lang="en-US" sz="9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bulunması</a:t>
                      </a:r>
                      <a:r>
                        <a:rPr lang="en-US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7" rtl="0" eaLnBrk="1" fontAlgn="t" latinLnBrk="0" hangingPunct="1"/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Z3-Bölüm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uzmanlık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alanlarında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yeterli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sayıda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öğretim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üyesi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elemanlarının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olmaması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(YÖK Asgari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Kriteri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7" rtl="0" eaLnBrk="1" fontAlgn="t" latinLnBrk="0" hangingPunct="1"/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F3-TÜBİTAK, ASELSAN vb.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kuruluşlar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tarafından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desteklenen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proje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programlarının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artması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ve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bu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kuruluşlar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ile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üniversitemiz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arasında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işbirliği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imkanlarının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olması</a:t>
                      </a:r>
                      <a:endParaRPr lang="en-US" sz="900" b="0" i="0" u="none" strike="noStrike" kern="1200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7" rtl="0" eaLnBrk="1" fontAlgn="t" latinLnBrk="0" hangingPunct="1"/>
                      <a:r>
                        <a:rPr lang="en-US" sz="900" b="0" i="0" u="none" strike="noStrike" kern="120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T3- Üniversite giriş sınav sıralamasında üst sıralarda olan öğrencilerin bölümü tercih etmemesi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  <a:tr h="438567"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G4- Farklı ülke ve kültürlerden gelen öğrencilerin çokluğu ve bu durumun yarattığı küresel etkileşimler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7" rtl="0" eaLnBrk="1" fontAlgn="t" latinLnBrk="0" hangingPunct="1"/>
                      <a:r>
                        <a:rPr lang="tr-TR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7" rtl="0" eaLnBrk="1" fontAlgn="t" latinLnBrk="0" hangingPunct="1"/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F4-Günümüz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teknolojik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gelişiminde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Elektrik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ve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Elektronik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Mühendisliğinin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öncü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mühendislik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olarak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yer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alması</a:t>
                      </a:r>
                      <a:endParaRPr lang="en-US" sz="900" b="0" i="0" u="none" strike="noStrike" kern="1200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7" rtl="0" eaLnBrk="1" fontAlgn="t" latinLnBrk="0" hangingPunct="1"/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T4-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Yurtdışından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gelecek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öğrencilerin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ülkenin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ekonomik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belirsizliklerinden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dolayı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kararsızlıklar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yaşamaları</a:t>
                      </a:r>
                      <a:endParaRPr lang="en-US" sz="900" b="0" i="0" u="none" strike="noStrike" kern="1200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855125"/>
                  </a:ext>
                </a:extLst>
              </a:tr>
              <a:tr h="438567"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G5- Bölümde başvurulan veya yürütülen TÜBİTAK, ASELSAN ve benzeri destekli projelerin varlığı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7" rtl="0" eaLnBrk="1" fontAlgn="t" latinLnBrk="0" hangingPunct="1"/>
                      <a:r>
                        <a:rPr lang="tr-TR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7" rtl="0" eaLnBrk="1" fontAlgn="t" latinLnBrk="0" hangingPunct="1"/>
                      <a:r>
                        <a:rPr lang="tr-TR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7" rtl="0" eaLnBrk="1" fontAlgn="t" latinLnBrk="0" hangingPunct="1"/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T5-Yatay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geçişle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başka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üniversiteleri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tercih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ederek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giden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öğrenciler</a:t>
                      </a:r>
                      <a:endParaRPr lang="en-US" sz="900" b="0" i="0" u="none" strike="noStrike" kern="1200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5291738"/>
                  </a:ext>
                </a:extLst>
              </a:tr>
              <a:tr h="295036"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G6- Müfredatın ihtiyaçlara göre güncellenmesi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7" rtl="0" eaLnBrk="1" fontAlgn="t" latinLnBrk="0" hangingPunct="1"/>
                      <a:r>
                        <a:rPr lang="tr-TR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7" rtl="0" eaLnBrk="1" fontAlgn="t" latinLnBrk="0" hangingPunct="1"/>
                      <a:r>
                        <a:rPr lang="tr-TR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7" rtl="0" eaLnBrk="1" fontAlgn="t" latinLnBrk="0" hangingPunct="1"/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T6-Ekonomik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krizin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iş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alanlarını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daraltması</a:t>
                      </a:r>
                      <a:endParaRPr lang="en-US" sz="900" b="0" i="0" u="none" strike="noStrike" kern="1200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409110"/>
                  </a:ext>
                </a:extLst>
              </a:tr>
              <a:tr h="438567"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G7- Öğrencilerin ders hocalarına veya akademik çalışanlara kolaylıkla ulaşabilmeleri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7" rtl="0" eaLnBrk="1" fontAlgn="t" latinLnBrk="0" hangingPunct="1"/>
                      <a:r>
                        <a:rPr lang="tr-TR" sz="900" b="0" i="0" u="none" strike="noStrike" kern="120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7" rtl="0" eaLnBrk="1" fontAlgn="t" latinLnBrk="0" hangingPunct="1"/>
                      <a:r>
                        <a:rPr lang="tr-TR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7" rtl="0" eaLnBrk="1" fontAlgn="t" latinLnBrk="0" hangingPunct="1"/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T7-Ekonomik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durumun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akademisyenlerin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tercihlerini</a:t>
                      </a:r>
                      <a:r>
                        <a:rPr lang="en-US" sz="900" b="0" i="0" u="none" strike="noStrike" kern="1200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i="0" u="none" strike="noStrike" kern="1200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etkilemesi</a:t>
                      </a:r>
                      <a:endParaRPr lang="en-US" sz="900" b="0" i="0" u="none" strike="noStrike" kern="1200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061239"/>
                  </a:ext>
                </a:extLst>
              </a:tr>
              <a:tr h="582390"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G8- Bölümde çalışan akademisyenlerin ileri araştırma çalışmaları için diğer üniversiteler veya araştırma merkezleri laboratuvarlarına erişim imkanına sahip olmaları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7738203"/>
                  </a:ext>
                </a:extLst>
              </a:tr>
              <a:tr h="438567"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G9- Mezunların yurtdışı ve yurtiçi iyi üniversitelerde lisansüstü eğitimlere kabul edilmesi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9513874"/>
                  </a:ext>
                </a:extLst>
              </a:tr>
              <a:tr h="295036"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G10-Bölümde LAZER, MEMS gibi ileri araştırma labaratuvarlarının var olması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529262"/>
                  </a:ext>
                </a:extLst>
              </a:tr>
              <a:tr h="438567"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G11-Akademisyenlerin yürüttüğü ileri araştırma projelerinde öğrencilerin araştırmacı olarak dahil edilmesi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8300749"/>
                  </a:ext>
                </a:extLst>
              </a:tr>
              <a:tr h="295036"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G12-Bölümde patent </a:t>
                      </a:r>
                      <a:r>
                        <a:rPr lang="en-US" sz="9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çalışmaları</a:t>
                      </a:r>
                      <a:r>
                        <a:rPr lang="en-US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9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yapan</a:t>
                      </a:r>
                      <a:r>
                        <a:rPr lang="en-US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9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akademisyenlerin</a:t>
                      </a:r>
                      <a:r>
                        <a:rPr lang="en-US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900" b="0" i="0" u="none" strike="noStrike" dirty="0" err="1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olması</a:t>
                      </a:r>
                      <a:r>
                        <a:rPr lang="en-US" sz="9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64312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8984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76429" y="423861"/>
            <a:ext cx="507662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BEKLENTİLERİ</a:t>
            </a:r>
            <a:endParaRPr lang="tr-TR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</p:txBody>
      </p:sp>
      <p:pic>
        <p:nvPicPr>
          <p:cNvPr id="8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4070084"/>
              </p:ext>
            </p:extLst>
          </p:nvPr>
        </p:nvGraphicFramePr>
        <p:xfrm>
          <a:off x="792000" y="1380394"/>
          <a:ext cx="7560000" cy="5291996"/>
        </p:xfrm>
        <a:graphic>
          <a:graphicData uri="http://schemas.openxmlformats.org/drawingml/2006/table">
            <a:tbl>
              <a:tblPr/>
              <a:tblGrid>
                <a:gridCol w="2420121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2559871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2580008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</a:tblGrid>
              <a:tr h="68334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OLMA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BEKLENTİSİ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40447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Rektörlük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Kurumu Yönetme Sorumluluğu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Politika ve Mevzuata Uygunluk, Akademik Başarı, İç ve Dış Paydaş Memnuniyeti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40447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Dekanlık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Fakülte Yönetme Sorumluluğu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Mevzuata Uyum, Akademik Başarı-Öğrenci Memnuniyeti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4572314"/>
                  </a:ext>
                </a:extLst>
              </a:tr>
              <a:tr h="40447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Bölüm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Akademik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Personeli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Akademik Hizmet Verme Sorumluluğu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Öğrenci İlgisi ve Başarısı-Akademik Çalışmalar İçin Kaynak-Güçlü İletişim ve Empati-Kurumsal Yapı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7845438"/>
                  </a:ext>
                </a:extLst>
              </a:tr>
              <a:tr h="40447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İdari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Personel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İdari Hizmet Verme Sorumluluğu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Güçlü İletişim ve Kurumsal Yapı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1119139"/>
                  </a:ext>
                </a:extLst>
              </a:tr>
              <a:tr h="40447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YÖK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Mevzuat Yaratıcı Üst Kurum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Mevzuata Uyum, eğitim ve araştırma alanlarında Başarı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9068375"/>
                  </a:ext>
                </a:extLst>
              </a:tr>
              <a:tr h="56386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Devam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Eden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Öğrenci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Hizmeti kullanan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Kaliteli Eğitim, Sosyal İmkanlar, Kariyer Planlama, Güçlü İletişim , Kurumsal Yapı, Akademik çalışma ortaklığı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0957021"/>
                  </a:ext>
                </a:extLst>
              </a:tr>
              <a:tr h="40447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Mezun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Öğrenci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Hizmetten Faydalanmış Olması, Kurumun Dış Yüzü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Etkin İletişim, Kariyer Planlaması, Marka Değeri Artışı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5073383"/>
                  </a:ext>
                </a:extLst>
              </a:tr>
              <a:tr h="40447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Potansiyel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Öğrenci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Tercih Etme Olasılığı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Etkin İletişim, Eğitim, Araştırma olanakları, kültürel ve sosyal olanaklar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3396731"/>
                  </a:ext>
                </a:extLst>
              </a:tr>
              <a:tr h="40447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Diğer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Üniversiteler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Ortak Pazarda Rekabet,Bilgi Paylaşımı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Ortak araştırma geliştirme faaliyetleri, Sürdürülebilir Bilgi Paylaşımı, Etkili İletişim 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5949165"/>
                  </a:ext>
                </a:extLst>
              </a:tr>
              <a:tr h="40447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TÜBİTAK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Hibe Sağlayıcı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Projeler Üretilerek Bilimin Geliştirilmesi ve Yaygınlaştırılması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6626538"/>
                  </a:ext>
                </a:extLst>
              </a:tr>
              <a:tr h="40447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Öğrenci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Velileri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Dolaylı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Müşteri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Kaliteli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Eğitim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Sosyal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Kültürel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İmkanlar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Kariyer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Planlama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Güçlü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İletişim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Kurumsal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Yapı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9836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76429" y="423861"/>
            <a:ext cx="507662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BEKLENTİLERİ</a:t>
            </a:r>
            <a:endParaRPr lang="tr-TR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</p:txBody>
      </p:sp>
      <p:pic>
        <p:nvPicPr>
          <p:cNvPr id="8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1588484"/>
              </p:ext>
            </p:extLst>
          </p:nvPr>
        </p:nvGraphicFramePr>
        <p:xfrm>
          <a:off x="792000" y="1380397"/>
          <a:ext cx="7560000" cy="5291995"/>
        </p:xfrm>
        <a:graphic>
          <a:graphicData uri="http://schemas.openxmlformats.org/drawingml/2006/table">
            <a:tbl>
              <a:tblPr/>
              <a:tblGrid>
                <a:gridCol w="2420127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2559868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2580005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</a:tblGrid>
              <a:tr h="63483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OLMA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BEKLENTİSİ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37575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AOSB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Üniversite-Sanayi İşbirliğinin Kurulması Zorunluluğu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Sürdürülebilir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İşbirliği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Endüstriyel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Problemlere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Bilimsel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Çözümler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Nitelikli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Mezun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Stajyer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  <a:tr h="37575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Medya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Tanıtım ve Reklam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Doğru ve Zamanında İletilen Bilgi, Güçlü İletişim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855125"/>
                  </a:ext>
                </a:extLst>
              </a:tr>
              <a:tr h="37575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Ulusal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Uluslararası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Destek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Kuruluşları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Hibe  Sağlayıcı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Katma Değer Yaratan Projeler Üretilerek Bilimin Yaygınlaştırılması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5291738"/>
                  </a:ext>
                </a:extLst>
              </a:tr>
              <a:tr h="37575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Akdeniz Üniversitesi Teknokenti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İşbirliği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Staj imkanlarının verilmesi,  Firmaların konferans desteği, başlangıç firmaları için mekan sağlanması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409110"/>
                  </a:ext>
                </a:extLst>
              </a:tr>
              <a:tr h="52383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Fakültenin Diğer Bölümleri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İşbirliği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Ortak Araştırma ve Geliştirme Faaliyetleri, Ders ve Akademik Çalışmalar İçin Destek-Güçlü İletişim ve Empati-Kurumsal Yapı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061239"/>
                  </a:ext>
                </a:extLst>
              </a:tr>
              <a:tr h="37575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Hakemli Dergiler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Akademik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Çalışmalar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Yayınların Yapılması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7738203"/>
                  </a:ext>
                </a:extLst>
              </a:tr>
              <a:tr h="37575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MÜDEK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Eğitim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standardları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belirleme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Müfredat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ders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standardlarının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oluşturulması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-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akreditasyon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belgelerinin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edinilmesi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9513874"/>
                  </a:ext>
                </a:extLst>
              </a:tr>
              <a:tr h="37575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IEEE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Akademik Çalışmalar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Akademik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çalışmalar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konferanslar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seminerler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düzenlenmesi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529262"/>
                  </a:ext>
                </a:extLst>
              </a:tr>
              <a:tr h="37575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Fakülte dışı akademisyenler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Akademik Hizmet Verme Sorumluluğu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Uygun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eğitim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ortamının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sağlanması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8300749"/>
                  </a:ext>
                </a:extLst>
              </a:tr>
              <a:tr h="37575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YÖKAK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Kanunen bağlılık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Mevzuata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uygunluk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6431289"/>
                  </a:ext>
                </a:extLst>
              </a:tr>
              <a:tr h="37575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Bağımsız Akredite Kuruluşu (ISO Denetim Kuruluşu)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Uluslararası eğitim standartlarına uyum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YÖK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Akr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Kuruluşu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kriterlerinin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sağlanması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9661676"/>
                  </a:ext>
                </a:extLst>
              </a:tr>
              <a:tr h="37575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Elektrik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Mühendisleri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Odası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Tanıtım, bilgi paylaşımı, diğer meslektaşlarla etkileşim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Mesleki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faliyetlerde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çalışma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imkanlarının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tartışılması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işbirliği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67966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1463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Metin kutusu 4">
            <a:extLst>
              <a:ext uri="{FF2B5EF4-FFF2-40B4-BE49-F238E27FC236}">
                <a16:creationId xmlns:a16="http://schemas.microsoft.com/office/drawing/2014/main" id="{57C0E41D-3DD4-4068-B64C-DBA801AC6D69}"/>
              </a:ext>
            </a:extLst>
          </p:cNvPr>
          <p:cNvSpPr txBox="1"/>
          <p:nvPr/>
        </p:nvSpPr>
        <p:spPr>
          <a:xfrm>
            <a:off x="1570007" y="344252"/>
            <a:ext cx="5901761" cy="9221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MEVCUT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KAYNAK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LAR ve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İHTİYA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ÇLAR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(TEKNOLOJİK, YAZILIM, DONANIM vb.)</a:t>
            </a:r>
            <a:endParaRPr lang="en-US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6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78" y="245892"/>
            <a:ext cx="1569900" cy="333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6" name="Tablo 65">
            <a:extLst>
              <a:ext uri="{FF2B5EF4-FFF2-40B4-BE49-F238E27FC236}">
                <a16:creationId xmlns:a16="http://schemas.microsoft.com/office/drawing/2014/main" id="{4E4BC37B-8B6C-4421-8472-B24C6619D2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3089913"/>
              </p:ext>
            </p:extLst>
          </p:nvPr>
        </p:nvGraphicFramePr>
        <p:xfrm>
          <a:off x="1696178" y="1385083"/>
          <a:ext cx="5901760" cy="1725670"/>
        </p:xfrm>
        <a:graphic>
          <a:graphicData uri="http://schemas.openxmlformats.org/drawingml/2006/table">
            <a:tbl>
              <a:tblPr/>
              <a:tblGrid>
                <a:gridCol w="1122875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1187714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1197057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  <a:gridCol w="1197057">
                  <a:extLst>
                    <a:ext uri="{9D8B030D-6E8A-4147-A177-3AD203B41FA5}">
                      <a16:colId xmlns:a16="http://schemas.microsoft.com/office/drawing/2014/main" val="3383282758"/>
                    </a:ext>
                  </a:extLst>
                </a:gridCol>
                <a:gridCol w="1197057">
                  <a:extLst>
                    <a:ext uri="{9D8B030D-6E8A-4147-A177-3AD203B41FA5}">
                      <a16:colId xmlns:a16="http://schemas.microsoft.com/office/drawing/2014/main" val="494559924"/>
                    </a:ext>
                  </a:extLst>
                </a:gridCol>
              </a:tblGrid>
              <a:tr h="25497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KAYNAK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BİRİMİ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MEVCUT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14706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MATLAB</a:t>
                      </a:r>
                    </a:p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Tüm Üniversite</a:t>
                      </a:r>
                    </a:p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Mühendislik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Bilimlerin’de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Eğitim ve Araştırma için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kullanımı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0165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Metin kutusu 4">
            <a:extLst>
              <a:ext uri="{FF2B5EF4-FFF2-40B4-BE49-F238E27FC236}">
                <a16:creationId xmlns:a16="http://schemas.microsoft.com/office/drawing/2014/main" id="{57C0E41D-3DD4-4068-B64C-DBA801AC6D69}"/>
              </a:ext>
            </a:extLst>
          </p:cNvPr>
          <p:cNvSpPr txBox="1"/>
          <p:nvPr/>
        </p:nvSpPr>
        <p:spPr>
          <a:xfrm>
            <a:off x="471162" y="761596"/>
            <a:ext cx="8201679" cy="5886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MEVCUT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KAYNAK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LAR ve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İHTİYA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ÇLAR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(FİZİKİ, MALZEME, TEÇHİZAT, EKİPMAN vb.)</a:t>
            </a:r>
            <a:endParaRPr lang="en-US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6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91" y="332656"/>
            <a:ext cx="1607689" cy="428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6" name="Tablo 65">
            <a:extLst>
              <a:ext uri="{FF2B5EF4-FFF2-40B4-BE49-F238E27FC236}">
                <a16:creationId xmlns:a16="http://schemas.microsoft.com/office/drawing/2014/main" id="{8304B644-425E-4186-B593-E25613CE91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0242411"/>
              </p:ext>
            </p:extLst>
          </p:nvPr>
        </p:nvGraphicFramePr>
        <p:xfrm>
          <a:off x="1186961" y="1589358"/>
          <a:ext cx="6770076" cy="3679287"/>
        </p:xfrm>
        <a:graphic>
          <a:graphicData uri="http://schemas.openxmlformats.org/drawingml/2006/table">
            <a:tbl>
              <a:tblPr/>
              <a:tblGrid>
                <a:gridCol w="1288081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1362461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1373178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  <a:gridCol w="1373178">
                  <a:extLst>
                    <a:ext uri="{9D8B030D-6E8A-4147-A177-3AD203B41FA5}">
                      <a16:colId xmlns:a16="http://schemas.microsoft.com/office/drawing/2014/main" val="3383282758"/>
                    </a:ext>
                  </a:extLst>
                </a:gridCol>
                <a:gridCol w="1373178">
                  <a:extLst>
                    <a:ext uri="{9D8B030D-6E8A-4147-A177-3AD203B41FA5}">
                      <a16:colId xmlns:a16="http://schemas.microsoft.com/office/drawing/2014/main" val="494559924"/>
                    </a:ext>
                  </a:extLst>
                </a:gridCol>
              </a:tblGrid>
              <a:tr h="62351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KAYNAK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BİRİMİ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MEVCUT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4076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dirty="0">
                          <a:solidFill>
                            <a:srgbClr val="001626"/>
                          </a:solidFill>
                          <a:latin typeface="+mn-lt"/>
                        </a:rPr>
                        <a:t>Fizik </a:t>
                      </a:r>
                      <a:r>
                        <a:rPr lang="en-US" sz="1200" dirty="0" err="1">
                          <a:solidFill>
                            <a:srgbClr val="001626"/>
                          </a:solidFill>
                          <a:latin typeface="+mn-lt"/>
                        </a:rPr>
                        <a:t>Temel</a:t>
                      </a:r>
                      <a:r>
                        <a:rPr lang="en-US" sz="1200" dirty="0">
                          <a:solidFill>
                            <a:srgbClr val="001626"/>
                          </a:solidFill>
                          <a:latin typeface="+mn-lt"/>
                        </a:rPr>
                        <a:t> Bilim Laboratuvarı</a:t>
                      </a:r>
                      <a:endParaRPr lang="tr-TR" sz="1200" b="0" i="0" u="none" strike="noStrike" dirty="0">
                        <a:solidFill>
                          <a:srgbClr val="001626"/>
                        </a:solidFill>
                        <a:effectLst/>
                        <a:latin typeface="+mn-lt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Elektrik-Elektronik</a:t>
                      </a:r>
                      <a:r>
                        <a:rPr lang="tr-TR" sz="1200" b="0" i="0" u="none" strike="noStrike" baseline="0" dirty="0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 Mühendisliği</a:t>
                      </a:r>
                      <a:endParaRPr lang="tr-TR" sz="1200" b="0" i="0" u="none" strike="noStrike" dirty="0">
                        <a:solidFill>
                          <a:srgbClr val="001626"/>
                        </a:solidFill>
                        <a:effectLst/>
                        <a:latin typeface="+mn-lt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tr-TR" sz="1200" b="0" i="0" u="none" strike="noStrike" dirty="0">
                        <a:solidFill>
                          <a:srgbClr val="001626"/>
                        </a:solidFill>
                        <a:effectLst/>
                        <a:latin typeface="+mn-lt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 err="1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Yök</a:t>
                      </a:r>
                      <a:r>
                        <a:rPr lang="tr-TR" sz="1200" b="0" i="0" u="none" strike="noStrike" dirty="0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 Asgari Kriteri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40762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en-US" sz="1200" dirty="0" err="1">
                          <a:solidFill>
                            <a:srgbClr val="001626"/>
                          </a:solidFill>
                          <a:latin typeface="+mn-lt"/>
                        </a:rPr>
                        <a:t>Temel</a:t>
                      </a:r>
                      <a:r>
                        <a:rPr lang="en-US" sz="1200" dirty="0">
                          <a:solidFill>
                            <a:srgbClr val="001626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1626"/>
                          </a:solidFill>
                          <a:latin typeface="+mn-lt"/>
                        </a:rPr>
                        <a:t>Elektronik</a:t>
                      </a:r>
                      <a:r>
                        <a:rPr lang="en-US" sz="1200" dirty="0">
                          <a:solidFill>
                            <a:srgbClr val="001626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1626"/>
                          </a:solidFill>
                          <a:latin typeface="+mn-lt"/>
                        </a:rPr>
                        <a:t>Laboratuvarı</a:t>
                      </a:r>
                      <a:endParaRPr lang="tr-TR" sz="1200" b="0" i="0" u="none" strike="noStrike" dirty="0">
                        <a:solidFill>
                          <a:srgbClr val="001626"/>
                        </a:solidFill>
                        <a:effectLst/>
                        <a:latin typeface="+mn-lt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0" i="0" u="none" strike="noStrike" dirty="0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 Elektrik-Elektronik</a:t>
                      </a:r>
                      <a:r>
                        <a:rPr lang="tr-TR" sz="1200" b="0" i="0" u="none" strike="noStrike" baseline="0" dirty="0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 Mühendisliği</a:t>
                      </a:r>
                      <a:endParaRPr lang="tr-TR" sz="1200" b="0" i="0" u="none" strike="noStrike" dirty="0">
                        <a:solidFill>
                          <a:srgbClr val="001626"/>
                        </a:solidFill>
                        <a:effectLst/>
                        <a:latin typeface="+mn-lt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0" i="0" u="none" strike="noStrike" dirty="0" err="1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Yök</a:t>
                      </a:r>
                      <a:r>
                        <a:rPr lang="tr-TR" sz="1200" b="0" i="0" u="none" strike="noStrike" dirty="0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 Asgari Kriteri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61004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baseline="0" dirty="0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  </a:t>
                      </a:r>
                      <a:r>
                        <a:rPr lang="en-US" sz="1200" dirty="0" err="1">
                          <a:solidFill>
                            <a:srgbClr val="001626"/>
                          </a:solidFill>
                          <a:latin typeface="+mn-lt"/>
                        </a:rPr>
                        <a:t>Sayısal</a:t>
                      </a:r>
                      <a:r>
                        <a:rPr lang="en-US" sz="1200" dirty="0">
                          <a:solidFill>
                            <a:srgbClr val="001626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1626"/>
                          </a:solidFill>
                          <a:latin typeface="+mn-lt"/>
                        </a:rPr>
                        <a:t>Mantık</a:t>
                      </a:r>
                      <a:r>
                        <a:rPr lang="en-US" sz="1200" dirty="0">
                          <a:solidFill>
                            <a:srgbClr val="001626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1626"/>
                          </a:solidFill>
                          <a:latin typeface="+mn-lt"/>
                        </a:rPr>
                        <a:t>Devreleri</a:t>
                      </a:r>
                      <a:r>
                        <a:rPr lang="en-US" sz="1200" dirty="0">
                          <a:solidFill>
                            <a:srgbClr val="001626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1626"/>
                          </a:solidFill>
                          <a:latin typeface="+mn-lt"/>
                        </a:rPr>
                        <a:t>Tasarım</a:t>
                      </a:r>
                      <a:r>
                        <a:rPr lang="en-US" sz="1200" dirty="0">
                          <a:solidFill>
                            <a:srgbClr val="001626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1626"/>
                          </a:solidFill>
                          <a:latin typeface="+mn-lt"/>
                        </a:rPr>
                        <a:t>Laboratuvarı</a:t>
                      </a:r>
                      <a:endParaRPr lang="tr-TR" sz="1200" b="0" i="0" u="none" strike="noStrike" dirty="0">
                        <a:solidFill>
                          <a:srgbClr val="001626"/>
                        </a:solidFill>
                        <a:effectLst/>
                        <a:latin typeface="+mn-lt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0" i="0" u="none" strike="noStrike" dirty="0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 Elektrik-Elektronik</a:t>
                      </a:r>
                      <a:r>
                        <a:rPr lang="tr-TR" sz="1200" b="0" i="0" u="none" strike="noStrike" baseline="0" dirty="0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 Mühendisliği</a:t>
                      </a:r>
                      <a:endParaRPr lang="tr-TR" sz="1200" b="0" i="0" u="none" strike="noStrike" dirty="0">
                        <a:solidFill>
                          <a:srgbClr val="001626"/>
                        </a:solidFill>
                        <a:effectLst/>
                        <a:latin typeface="+mn-lt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 1 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0" i="0" u="none" strike="noStrike" dirty="0" err="1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Yök</a:t>
                      </a:r>
                      <a:r>
                        <a:rPr lang="tr-TR" sz="1200" b="0" i="0" u="none" strike="noStrike" dirty="0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 Asgari Kriteri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  <a:tr h="4076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dirty="0" err="1">
                          <a:solidFill>
                            <a:srgbClr val="001626"/>
                          </a:solidFill>
                          <a:latin typeface="+mn-lt"/>
                        </a:rPr>
                        <a:t>Mikro</a:t>
                      </a:r>
                      <a:r>
                        <a:rPr lang="en-US" sz="1200" dirty="0">
                          <a:solidFill>
                            <a:srgbClr val="001626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1626"/>
                          </a:solidFill>
                          <a:latin typeface="+mn-lt"/>
                        </a:rPr>
                        <a:t>İşlemci</a:t>
                      </a:r>
                      <a:r>
                        <a:rPr lang="en-US" sz="1200" dirty="0">
                          <a:solidFill>
                            <a:srgbClr val="001626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1626"/>
                          </a:solidFill>
                          <a:latin typeface="+mn-lt"/>
                        </a:rPr>
                        <a:t>Laboratuvarı</a:t>
                      </a:r>
                      <a:r>
                        <a:rPr lang="tr-TR" sz="1200" b="0" i="0" u="none" strike="noStrike" dirty="0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0" i="0" u="none" strike="noStrike" dirty="0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 Elektrik-Elektronik</a:t>
                      </a:r>
                      <a:r>
                        <a:rPr lang="tr-TR" sz="1200" b="0" i="0" u="none" strike="noStrike" baseline="0" dirty="0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 Mühendisliği</a:t>
                      </a:r>
                      <a:endParaRPr lang="tr-TR" sz="1200" b="0" i="0" u="none" strike="noStrike" dirty="0">
                        <a:solidFill>
                          <a:srgbClr val="001626"/>
                        </a:solidFill>
                        <a:effectLst/>
                        <a:latin typeface="+mn-lt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 1 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0" i="0" u="none" strike="noStrike" dirty="0" err="1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Yök</a:t>
                      </a:r>
                      <a:r>
                        <a:rPr lang="tr-TR" sz="1200" b="0" i="0" u="none" strike="noStrike" dirty="0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 Asgari Kriteri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855125"/>
                  </a:ext>
                </a:extLst>
              </a:tr>
              <a:tr h="40762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en-US" sz="1200" dirty="0" err="1">
                          <a:solidFill>
                            <a:srgbClr val="001626"/>
                          </a:solidFill>
                          <a:latin typeface="+mn-lt"/>
                        </a:rPr>
                        <a:t>Kontrol</a:t>
                      </a:r>
                      <a:r>
                        <a:rPr lang="en-US" sz="1200" dirty="0">
                          <a:solidFill>
                            <a:srgbClr val="001626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1626"/>
                          </a:solidFill>
                          <a:latin typeface="+mn-lt"/>
                        </a:rPr>
                        <a:t>Laboratuvarı</a:t>
                      </a:r>
                      <a:endParaRPr lang="tr-TR" sz="1200" b="0" i="0" u="none" strike="noStrike" dirty="0">
                        <a:solidFill>
                          <a:srgbClr val="001626"/>
                        </a:solidFill>
                        <a:effectLst/>
                        <a:latin typeface="+mn-lt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0" i="0" u="none" strike="noStrike" dirty="0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 Elektrik-Elektronik</a:t>
                      </a:r>
                      <a:r>
                        <a:rPr lang="tr-TR" sz="1200" b="0" i="0" u="none" strike="noStrike" baseline="0" dirty="0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 Mühendisliği</a:t>
                      </a:r>
                      <a:endParaRPr lang="tr-TR" sz="1200" b="0" i="0" u="none" strike="noStrike" dirty="0">
                        <a:solidFill>
                          <a:srgbClr val="001626"/>
                        </a:solidFill>
                        <a:effectLst/>
                        <a:latin typeface="+mn-lt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 0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0" i="0" u="none" strike="noStrike" dirty="0" err="1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Yök</a:t>
                      </a:r>
                      <a:r>
                        <a:rPr lang="tr-TR" sz="1200" b="0" i="0" u="none" strike="noStrike" dirty="0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 Asgari Kriteri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5291738"/>
                  </a:ext>
                </a:extLst>
              </a:tr>
              <a:tr h="40762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en-US" sz="1200" dirty="0" err="1">
                          <a:solidFill>
                            <a:srgbClr val="001626"/>
                          </a:solidFill>
                          <a:latin typeface="+mn-lt"/>
                        </a:rPr>
                        <a:t>Haberleşme</a:t>
                      </a:r>
                      <a:r>
                        <a:rPr lang="en-US" sz="1200" dirty="0">
                          <a:solidFill>
                            <a:srgbClr val="001626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1626"/>
                          </a:solidFill>
                          <a:latin typeface="+mn-lt"/>
                        </a:rPr>
                        <a:t>Laboratuvarı</a:t>
                      </a:r>
                      <a:endParaRPr lang="tr-TR" sz="1200" b="0" i="0" u="none" strike="noStrike" dirty="0">
                        <a:solidFill>
                          <a:srgbClr val="001626"/>
                        </a:solidFill>
                        <a:effectLst/>
                        <a:latin typeface="+mn-lt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0" i="0" u="none" strike="noStrike" dirty="0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 Elektrik-Elektronik</a:t>
                      </a:r>
                      <a:r>
                        <a:rPr lang="tr-TR" sz="1200" b="0" i="0" u="none" strike="noStrike" baseline="0" dirty="0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 Mühendisliği</a:t>
                      </a:r>
                      <a:endParaRPr lang="tr-TR" sz="1200" b="0" i="0" u="none" strike="noStrike" dirty="0">
                        <a:solidFill>
                          <a:srgbClr val="001626"/>
                        </a:solidFill>
                        <a:effectLst/>
                        <a:latin typeface="+mn-lt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 0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0" i="0" u="none" strike="noStrike" dirty="0" err="1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Yök</a:t>
                      </a:r>
                      <a:r>
                        <a:rPr lang="tr-TR" sz="1200" b="0" i="0" u="none" strike="noStrike" dirty="0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 Asgari Kriteri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409110"/>
                  </a:ext>
                </a:extLst>
              </a:tr>
              <a:tr h="40762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en-US" sz="1200" dirty="0" err="1">
                          <a:solidFill>
                            <a:srgbClr val="001626"/>
                          </a:solidFill>
                          <a:latin typeface="+mn-lt"/>
                        </a:rPr>
                        <a:t>Elektrik</a:t>
                      </a:r>
                      <a:r>
                        <a:rPr lang="en-US" sz="1200" dirty="0">
                          <a:solidFill>
                            <a:srgbClr val="001626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1626"/>
                          </a:solidFill>
                          <a:latin typeface="+mn-lt"/>
                        </a:rPr>
                        <a:t>Makinaları</a:t>
                      </a:r>
                      <a:r>
                        <a:rPr lang="en-US" sz="1200" dirty="0">
                          <a:solidFill>
                            <a:srgbClr val="001626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001626"/>
                          </a:solidFill>
                          <a:latin typeface="+mn-lt"/>
                        </a:rPr>
                        <a:t>Laboratuvarı</a:t>
                      </a:r>
                      <a:endParaRPr lang="tr-TR" sz="1200" b="0" i="0" u="none" strike="noStrike" dirty="0">
                        <a:solidFill>
                          <a:srgbClr val="001626"/>
                        </a:solidFill>
                        <a:effectLst/>
                        <a:latin typeface="+mn-lt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0" i="0" u="none" strike="noStrike" dirty="0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 Elektrik-Elektronik</a:t>
                      </a:r>
                      <a:r>
                        <a:rPr lang="tr-TR" sz="1200" b="0" i="0" u="none" strike="noStrike" baseline="0" dirty="0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 Mühendisliği</a:t>
                      </a:r>
                      <a:endParaRPr lang="tr-TR" sz="1200" b="0" i="0" u="none" strike="noStrike" dirty="0">
                        <a:solidFill>
                          <a:srgbClr val="001626"/>
                        </a:solidFill>
                        <a:effectLst/>
                        <a:latin typeface="+mn-lt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  0 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0" i="0" u="none" strike="noStrike" dirty="0" err="1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Yök</a:t>
                      </a:r>
                      <a:r>
                        <a:rPr lang="tr-TR" sz="1200" b="0" i="0" u="none" strike="noStrike" dirty="0">
                          <a:solidFill>
                            <a:srgbClr val="001626"/>
                          </a:solidFill>
                          <a:effectLst/>
                          <a:latin typeface="+mn-lt"/>
                        </a:rPr>
                        <a:t> Asgari Kriteri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0612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894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Metin kutusu 4">
            <a:extLst>
              <a:ext uri="{FF2B5EF4-FFF2-40B4-BE49-F238E27FC236}">
                <a16:creationId xmlns:a16="http://schemas.microsoft.com/office/drawing/2014/main" id="{57C0E41D-3DD4-4068-B64C-DBA801AC6D69}"/>
              </a:ext>
            </a:extLst>
          </p:cNvPr>
          <p:cNvSpPr txBox="1"/>
          <p:nvPr/>
        </p:nvSpPr>
        <p:spPr>
          <a:xfrm>
            <a:off x="1789472" y="157318"/>
            <a:ext cx="5869859" cy="10795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MEVCUT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KAYNAK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LAR ve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İHTİYA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ÇLAR</a:t>
            </a:r>
          </a:p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(İŞ GÜCÜ-İNSAN KAYNAĞI)</a:t>
            </a:r>
            <a:endParaRPr lang="en-US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6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78" y="304675"/>
            <a:ext cx="1690292" cy="35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6" name="Tablo 65">
            <a:extLst>
              <a:ext uri="{FF2B5EF4-FFF2-40B4-BE49-F238E27FC236}">
                <a16:creationId xmlns:a16="http://schemas.microsoft.com/office/drawing/2014/main" id="{0F23ED71-2D0A-4A91-BB06-5711D16008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1142557"/>
              </p:ext>
            </p:extLst>
          </p:nvPr>
        </p:nvGraphicFramePr>
        <p:xfrm>
          <a:off x="914400" y="1849666"/>
          <a:ext cx="7495311" cy="2275197"/>
        </p:xfrm>
        <a:graphic>
          <a:graphicData uri="http://schemas.openxmlformats.org/drawingml/2006/table">
            <a:tbl>
              <a:tblPr/>
              <a:tblGrid>
                <a:gridCol w="1527031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1483319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1494987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  <a:gridCol w="1494987">
                  <a:extLst>
                    <a:ext uri="{9D8B030D-6E8A-4147-A177-3AD203B41FA5}">
                      <a16:colId xmlns:a16="http://schemas.microsoft.com/office/drawing/2014/main" val="3383282758"/>
                    </a:ext>
                  </a:extLst>
                </a:gridCol>
                <a:gridCol w="1494987">
                  <a:extLst>
                    <a:ext uri="{9D8B030D-6E8A-4147-A177-3AD203B41FA5}">
                      <a16:colId xmlns:a16="http://schemas.microsoft.com/office/drawing/2014/main" val="494559924"/>
                    </a:ext>
                  </a:extLst>
                </a:gridCol>
              </a:tblGrid>
              <a:tr h="56331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KAYNAK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BİRİMİ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MEVCUT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629256">
                <a:tc>
                  <a:txBody>
                    <a:bodyPr/>
                    <a:lstStyle/>
                    <a:p>
                      <a:pPr marL="0" algn="ctr" defTabSz="457207" rtl="0" eaLnBrk="1" fontAlgn="ctr" latinLnBrk="0" hangingPunct="1"/>
                      <a:r>
                        <a:rPr lang="tr-T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Öğretim Üyesi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Elektrik-Elektronik Mühendisliği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(Kontrol ABD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Elektrik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Makinaları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ABD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Yök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Asgari Kriteri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427972">
                <a:tc>
                  <a:txBody>
                    <a:bodyPr/>
                    <a:lstStyle/>
                    <a:p>
                      <a:pPr marL="0" algn="ctr" defTabSz="457207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Araştırma Görevlisi</a:t>
                      </a:r>
                      <a:endParaRPr lang="tr-TR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Elektrik-Elektronik Mühendisliği</a:t>
                      </a:r>
                    </a:p>
                    <a:p>
                      <a:pPr marL="0" algn="ctr" defTabSz="457207" rtl="0" eaLnBrk="1" fontAlgn="ctr" latinLnBrk="0" hangingPunct="1"/>
                      <a:endParaRPr lang="tr-TR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7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7" rtl="0" eaLnBrk="1" fontAlgn="ctr" latinLnBrk="0" hangingPunct="1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7" rtl="0" eaLnBrk="1" fontAlgn="ctr" latinLnBrk="0" hangingPunct="1"/>
                      <a:endParaRPr lang="en-US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00566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93892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986119" y="320822"/>
            <a:ext cx="547136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(ANKET ANALİZLERİ)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33CDD8FD-1EC0-E260-E679-56EE574E41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2859" y="1484382"/>
            <a:ext cx="7718282" cy="4727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7005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Özel 2">
      <a:dk1>
        <a:srgbClr val="8AD0D5"/>
      </a:dk1>
      <a:lt1>
        <a:sysClr val="window" lastClr="FFFFFF"/>
      </a:lt1>
      <a:dk2>
        <a:srgbClr val="1E5155"/>
      </a:dk2>
      <a:lt2>
        <a:srgbClr val="BFBFBF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1380</TotalTime>
  <Words>1217</Words>
  <Application>Microsoft Office PowerPoint</Application>
  <PresentationFormat>On-screen Show (4:3)</PresentationFormat>
  <Paragraphs>247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Calibri</vt:lpstr>
      <vt:lpstr>Calibri Light</vt:lpstr>
      <vt:lpstr>Times New Roman</vt:lpstr>
      <vt:lpstr>Wingdings 3</vt:lpstr>
      <vt:lpstr>İyon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2019 YILI  YGG SUNUMU  MEZUNLAR OFİSİ ve KARİYER GELİŞTİRME KOORDİNATÖRLÜĞÜ SÜRECİ  30/12/2019</dc:title>
  <dc:creator>Ali Engin DORUM</dc:creator>
  <cp:lastModifiedBy>Zekican ERTÜRK</cp:lastModifiedBy>
  <cp:revision>69</cp:revision>
  <dcterms:created xsi:type="dcterms:W3CDTF">2020-01-20T10:44:30Z</dcterms:created>
  <dcterms:modified xsi:type="dcterms:W3CDTF">2024-05-27T13:21:07Z</dcterms:modified>
</cp:coreProperties>
</file>