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7"/>
  </p:notesMasterIdLst>
  <p:sldIdLst>
    <p:sldId id="256" r:id="rId2"/>
    <p:sldId id="371" r:id="rId3"/>
    <p:sldId id="372" r:id="rId4"/>
    <p:sldId id="346" r:id="rId5"/>
    <p:sldId id="365" r:id="rId6"/>
    <p:sldId id="320" r:id="rId7"/>
    <p:sldId id="364" r:id="rId8"/>
    <p:sldId id="285" r:id="rId9"/>
    <p:sldId id="374" r:id="rId10"/>
    <p:sldId id="373" r:id="rId11"/>
    <p:sldId id="375" r:id="rId12"/>
    <p:sldId id="358" r:id="rId13"/>
    <p:sldId id="357" r:id="rId14"/>
    <p:sldId id="359" r:id="rId15"/>
    <p:sldId id="376" r:id="rId1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BEA70EB5-37B4-4FD2-923D-5284A583AEE6}">
          <p14:sldIdLst>
            <p14:sldId id="256"/>
          </p14:sldIdLst>
        </p14:section>
        <p14:section name="Başlıksız Bölüm" id="{29ED5E7A-0C58-4AF1-A401-2AB9E7D510F4}">
          <p14:sldIdLst>
            <p14:sldId id="371"/>
            <p14:sldId id="372"/>
            <p14:sldId id="346"/>
            <p14:sldId id="365"/>
            <p14:sldId id="320"/>
            <p14:sldId id="364"/>
            <p14:sldId id="285"/>
            <p14:sldId id="374"/>
            <p14:sldId id="373"/>
            <p14:sldId id="375"/>
            <p14:sldId id="358"/>
            <p14:sldId id="357"/>
            <p14:sldId id="359"/>
            <p14:sldId id="376"/>
          </p14:sldIdLst>
        </p14:section>
      </p14:sectionLst>
    </p:ex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i Engin DORUM" initials="AED" lastIdx="1" clrIdx="0">
    <p:extLst>
      <p:ext uri="{19B8F6BF-5375-455C-9EA6-DF929625EA0E}">
        <p15:presenceInfo xmlns:p15="http://schemas.microsoft.com/office/powerpoint/2012/main" userId="d7838842375f6d7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0D0D"/>
    <a:srgbClr val="70AD47"/>
    <a:srgbClr val="0F2303"/>
    <a:srgbClr val="001626"/>
    <a:srgbClr val="7AEE32"/>
    <a:srgbClr val="E626AF"/>
    <a:srgbClr val="1F0620"/>
    <a:srgbClr val="020424"/>
    <a:srgbClr val="D9D9D9"/>
    <a:srgbClr val="12220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2BB4FE7-770B-46F4-829B-AC9F9A85D52E}" v="28" dt="2024-05-27T11:56:46.840"/>
  </p1510:revLst>
</p1510:revInfo>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46F890A9-2807-4EBB-B81D-B2AA78EC7F39}" styleName="Koyu Stil 2 - Vurgu 5/Vurgu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3B4B98B0-60AC-42C2-AFA5-B58CD77FA1E5}" styleName="Açık Stil 1 - Vurgu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7AC3CCA-C797-4891-BE02-D94E43425B78}" styleName="Orta Stil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FD0F851-EC5A-4D38-B0AD-8093EC10F338}" styleName="Açık Stil 1 - Vurgu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D7B26C5-4107-4FEC-AEDC-1716B250A1EF}" styleName="Açık Stil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8FB837D-C827-4EFA-A057-4D05807E0F7C}" styleName="Tema Uygulanmış Stil 1 - Vurgu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5326" autoAdjust="0"/>
  </p:normalViewPr>
  <p:slideViewPr>
    <p:cSldViewPr snapToGrid="0">
      <p:cViewPr varScale="1">
        <p:scale>
          <a:sx n="111" d="100"/>
          <a:sy n="111" d="100"/>
        </p:scale>
        <p:origin x="1650" y="6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erhan AKSOY" userId="a0a403e4-8fab-4654-b8ed-49210174568f" providerId="ADAL" clId="{B2BB4FE7-770B-46F4-829B-AC9F9A85D52E}"/>
    <pc:docChg chg="undo custSel addSld delSld modSld modSection">
      <pc:chgData name="Serhan AKSOY" userId="a0a403e4-8fab-4654-b8ed-49210174568f" providerId="ADAL" clId="{B2BB4FE7-770B-46F4-829B-AC9F9A85D52E}" dt="2024-05-27T11:59:17.168" v="285" actId="20577"/>
      <pc:docMkLst>
        <pc:docMk/>
      </pc:docMkLst>
      <pc:sldChg chg="modSp mod">
        <pc:chgData name="Serhan AKSOY" userId="a0a403e4-8fab-4654-b8ed-49210174568f" providerId="ADAL" clId="{B2BB4FE7-770B-46F4-829B-AC9F9A85D52E}" dt="2024-05-27T11:47:39.082" v="24" actId="20577"/>
        <pc:sldMkLst>
          <pc:docMk/>
          <pc:sldMk cId="1057669782" sldId="256"/>
        </pc:sldMkLst>
        <pc:spChg chg="mod">
          <ac:chgData name="Serhan AKSOY" userId="a0a403e4-8fab-4654-b8ed-49210174568f" providerId="ADAL" clId="{B2BB4FE7-770B-46F4-829B-AC9F9A85D52E}" dt="2024-05-27T11:47:39.082" v="24" actId="20577"/>
          <ac:spMkLst>
            <pc:docMk/>
            <pc:sldMk cId="1057669782" sldId="256"/>
            <ac:spMk id="5" creationId="{00000000-0000-0000-0000-000000000000}"/>
          </ac:spMkLst>
        </pc:spChg>
      </pc:sldChg>
      <pc:sldChg chg="del">
        <pc:chgData name="Serhan AKSOY" userId="a0a403e4-8fab-4654-b8ed-49210174568f" providerId="ADAL" clId="{B2BB4FE7-770B-46F4-829B-AC9F9A85D52E}" dt="2024-05-27T11:51:50.717" v="111" actId="2696"/>
        <pc:sldMkLst>
          <pc:docMk/>
          <pc:sldMk cId="2340244422" sldId="278"/>
        </pc:sldMkLst>
      </pc:sldChg>
      <pc:sldChg chg="modSp add mod">
        <pc:chgData name="Serhan AKSOY" userId="a0a403e4-8fab-4654-b8ed-49210174568f" providerId="ADAL" clId="{B2BB4FE7-770B-46F4-829B-AC9F9A85D52E}" dt="2024-05-27T11:49:50.113" v="97" actId="20577"/>
        <pc:sldMkLst>
          <pc:docMk/>
          <pc:sldMk cId="3238730988" sldId="285"/>
        </pc:sldMkLst>
        <pc:graphicFrameChg chg="modGraphic">
          <ac:chgData name="Serhan AKSOY" userId="a0a403e4-8fab-4654-b8ed-49210174568f" providerId="ADAL" clId="{B2BB4FE7-770B-46F4-829B-AC9F9A85D52E}" dt="2024-05-27T11:49:50.113" v="97" actId="20577"/>
          <ac:graphicFrameMkLst>
            <pc:docMk/>
            <pc:sldMk cId="3238730988" sldId="285"/>
            <ac:graphicFrameMk id="10" creationId="{00000000-0000-0000-0000-000000000000}"/>
          </ac:graphicFrameMkLst>
        </pc:graphicFrameChg>
      </pc:sldChg>
      <pc:sldChg chg="del">
        <pc:chgData name="Serhan AKSOY" userId="a0a403e4-8fab-4654-b8ed-49210174568f" providerId="ADAL" clId="{B2BB4FE7-770B-46F4-829B-AC9F9A85D52E}" dt="2024-05-27T11:48:05.649" v="26" actId="2696"/>
        <pc:sldMkLst>
          <pc:docMk/>
          <pc:sldMk cId="1938822391" sldId="288"/>
        </pc:sldMkLst>
      </pc:sldChg>
      <pc:sldChg chg="add del">
        <pc:chgData name="Serhan AKSOY" userId="a0a403e4-8fab-4654-b8ed-49210174568f" providerId="ADAL" clId="{B2BB4FE7-770B-46F4-829B-AC9F9A85D52E}" dt="2024-05-27T11:49:03.889" v="33"/>
        <pc:sldMkLst>
          <pc:docMk/>
          <pc:sldMk cId="323894734" sldId="320"/>
        </pc:sldMkLst>
      </pc:sldChg>
      <pc:sldChg chg="add del">
        <pc:chgData name="Serhan AKSOY" userId="a0a403e4-8fab-4654-b8ed-49210174568f" providerId="ADAL" clId="{B2BB4FE7-770B-46F4-829B-AC9F9A85D52E}" dt="2024-05-27T11:48:55.717" v="31"/>
        <pc:sldMkLst>
          <pc:docMk/>
          <pc:sldMk cId="459836201" sldId="346"/>
        </pc:sldMkLst>
      </pc:sldChg>
      <pc:sldChg chg="add del">
        <pc:chgData name="Serhan AKSOY" userId="a0a403e4-8fab-4654-b8ed-49210174568f" providerId="ADAL" clId="{B2BB4FE7-770B-46F4-829B-AC9F9A85D52E}" dt="2024-05-27T11:48:50.497" v="30" actId="2696"/>
        <pc:sldMkLst>
          <pc:docMk/>
          <pc:sldMk cId="2388984537" sldId="347"/>
        </pc:sldMkLst>
      </pc:sldChg>
      <pc:sldChg chg="del">
        <pc:chgData name="Serhan AKSOY" userId="a0a403e4-8fab-4654-b8ed-49210174568f" providerId="ADAL" clId="{B2BB4FE7-770B-46F4-829B-AC9F9A85D52E}" dt="2024-05-27T11:50:56.772" v="102" actId="2696"/>
        <pc:sldMkLst>
          <pc:docMk/>
          <pc:sldMk cId="1666700588" sldId="353"/>
        </pc:sldMkLst>
      </pc:sldChg>
      <pc:sldChg chg="addSp delSp modSp mod">
        <pc:chgData name="Serhan AKSOY" userId="a0a403e4-8fab-4654-b8ed-49210174568f" providerId="ADAL" clId="{B2BB4FE7-770B-46F4-829B-AC9F9A85D52E}" dt="2024-05-27T11:57:10.427" v="159" actId="14100"/>
        <pc:sldMkLst>
          <pc:docMk/>
          <pc:sldMk cId="1346354361" sldId="357"/>
        </pc:sldMkLst>
        <pc:spChg chg="mod">
          <ac:chgData name="Serhan AKSOY" userId="a0a403e4-8fab-4654-b8ed-49210174568f" providerId="ADAL" clId="{B2BB4FE7-770B-46F4-829B-AC9F9A85D52E}" dt="2024-05-27T11:57:10.427" v="159" actId="14100"/>
          <ac:spMkLst>
            <pc:docMk/>
            <pc:sldMk cId="1346354361" sldId="357"/>
            <ac:spMk id="49" creationId="{0983FF85-6A31-41EA-A11A-D71214CBEB4E}"/>
          </ac:spMkLst>
        </pc:spChg>
        <pc:graphicFrameChg chg="add del mod">
          <ac:chgData name="Serhan AKSOY" userId="a0a403e4-8fab-4654-b8ed-49210174568f" providerId="ADAL" clId="{B2BB4FE7-770B-46F4-829B-AC9F9A85D52E}" dt="2024-05-27T11:53:39.946" v="117" actId="478"/>
          <ac:graphicFrameMkLst>
            <pc:docMk/>
            <pc:sldMk cId="1346354361" sldId="357"/>
            <ac:graphicFrameMk id="2" creationId="{EF7F78F7-C2AE-B008-2956-CDA6F4C80937}"/>
          </ac:graphicFrameMkLst>
        </pc:graphicFrameChg>
        <pc:graphicFrameChg chg="add del mod">
          <ac:chgData name="Serhan AKSOY" userId="a0a403e4-8fab-4654-b8ed-49210174568f" providerId="ADAL" clId="{B2BB4FE7-770B-46F4-829B-AC9F9A85D52E}" dt="2024-05-27T11:53:56.650" v="120" actId="478"/>
          <ac:graphicFrameMkLst>
            <pc:docMk/>
            <pc:sldMk cId="1346354361" sldId="357"/>
            <ac:graphicFrameMk id="3" creationId="{15B7584D-9C91-AEFB-CE54-C1DEE9CC412B}"/>
          </ac:graphicFrameMkLst>
        </pc:graphicFrameChg>
        <pc:graphicFrameChg chg="add mod">
          <ac:chgData name="Serhan AKSOY" userId="a0a403e4-8fab-4654-b8ed-49210174568f" providerId="ADAL" clId="{B2BB4FE7-770B-46F4-829B-AC9F9A85D52E}" dt="2024-05-27T11:53:57.126" v="121"/>
          <ac:graphicFrameMkLst>
            <pc:docMk/>
            <pc:sldMk cId="1346354361" sldId="357"/>
            <ac:graphicFrameMk id="6" creationId="{E1036A6E-F169-9658-626E-43829EB1C4D0}"/>
          </ac:graphicFrameMkLst>
        </pc:graphicFrameChg>
        <pc:graphicFrameChg chg="add del mod modGraphic">
          <ac:chgData name="Serhan AKSOY" userId="a0a403e4-8fab-4654-b8ed-49210174568f" providerId="ADAL" clId="{B2BB4FE7-770B-46F4-829B-AC9F9A85D52E}" dt="2024-05-27T11:54:18.601" v="130" actId="478"/>
          <ac:graphicFrameMkLst>
            <pc:docMk/>
            <pc:sldMk cId="1346354361" sldId="357"/>
            <ac:graphicFrameMk id="10" creationId="{830BF46E-E96E-053F-F6EE-FC3E512DDC3C}"/>
          </ac:graphicFrameMkLst>
        </pc:graphicFrameChg>
        <pc:graphicFrameChg chg="add del mod">
          <ac:chgData name="Serhan AKSOY" userId="a0a403e4-8fab-4654-b8ed-49210174568f" providerId="ADAL" clId="{B2BB4FE7-770B-46F4-829B-AC9F9A85D52E}" dt="2024-05-27T11:56:02.937" v="137" actId="478"/>
          <ac:graphicFrameMkLst>
            <pc:docMk/>
            <pc:sldMk cId="1346354361" sldId="357"/>
            <ac:graphicFrameMk id="13" creationId="{73785D99-0CD1-BA30-B8D1-5F82452B16E1}"/>
          </ac:graphicFrameMkLst>
        </pc:graphicFrameChg>
        <pc:graphicFrameChg chg="add mod">
          <ac:chgData name="Serhan AKSOY" userId="a0a403e4-8fab-4654-b8ed-49210174568f" providerId="ADAL" clId="{B2BB4FE7-770B-46F4-829B-AC9F9A85D52E}" dt="2024-05-27T11:56:15.871" v="142" actId="1076"/>
          <ac:graphicFrameMkLst>
            <pc:docMk/>
            <pc:sldMk cId="1346354361" sldId="357"/>
            <ac:graphicFrameMk id="14" creationId="{6A9E082A-7B64-06D4-B98A-9DDCF801442A}"/>
          </ac:graphicFrameMkLst>
        </pc:graphicFrameChg>
        <pc:picChg chg="add del mod">
          <ac:chgData name="Serhan AKSOY" userId="a0a403e4-8fab-4654-b8ed-49210174568f" providerId="ADAL" clId="{B2BB4FE7-770B-46F4-829B-AC9F9A85D52E}" dt="2024-05-27T11:53:56.650" v="120" actId="478"/>
          <ac:picMkLst>
            <pc:docMk/>
            <pc:sldMk cId="1346354361" sldId="357"/>
            <ac:picMk id="4" creationId="{00000000-0008-0000-0000-000003000000}"/>
          </ac:picMkLst>
        </pc:picChg>
        <pc:picChg chg="del">
          <ac:chgData name="Serhan AKSOY" userId="a0a403e4-8fab-4654-b8ed-49210174568f" providerId="ADAL" clId="{B2BB4FE7-770B-46F4-829B-AC9F9A85D52E}" dt="2024-05-27T11:56:46.840" v="151" actId="478"/>
          <ac:picMkLst>
            <pc:docMk/>
            <pc:sldMk cId="1346354361" sldId="357"/>
            <ac:picMk id="5" creationId="{00000000-0000-0000-0000-000000000000}"/>
          </ac:picMkLst>
        </pc:picChg>
        <pc:picChg chg="del">
          <ac:chgData name="Serhan AKSOY" userId="a0a403e4-8fab-4654-b8ed-49210174568f" providerId="ADAL" clId="{B2BB4FE7-770B-46F4-829B-AC9F9A85D52E}" dt="2024-05-27T11:56:08.105" v="139" actId="478"/>
          <ac:picMkLst>
            <pc:docMk/>
            <pc:sldMk cId="1346354361" sldId="357"/>
            <ac:picMk id="7" creationId="{1468EE92-DB75-D409-C761-51C076CC5EEA}"/>
          </ac:picMkLst>
        </pc:picChg>
        <pc:picChg chg="del">
          <ac:chgData name="Serhan AKSOY" userId="a0a403e4-8fab-4654-b8ed-49210174568f" providerId="ADAL" clId="{B2BB4FE7-770B-46F4-829B-AC9F9A85D52E}" dt="2024-05-27T11:52:49.603" v="112" actId="21"/>
          <ac:picMkLst>
            <pc:docMk/>
            <pc:sldMk cId="1346354361" sldId="357"/>
            <ac:picMk id="8" creationId="{3C1D473F-B438-5F63-1D2C-B3728776D7BE}"/>
          </ac:picMkLst>
        </pc:picChg>
        <pc:picChg chg="add mod">
          <ac:chgData name="Serhan AKSOY" userId="a0a403e4-8fab-4654-b8ed-49210174568f" providerId="ADAL" clId="{B2BB4FE7-770B-46F4-829B-AC9F9A85D52E}" dt="2024-05-27T11:54:00.185" v="124"/>
          <ac:picMkLst>
            <pc:docMk/>
            <pc:sldMk cId="1346354361" sldId="357"/>
            <ac:picMk id="9" creationId="{00000000-0008-0000-0000-000003000000}"/>
          </ac:picMkLst>
        </pc:picChg>
        <pc:picChg chg="add del mod">
          <ac:chgData name="Serhan AKSOY" userId="a0a403e4-8fab-4654-b8ed-49210174568f" providerId="ADAL" clId="{B2BB4FE7-770B-46F4-829B-AC9F9A85D52E}" dt="2024-05-27T11:54:12.737" v="129" actId="478"/>
          <ac:picMkLst>
            <pc:docMk/>
            <pc:sldMk cId="1346354361" sldId="357"/>
            <ac:picMk id="11" creationId="{00000000-0008-0000-0000-000003000000}"/>
          </ac:picMkLst>
        </pc:picChg>
        <pc:picChg chg="add del mod">
          <ac:chgData name="Serhan AKSOY" userId="a0a403e4-8fab-4654-b8ed-49210174568f" providerId="ADAL" clId="{B2BB4FE7-770B-46F4-829B-AC9F9A85D52E}" dt="2024-05-27T11:57:08.650" v="158" actId="14100"/>
          <ac:picMkLst>
            <pc:docMk/>
            <pc:sldMk cId="1346354361" sldId="357"/>
            <ac:picMk id="12" creationId="{9649AF3F-A1BF-B464-3A3E-42F3091C1E07}"/>
          </ac:picMkLst>
        </pc:picChg>
      </pc:sldChg>
      <pc:sldChg chg="add">
        <pc:chgData name="Serhan AKSOY" userId="a0a403e4-8fab-4654-b8ed-49210174568f" providerId="ADAL" clId="{B2BB4FE7-770B-46F4-829B-AC9F9A85D52E}" dt="2024-05-27T11:50:52.704" v="101"/>
        <pc:sldMkLst>
          <pc:docMk/>
          <pc:sldMk cId="3805939022" sldId="358"/>
        </pc:sldMkLst>
      </pc:sldChg>
      <pc:sldChg chg="add del">
        <pc:chgData name="Serhan AKSOY" userId="a0a403e4-8fab-4654-b8ed-49210174568f" providerId="ADAL" clId="{B2BB4FE7-770B-46F4-829B-AC9F9A85D52E}" dt="2024-05-27T11:51:34.112" v="106"/>
        <pc:sldMkLst>
          <pc:docMk/>
          <pc:sldMk cId="2179233219" sldId="359"/>
        </pc:sldMkLst>
      </pc:sldChg>
      <pc:sldChg chg="del">
        <pc:chgData name="Serhan AKSOY" userId="a0a403e4-8fab-4654-b8ed-49210174568f" providerId="ADAL" clId="{B2BB4FE7-770B-46F4-829B-AC9F9A85D52E}" dt="2024-05-27T11:51:45.994" v="109" actId="2696"/>
        <pc:sldMkLst>
          <pc:docMk/>
          <pc:sldMk cId="2926320561" sldId="360"/>
        </pc:sldMkLst>
      </pc:sldChg>
      <pc:sldChg chg="modSp add del mod">
        <pc:chgData name="Serhan AKSOY" userId="a0a403e4-8fab-4654-b8ed-49210174568f" providerId="ADAL" clId="{B2BB4FE7-770B-46F4-829B-AC9F9A85D52E}" dt="2024-05-27T11:59:17.168" v="285" actId="20577"/>
        <pc:sldMkLst>
          <pc:docMk/>
          <pc:sldMk cId="449389284" sldId="364"/>
        </pc:sldMkLst>
        <pc:graphicFrameChg chg="modGraphic">
          <ac:chgData name="Serhan AKSOY" userId="a0a403e4-8fab-4654-b8ed-49210174568f" providerId="ADAL" clId="{B2BB4FE7-770B-46F4-829B-AC9F9A85D52E}" dt="2024-05-27T11:59:17.168" v="285" actId="20577"/>
          <ac:graphicFrameMkLst>
            <pc:docMk/>
            <pc:sldMk cId="449389284" sldId="364"/>
            <ac:graphicFrameMk id="66" creationId="{0F23ED71-2D0A-4A91-BB06-5711D160085E}"/>
          </ac:graphicFrameMkLst>
        </pc:graphicFrameChg>
      </pc:sldChg>
      <pc:sldChg chg="del">
        <pc:chgData name="Serhan AKSOY" userId="a0a403e4-8fab-4654-b8ed-49210174568f" providerId="ADAL" clId="{B2BB4FE7-770B-46F4-829B-AC9F9A85D52E}" dt="2024-05-27T11:48:30.715" v="27" actId="2696"/>
        <pc:sldMkLst>
          <pc:docMk/>
          <pc:sldMk cId="3661463943" sldId="365"/>
        </pc:sldMkLst>
      </pc:sldChg>
      <pc:sldChg chg="add">
        <pc:chgData name="Serhan AKSOY" userId="a0a403e4-8fab-4654-b8ed-49210174568f" providerId="ADAL" clId="{B2BB4FE7-770B-46F4-829B-AC9F9A85D52E}" dt="2024-05-27T11:49:00.162" v="32"/>
        <pc:sldMkLst>
          <pc:docMk/>
          <pc:sldMk cId="4170521965" sldId="365"/>
        </pc:sldMkLst>
      </pc:sldChg>
      <pc:sldChg chg="del">
        <pc:chgData name="Serhan AKSOY" userId="a0a403e4-8fab-4654-b8ed-49210174568f" providerId="ADAL" clId="{B2BB4FE7-770B-46F4-829B-AC9F9A85D52E}" dt="2024-05-27T11:50:59.417" v="103" actId="2696"/>
        <pc:sldMkLst>
          <pc:docMk/>
          <pc:sldMk cId="4192565348" sldId="366"/>
        </pc:sldMkLst>
      </pc:sldChg>
      <pc:sldChg chg="del">
        <pc:chgData name="Serhan AKSOY" userId="a0a403e4-8fab-4654-b8ed-49210174568f" providerId="ADAL" clId="{B2BB4FE7-770B-46F4-829B-AC9F9A85D52E}" dt="2024-05-27T11:51:01.377" v="104" actId="2696"/>
        <pc:sldMkLst>
          <pc:docMk/>
          <pc:sldMk cId="1735998871" sldId="368"/>
        </pc:sldMkLst>
      </pc:sldChg>
      <pc:sldChg chg="del">
        <pc:chgData name="Serhan AKSOY" userId="a0a403e4-8fab-4654-b8ed-49210174568f" providerId="ADAL" clId="{B2BB4FE7-770B-46F4-829B-AC9F9A85D52E}" dt="2024-05-27T11:51:47.889" v="110" actId="2696"/>
        <pc:sldMkLst>
          <pc:docMk/>
          <pc:sldMk cId="959551396" sldId="369"/>
        </pc:sldMkLst>
      </pc:sldChg>
      <pc:sldChg chg="del">
        <pc:chgData name="Serhan AKSOY" userId="a0a403e4-8fab-4654-b8ed-49210174568f" providerId="ADAL" clId="{B2BB4FE7-770B-46F4-829B-AC9F9A85D52E}" dt="2024-05-27T11:51:36.559" v="107" actId="2696"/>
        <pc:sldMkLst>
          <pc:docMk/>
          <pc:sldMk cId="4252729292" sldId="370"/>
        </pc:sldMkLst>
      </pc:sldChg>
      <pc:sldChg chg="add">
        <pc:chgData name="Serhan AKSOY" userId="a0a403e4-8fab-4654-b8ed-49210174568f" providerId="ADAL" clId="{B2BB4FE7-770B-46F4-829B-AC9F9A85D52E}" dt="2024-05-27T11:48:02.704" v="25"/>
        <pc:sldMkLst>
          <pc:docMk/>
          <pc:sldMk cId="956595244" sldId="371"/>
        </pc:sldMkLst>
      </pc:sldChg>
      <pc:sldChg chg="add">
        <pc:chgData name="Serhan AKSOY" userId="a0a403e4-8fab-4654-b8ed-49210174568f" providerId="ADAL" clId="{B2BB4FE7-770B-46F4-829B-AC9F9A85D52E}" dt="2024-05-27T11:48:44.992" v="29"/>
        <pc:sldMkLst>
          <pc:docMk/>
          <pc:sldMk cId="1057397931" sldId="372"/>
        </pc:sldMkLst>
      </pc:sldChg>
      <pc:sldChg chg="add">
        <pc:chgData name="Serhan AKSOY" userId="a0a403e4-8fab-4654-b8ed-49210174568f" providerId="ADAL" clId="{B2BB4FE7-770B-46F4-829B-AC9F9A85D52E}" dt="2024-05-27T11:50:22.537" v="98"/>
        <pc:sldMkLst>
          <pc:docMk/>
          <pc:sldMk cId="3347423811" sldId="373"/>
        </pc:sldMkLst>
      </pc:sldChg>
      <pc:sldChg chg="add">
        <pc:chgData name="Serhan AKSOY" userId="a0a403e4-8fab-4654-b8ed-49210174568f" providerId="ADAL" clId="{B2BB4FE7-770B-46F4-829B-AC9F9A85D52E}" dt="2024-05-27T11:50:28.542" v="99"/>
        <pc:sldMkLst>
          <pc:docMk/>
          <pc:sldMk cId="3823446320" sldId="374"/>
        </pc:sldMkLst>
      </pc:sldChg>
      <pc:sldChg chg="add">
        <pc:chgData name="Serhan AKSOY" userId="a0a403e4-8fab-4654-b8ed-49210174568f" providerId="ADAL" clId="{B2BB4FE7-770B-46F4-829B-AC9F9A85D52E}" dt="2024-05-27T11:50:33.633" v="100"/>
        <pc:sldMkLst>
          <pc:docMk/>
          <pc:sldMk cId="2711219563" sldId="375"/>
        </pc:sldMkLst>
      </pc:sldChg>
      <pc:sldChg chg="add">
        <pc:chgData name="Serhan AKSOY" userId="a0a403e4-8fab-4654-b8ed-49210174568f" providerId="ADAL" clId="{B2BB4FE7-770B-46F4-829B-AC9F9A85D52E}" dt="2024-05-27T11:51:43.134" v="108"/>
        <pc:sldMkLst>
          <pc:docMk/>
          <pc:sldMk cId="2512824188" sldId="376"/>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rgbClr val="0F2303"/>
                </a:solidFill>
                <a:latin typeface="+mn-lt"/>
                <a:ea typeface="+mn-ea"/>
                <a:cs typeface="+mn-cs"/>
              </a:defRPr>
            </a:pPr>
            <a:r>
              <a:rPr lang="tr-TR" dirty="0">
                <a:solidFill>
                  <a:srgbClr val="0F2303"/>
                </a:solidFill>
              </a:rPr>
              <a:t>Danışman</a:t>
            </a:r>
            <a:r>
              <a:rPr lang="tr-TR" baseline="0" dirty="0">
                <a:solidFill>
                  <a:srgbClr val="0F2303"/>
                </a:solidFill>
              </a:rPr>
              <a:t> Memnuniyeti Anketi</a:t>
            </a:r>
          </a:p>
        </c:rich>
      </c:tx>
      <c:overlay val="0"/>
      <c:spPr>
        <a:noFill/>
        <a:ln>
          <a:noFill/>
        </a:ln>
        <a:effectLst/>
      </c:spPr>
      <c:txPr>
        <a:bodyPr rot="0" spcFirstLastPara="1" vertOverflow="ellipsis" vert="horz" wrap="square" anchor="ctr" anchorCtr="1"/>
        <a:lstStyle/>
        <a:p>
          <a:pPr>
            <a:defRPr sz="1862" b="0" i="0" u="none" strike="noStrike" kern="1200" spc="0" baseline="0">
              <a:solidFill>
                <a:srgbClr val="0F2303"/>
              </a:solidFill>
              <a:latin typeface="+mn-lt"/>
              <a:ea typeface="+mn-ea"/>
              <a:cs typeface="+mn-cs"/>
            </a:defRPr>
          </a:pPr>
          <a:endParaRPr lang="tr-TR"/>
        </a:p>
      </c:txPr>
    </c:title>
    <c:autoTitleDeleted val="0"/>
    <c:plotArea>
      <c:layout/>
      <c:barChart>
        <c:barDir val="col"/>
        <c:grouping val="clustered"/>
        <c:varyColors val="0"/>
        <c:ser>
          <c:idx val="0"/>
          <c:order val="0"/>
          <c:tx>
            <c:strRef>
              <c:f>Sayfa1!$B$1</c:f>
              <c:strCache>
                <c:ptCount val="1"/>
                <c:pt idx="0">
                  <c:v>Hedeflenen</c:v>
                </c:pt>
              </c:strCache>
            </c:strRef>
          </c:tx>
          <c:spPr>
            <a:solidFill>
              <a:schemeClr val="accent1"/>
            </a:solidFill>
            <a:ln>
              <a:noFill/>
            </a:ln>
            <a:effectLst/>
          </c:spPr>
          <c:invertIfNegative val="0"/>
          <c:cat>
            <c:strRef>
              <c:f>Sayfa1!$A$2:$A$7</c:f>
              <c:strCache>
                <c:ptCount val="5"/>
                <c:pt idx="0">
                  <c:v>Hilal KAZAN</c:v>
                </c:pt>
                <c:pt idx="1">
                  <c:v>CESİM ERTEN</c:v>
                </c:pt>
                <c:pt idx="2">
                  <c:v>Shahram TAHERİ</c:v>
                </c:pt>
                <c:pt idx="3">
                  <c:v>Aslı BAY</c:v>
                </c:pt>
                <c:pt idx="4">
                  <c:v>Hülya VURAL</c:v>
                </c:pt>
              </c:strCache>
            </c:strRef>
          </c:cat>
          <c:val>
            <c:numRef>
              <c:f>Sayfa1!$B$2:$B$7</c:f>
              <c:numCache>
                <c:formatCode>General</c:formatCode>
                <c:ptCount val="6"/>
                <c:pt idx="0">
                  <c:v>80</c:v>
                </c:pt>
                <c:pt idx="1">
                  <c:v>80</c:v>
                </c:pt>
                <c:pt idx="2">
                  <c:v>80</c:v>
                </c:pt>
                <c:pt idx="3">
                  <c:v>80</c:v>
                </c:pt>
                <c:pt idx="4">
                  <c:v>80</c:v>
                </c:pt>
                <c:pt idx="5">
                  <c:v>0</c:v>
                </c:pt>
              </c:numCache>
            </c:numRef>
          </c:val>
          <c:extLst>
            <c:ext xmlns:c16="http://schemas.microsoft.com/office/drawing/2014/chart" uri="{C3380CC4-5D6E-409C-BE32-E72D297353CC}">
              <c16:uniqueId val="{00000000-5E9D-4AE4-A5CB-4BE74DD2F5B9}"/>
            </c:ext>
          </c:extLst>
        </c:ser>
        <c:ser>
          <c:idx val="1"/>
          <c:order val="1"/>
          <c:tx>
            <c:strRef>
              <c:f>Sayfa1!$C$1</c:f>
              <c:strCache>
                <c:ptCount val="1"/>
                <c:pt idx="0">
                  <c:v>Gerçekleşen</c:v>
                </c:pt>
              </c:strCache>
            </c:strRef>
          </c:tx>
          <c:spPr>
            <a:solidFill>
              <a:schemeClr val="accent2"/>
            </a:solidFill>
            <a:ln>
              <a:noFill/>
            </a:ln>
            <a:effectLst/>
          </c:spPr>
          <c:invertIfNegative val="0"/>
          <c:cat>
            <c:strRef>
              <c:f>Sayfa1!$A$2:$A$7</c:f>
              <c:strCache>
                <c:ptCount val="5"/>
                <c:pt idx="0">
                  <c:v>Hilal KAZAN</c:v>
                </c:pt>
                <c:pt idx="1">
                  <c:v>CESİM ERTEN</c:v>
                </c:pt>
                <c:pt idx="2">
                  <c:v>Shahram TAHERİ</c:v>
                </c:pt>
                <c:pt idx="3">
                  <c:v>Aslı BAY</c:v>
                </c:pt>
                <c:pt idx="4">
                  <c:v>Hülya VURAL</c:v>
                </c:pt>
              </c:strCache>
            </c:strRef>
          </c:cat>
          <c:val>
            <c:numRef>
              <c:f>Sayfa1!$C$2:$C$7</c:f>
              <c:numCache>
                <c:formatCode>[$-10409]#,##0.00;\-#,##0.00</c:formatCode>
                <c:ptCount val="6"/>
                <c:pt idx="0">
                  <c:v>86.636363636363598</c:v>
                </c:pt>
                <c:pt idx="1">
                  <c:v>83.3333333333333</c:v>
                </c:pt>
                <c:pt idx="2">
                  <c:v>73.581081081081095</c:v>
                </c:pt>
                <c:pt idx="3">
                  <c:v>83.9156626506024</c:v>
                </c:pt>
                <c:pt idx="4">
                  <c:v>80.180000000000007</c:v>
                </c:pt>
                <c:pt idx="5" formatCode="General">
                  <c:v>0</c:v>
                </c:pt>
              </c:numCache>
            </c:numRef>
          </c:val>
          <c:extLst>
            <c:ext xmlns:c16="http://schemas.microsoft.com/office/drawing/2014/chart" uri="{C3380CC4-5D6E-409C-BE32-E72D297353CC}">
              <c16:uniqueId val="{00000001-5E9D-4AE4-A5CB-4BE74DD2F5B9}"/>
            </c:ext>
          </c:extLst>
        </c:ser>
        <c:dLbls>
          <c:showLegendKey val="0"/>
          <c:showVal val="0"/>
          <c:showCatName val="0"/>
          <c:showSerName val="0"/>
          <c:showPercent val="0"/>
          <c:showBubbleSize val="0"/>
        </c:dLbls>
        <c:gapWidth val="219"/>
        <c:overlap val="-27"/>
        <c:axId val="517456168"/>
        <c:axId val="517455448"/>
      </c:barChart>
      <c:catAx>
        <c:axId val="5174561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rgbClr val="0F2303"/>
                </a:solidFill>
                <a:latin typeface="+mn-lt"/>
                <a:ea typeface="+mn-ea"/>
                <a:cs typeface="+mn-cs"/>
              </a:defRPr>
            </a:pPr>
            <a:endParaRPr lang="tr-TR"/>
          </a:p>
        </c:txPr>
        <c:crossAx val="517455448"/>
        <c:crosses val="autoZero"/>
        <c:auto val="1"/>
        <c:lblAlgn val="ctr"/>
        <c:lblOffset val="100"/>
        <c:noMultiLvlLbl val="0"/>
      </c:catAx>
      <c:valAx>
        <c:axId val="5174554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rgbClr val="0F2303"/>
                </a:solidFill>
                <a:latin typeface="+mn-lt"/>
                <a:ea typeface="+mn-ea"/>
                <a:cs typeface="+mn-cs"/>
              </a:defRPr>
            </a:pPr>
            <a:endParaRPr lang="tr-TR"/>
          </a:p>
        </c:txPr>
        <c:crossAx val="5174561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rgbClr val="0F2303"/>
              </a:solidFill>
              <a:latin typeface="+mn-lt"/>
              <a:ea typeface="+mn-ea"/>
              <a:cs typeface="+mn-cs"/>
            </a:defRPr>
          </a:pPr>
          <a:endParaRPr lang="tr-T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tr-T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rgbClr val="0F2303"/>
                </a:solidFill>
                <a:latin typeface="+mn-lt"/>
                <a:ea typeface="+mn-ea"/>
                <a:cs typeface="+mn-cs"/>
              </a:defRPr>
            </a:pPr>
            <a:r>
              <a:rPr lang="tr-TR"/>
              <a:t>2022-2023 Güz Ders Anket Sonuçları</a:t>
            </a:r>
          </a:p>
        </c:rich>
      </c:tx>
      <c:overlay val="0"/>
      <c:spPr>
        <a:noFill/>
        <a:ln>
          <a:noFill/>
        </a:ln>
        <a:effectLst/>
      </c:spPr>
      <c:txPr>
        <a:bodyPr rot="0" spcFirstLastPara="1" vertOverflow="ellipsis" vert="horz" wrap="square" anchor="ctr" anchorCtr="1"/>
        <a:lstStyle/>
        <a:p>
          <a:pPr>
            <a:defRPr sz="1862" b="0" i="0" u="none" strike="noStrike" kern="1200" spc="0" baseline="0">
              <a:solidFill>
                <a:srgbClr val="0F2303"/>
              </a:solidFill>
              <a:latin typeface="+mn-lt"/>
              <a:ea typeface="+mn-ea"/>
              <a:cs typeface="+mn-cs"/>
            </a:defRPr>
          </a:pPr>
          <a:endParaRPr lang="tr-TR"/>
        </a:p>
      </c:txPr>
    </c:title>
    <c:autoTitleDeleted val="0"/>
    <c:plotArea>
      <c:layout/>
      <c:barChart>
        <c:barDir val="col"/>
        <c:grouping val="clustered"/>
        <c:varyColors val="0"/>
        <c:ser>
          <c:idx val="0"/>
          <c:order val="0"/>
          <c:tx>
            <c:strRef>
              <c:f>Sayfa1!$B$1</c:f>
              <c:strCache>
                <c:ptCount val="1"/>
                <c:pt idx="0">
                  <c:v>Hedeflenen</c:v>
                </c:pt>
              </c:strCache>
            </c:strRef>
          </c:tx>
          <c:spPr>
            <a:solidFill>
              <a:schemeClr val="accent1"/>
            </a:solidFill>
            <a:ln>
              <a:noFill/>
            </a:ln>
            <a:effectLst/>
          </c:spPr>
          <c:invertIfNegative val="0"/>
          <c:cat>
            <c:strRef>
              <c:f>Sayfa1!$A$2:$A$17</c:f>
              <c:strCache>
                <c:ptCount val="16"/>
                <c:pt idx="0">
                  <c:v>CS 101</c:v>
                </c:pt>
                <c:pt idx="1">
                  <c:v>CS 102</c:v>
                </c:pt>
                <c:pt idx="2">
                  <c:v>CS 201</c:v>
                </c:pt>
                <c:pt idx="3">
                  <c:v>CS 213</c:v>
                </c:pt>
                <c:pt idx="4">
                  <c:v>CS 291</c:v>
                </c:pt>
                <c:pt idx="5">
                  <c:v>CS 303</c:v>
                </c:pt>
                <c:pt idx="6">
                  <c:v>CS 311</c:v>
                </c:pt>
                <c:pt idx="7">
                  <c:v>CS 331</c:v>
                </c:pt>
                <c:pt idx="8">
                  <c:v>CS 363</c:v>
                </c:pt>
                <c:pt idx="9">
                  <c:v>CS 391</c:v>
                </c:pt>
                <c:pt idx="10">
                  <c:v>CS 406</c:v>
                </c:pt>
                <c:pt idx="11">
                  <c:v>CS 411</c:v>
                </c:pt>
                <c:pt idx="12">
                  <c:v>CS 451</c:v>
                </c:pt>
                <c:pt idx="13">
                  <c:v>CS 472</c:v>
                </c:pt>
                <c:pt idx="14">
                  <c:v>CS 491</c:v>
                </c:pt>
                <c:pt idx="15">
                  <c:v>CS 492</c:v>
                </c:pt>
              </c:strCache>
            </c:strRef>
          </c:cat>
          <c:val>
            <c:numRef>
              <c:f>Sayfa1!$B$2:$B$17</c:f>
              <c:numCache>
                <c:formatCode>General</c:formatCode>
                <c:ptCount val="16"/>
                <c:pt idx="0">
                  <c:v>80</c:v>
                </c:pt>
                <c:pt idx="1">
                  <c:v>80</c:v>
                </c:pt>
                <c:pt idx="2">
                  <c:v>80</c:v>
                </c:pt>
                <c:pt idx="3">
                  <c:v>80</c:v>
                </c:pt>
                <c:pt idx="4">
                  <c:v>80</c:v>
                </c:pt>
                <c:pt idx="5">
                  <c:v>80</c:v>
                </c:pt>
                <c:pt idx="6">
                  <c:v>80</c:v>
                </c:pt>
                <c:pt idx="7">
                  <c:v>80</c:v>
                </c:pt>
                <c:pt idx="8">
                  <c:v>80</c:v>
                </c:pt>
                <c:pt idx="9">
                  <c:v>80</c:v>
                </c:pt>
                <c:pt idx="10">
                  <c:v>80</c:v>
                </c:pt>
                <c:pt idx="11">
                  <c:v>80</c:v>
                </c:pt>
                <c:pt idx="12">
                  <c:v>80</c:v>
                </c:pt>
                <c:pt idx="13">
                  <c:v>80</c:v>
                </c:pt>
                <c:pt idx="14">
                  <c:v>80</c:v>
                </c:pt>
                <c:pt idx="15">
                  <c:v>80</c:v>
                </c:pt>
              </c:numCache>
            </c:numRef>
          </c:val>
          <c:extLst>
            <c:ext xmlns:c16="http://schemas.microsoft.com/office/drawing/2014/chart" uri="{C3380CC4-5D6E-409C-BE32-E72D297353CC}">
              <c16:uniqueId val="{00000000-DACC-484B-9904-E6F91A70BB77}"/>
            </c:ext>
          </c:extLst>
        </c:ser>
        <c:ser>
          <c:idx val="1"/>
          <c:order val="1"/>
          <c:tx>
            <c:strRef>
              <c:f>Sayfa1!$C$1</c:f>
              <c:strCache>
                <c:ptCount val="1"/>
                <c:pt idx="0">
                  <c:v>Gerçekleşen</c:v>
                </c:pt>
              </c:strCache>
            </c:strRef>
          </c:tx>
          <c:spPr>
            <a:solidFill>
              <a:schemeClr val="accent2"/>
            </a:solidFill>
            <a:ln>
              <a:noFill/>
            </a:ln>
            <a:effectLst/>
          </c:spPr>
          <c:invertIfNegative val="0"/>
          <c:cat>
            <c:strRef>
              <c:f>Sayfa1!$A$2:$A$17</c:f>
              <c:strCache>
                <c:ptCount val="16"/>
                <c:pt idx="0">
                  <c:v>CS 101</c:v>
                </c:pt>
                <c:pt idx="1">
                  <c:v>CS 102</c:v>
                </c:pt>
                <c:pt idx="2">
                  <c:v>CS 201</c:v>
                </c:pt>
                <c:pt idx="3">
                  <c:v>CS 213</c:v>
                </c:pt>
                <c:pt idx="4">
                  <c:v>CS 291</c:v>
                </c:pt>
                <c:pt idx="5">
                  <c:v>CS 303</c:v>
                </c:pt>
                <c:pt idx="6">
                  <c:v>CS 311</c:v>
                </c:pt>
                <c:pt idx="7">
                  <c:v>CS 331</c:v>
                </c:pt>
                <c:pt idx="8">
                  <c:v>CS 363</c:v>
                </c:pt>
                <c:pt idx="9">
                  <c:v>CS 391</c:v>
                </c:pt>
                <c:pt idx="10">
                  <c:v>CS 406</c:v>
                </c:pt>
                <c:pt idx="11">
                  <c:v>CS 411</c:v>
                </c:pt>
                <c:pt idx="12">
                  <c:v>CS 451</c:v>
                </c:pt>
                <c:pt idx="13">
                  <c:v>CS 472</c:v>
                </c:pt>
                <c:pt idx="14">
                  <c:v>CS 491</c:v>
                </c:pt>
                <c:pt idx="15">
                  <c:v>CS 492</c:v>
                </c:pt>
              </c:strCache>
            </c:strRef>
          </c:cat>
          <c:val>
            <c:numRef>
              <c:f>Sayfa1!$C$2:$C$17</c:f>
              <c:numCache>
                <c:formatCode>[$-10409]#,##0.00;\-#,##0.00</c:formatCode>
                <c:ptCount val="16"/>
                <c:pt idx="0">
                  <c:v>85.64</c:v>
                </c:pt>
                <c:pt idx="1">
                  <c:v>75.446428571428598</c:v>
                </c:pt>
                <c:pt idx="2">
                  <c:v>74.456521739130395</c:v>
                </c:pt>
                <c:pt idx="3">
                  <c:v>88.651315789473699</c:v>
                </c:pt>
                <c:pt idx="4">
                  <c:v>89.6875</c:v>
                </c:pt>
                <c:pt idx="5">
                  <c:v>88.5</c:v>
                </c:pt>
                <c:pt idx="6">
                  <c:v>88.68</c:v>
                </c:pt>
                <c:pt idx="7">
                  <c:v>83.869485294117695</c:v>
                </c:pt>
                <c:pt idx="8">
                  <c:v>80.303030303030297</c:v>
                </c:pt>
                <c:pt idx="9">
                  <c:v>89.6527777777778</c:v>
                </c:pt>
                <c:pt idx="10">
                  <c:v>92.890625</c:v>
                </c:pt>
                <c:pt idx="11">
                  <c:v>96.88</c:v>
                </c:pt>
                <c:pt idx="12">
                  <c:v>84.8958333333333</c:v>
                </c:pt>
                <c:pt idx="13">
                  <c:v>94.53125</c:v>
                </c:pt>
                <c:pt idx="14">
                  <c:v>88.56</c:v>
                </c:pt>
                <c:pt idx="15">
                  <c:v>100</c:v>
                </c:pt>
              </c:numCache>
            </c:numRef>
          </c:val>
          <c:extLst>
            <c:ext xmlns:c16="http://schemas.microsoft.com/office/drawing/2014/chart" uri="{C3380CC4-5D6E-409C-BE32-E72D297353CC}">
              <c16:uniqueId val="{00000001-DACC-484B-9904-E6F91A70BB77}"/>
            </c:ext>
          </c:extLst>
        </c:ser>
        <c:dLbls>
          <c:showLegendKey val="0"/>
          <c:showVal val="0"/>
          <c:showCatName val="0"/>
          <c:showSerName val="0"/>
          <c:showPercent val="0"/>
          <c:showBubbleSize val="0"/>
        </c:dLbls>
        <c:gapWidth val="219"/>
        <c:overlap val="-27"/>
        <c:axId val="534358528"/>
        <c:axId val="534361408"/>
      </c:barChart>
      <c:catAx>
        <c:axId val="5343585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rgbClr val="0F2303"/>
                </a:solidFill>
                <a:latin typeface="+mn-lt"/>
                <a:ea typeface="+mn-ea"/>
                <a:cs typeface="+mn-cs"/>
              </a:defRPr>
            </a:pPr>
            <a:endParaRPr lang="tr-TR"/>
          </a:p>
        </c:txPr>
        <c:crossAx val="534361408"/>
        <c:crosses val="autoZero"/>
        <c:auto val="1"/>
        <c:lblAlgn val="ctr"/>
        <c:lblOffset val="100"/>
        <c:noMultiLvlLbl val="0"/>
      </c:catAx>
      <c:valAx>
        <c:axId val="5343614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rgbClr val="0F2303"/>
                </a:solidFill>
                <a:latin typeface="+mn-lt"/>
                <a:ea typeface="+mn-ea"/>
                <a:cs typeface="+mn-cs"/>
              </a:defRPr>
            </a:pPr>
            <a:endParaRPr lang="tr-TR"/>
          </a:p>
        </c:txPr>
        <c:crossAx val="5343585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rgbClr val="0F2303"/>
              </a:solidFill>
              <a:latin typeface="+mn-lt"/>
              <a:ea typeface="+mn-ea"/>
              <a:cs typeface="+mn-cs"/>
            </a:defRPr>
          </a:pPr>
          <a:endParaRPr lang="tr-T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rgbClr val="0F2303"/>
          </a:solidFill>
        </a:defRPr>
      </a:pPr>
      <a:endParaRPr lang="tr-T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rgbClr val="0F2303"/>
                </a:solidFill>
                <a:latin typeface="+mn-lt"/>
                <a:ea typeface="+mn-ea"/>
                <a:cs typeface="+mn-cs"/>
              </a:defRPr>
            </a:pPr>
            <a:r>
              <a:rPr lang="tr-TR"/>
              <a:t>Ders Veren Öğretim Üyelerinden Ortalama Memnuniyet Çizelgesi</a:t>
            </a:r>
          </a:p>
        </c:rich>
      </c:tx>
      <c:overlay val="0"/>
      <c:spPr>
        <a:noFill/>
        <a:ln>
          <a:noFill/>
        </a:ln>
        <a:effectLst/>
      </c:spPr>
      <c:txPr>
        <a:bodyPr rot="0" spcFirstLastPara="1" vertOverflow="ellipsis" vert="horz" wrap="square" anchor="ctr" anchorCtr="1"/>
        <a:lstStyle/>
        <a:p>
          <a:pPr>
            <a:defRPr sz="1862" b="0" i="0" u="none" strike="noStrike" kern="1200" spc="0" baseline="0">
              <a:solidFill>
                <a:srgbClr val="0F2303"/>
              </a:solidFill>
              <a:latin typeface="+mn-lt"/>
              <a:ea typeface="+mn-ea"/>
              <a:cs typeface="+mn-cs"/>
            </a:defRPr>
          </a:pPr>
          <a:endParaRPr lang="tr-TR"/>
        </a:p>
      </c:txPr>
    </c:title>
    <c:autoTitleDeleted val="0"/>
    <c:plotArea>
      <c:layout/>
      <c:barChart>
        <c:barDir val="col"/>
        <c:grouping val="clustered"/>
        <c:varyColors val="0"/>
        <c:ser>
          <c:idx val="0"/>
          <c:order val="0"/>
          <c:tx>
            <c:strRef>
              <c:f>Sayfa1!$B$1</c:f>
              <c:strCache>
                <c:ptCount val="1"/>
                <c:pt idx="0">
                  <c:v>Hedeflenen</c:v>
                </c:pt>
              </c:strCache>
            </c:strRef>
          </c:tx>
          <c:spPr>
            <a:solidFill>
              <a:schemeClr val="accent1"/>
            </a:solidFill>
            <a:ln>
              <a:noFill/>
            </a:ln>
            <a:effectLst/>
          </c:spPr>
          <c:invertIfNegative val="0"/>
          <c:cat>
            <c:strRef>
              <c:f>Sayfa1!$A$2:$A$10</c:f>
              <c:strCache>
                <c:ptCount val="8"/>
                <c:pt idx="0">
                  <c:v>Aslı BAY</c:v>
                </c:pt>
                <c:pt idx="1">
                  <c:v>Cafer ÇALIŞKAN</c:v>
                </c:pt>
                <c:pt idx="2">
                  <c:v>Cesim ERTEN</c:v>
                </c:pt>
                <c:pt idx="3">
                  <c:v>Göksel ASLAN</c:v>
                </c:pt>
                <c:pt idx="4">
                  <c:v>Hilal KAZAN</c:v>
                </c:pt>
                <c:pt idx="5">
                  <c:v>Hülya VURAL</c:v>
                </c:pt>
                <c:pt idx="6">
                  <c:v>Kemal YÜKSEK</c:v>
                </c:pt>
                <c:pt idx="7">
                  <c:v>Shahram TAHERI</c:v>
                </c:pt>
              </c:strCache>
            </c:strRef>
          </c:cat>
          <c:val>
            <c:numRef>
              <c:f>Sayfa1!$B$2:$B$10</c:f>
              <c:numCache>
                <c:formatCode>General</c:formatCode>
                <c:ptCount val="9"/>
                <c:pt idx="0">
                  <c:v>80</c:v>
                </c:pt>
                <c:pt idx="1">
                  <c:v>80</c:v>
                </c:pt>
                <c:pt idx="2">
                  <c:v>80</c:v>
                </c:pt>
                <c:pt idx="3">
                  <c:v>80</c:v>
                </c:pt>
                <c:pt idx="4">
                  <c:v>80</c:v>
                </c:pt>
                <c:pt idx="5">
                  <c:v>80</c:v>
                </c:pt>
                <c:pt idx="6">
                  <c:v>80</c:v>
                </c:pt>
                <c:pt idx="7">
                  <c:v>80</c:v>
                </c:pt>
                <c:pt idx="8">
                  <c:v>0</c:v>
                </c:pt>
              </c:numCache>
            </c:numRef>
          </c:val>
          <c:extLst>
            <c:ext xmlns:c16="http://schemas.microsoft.com/office/drawing/2014/chart" uri="{C3380CC4-5D6E-409C-BE32-E72D297353CC}">
              <c16:uniqueId val="{00000000-F440-4604-9E6C-7FB5C9ADD849}"/>
            </c:ext>
          </c:extLst>
        </c:ser>
        <c:ser>
          <c:idx val="1"/>
          <c:order val="1"/>
          <c:tx>
            <c:strRef>
              <c:f>Sayfa1!$C$1</c:f>
              <c:strCache>
                <c:ptCount val="1"/>
                <c:pt idx="0">
                  <c:v>Gerçekleşen</c:v>
                </c:pt>
              </c:strCache>
            </c:strRef>
          </c:tx>
          <c:spPr>
            <a:solidFill>
              <a:schemeClr val="accent2"/>
            </a:solidFill>
            <a:ln>
              <a:noFill/>
            </a:ln>
            <a:effectLst/>
          </c:spPr>
          <c:invertIfNegative val="0"/>
          <c:cat>
            <c:strRef>
              <c:f>Sayfa1!$A$2:$A$10</c:f>
              <c:strCache>
                <c:ptCount val="8"/>
                <c:pt idx="0">
                  <c:v>Aslı BAY</c:v>
                </c:pt>
                <c:pt idx="1">
                  <c:v>Cafer ÇALIŞKAN</c:v>
                </c:pt>
                <c:pt idx="2">
                  <c:v>Cesim ERTEN</c:v>
                </c:pt>
                <c:pt idx="3">
                  <c:v>Göksel ASLAN</c:v>
                </c:pt>
                <c:pt idx="4">
                  <c:v>Hilal KAZAN</c:v>
                </c:pt>
                <c:pt idx="5">
                  <c:v>Hülya VURAL</c:v>
                </c:pt>
                <c:pt idx="6">
                  <c:v>Kemal YÜKSEK</c:v>
                </c:pt>
                <c:pt idx="7">
                  <c:v>Shahram TAHERI</c:v>
                </c:pt>
              </c:strCache>
            </c:strRef>
          </c:cat>
          <c:val>
            <c:numRef>
              <c:f>Sayfa1!$C$2:$C$10</c:f>
              <c:numCache>
                <c:formatCode>General</c:formatCode>
                <c:ptCount val="9"/>
                <c:pt idx="0">
                  <c:v>88.56</c:v>
                </c:pt>
                <c:pt idx="1">
                  <c:v>92.31</c:v>
                </c:pt>
                <c:pt idx="2">
                  <c:v>90.53</c:v>
                </c:pt>
                <c:pt idx="3">
                  <c:v>81.8</c:v>
                </c:pt>
                <c:pt idx="4">
                  <c:v>84.08</c:v>
                </c:pt>
                <c:pt idx="5">
                  <c:v>91.3</c:v>
                </c:pt>
                <c:pt idx="6">
                  <c:v>86.88</c:v>
                </c:pt>
                <c:pt idx="7">
                  <c:v>88.73</c:v>
                </c:pt>
                <c:pt idx="8">
                  <c:v>0</c:v>
                </c:pt>
              </c:numCache>
            </c:numRef>
          </c:val>
          <c:extLst>
            <c:ext xmlns:c16="http://schemas.microsoft.com/office/drawing/2014/chart" uri="{C3380CC4-5D6E-409C-BE32-E72D297353CC}">
              <c16:uniqueId val="{00000001-F440-4604-9E6C-7FB5C9ADD849}"/>
            </c:ext>
          </c:extLst>
        </c:ser>
        <c:dLbls>
          <c:showLegendKey val="0"/>
          <c:showVal val="0"/>
          <c:showCatName val="0"/>
          <c:showSerName val="0"/>
          <c:showPercent val="0"/>
          <c:showBubbleSize val="0"/>
        </c:dLbls>
        <c:gapWidth val="219"/>
        <c:overlap val="-27"/>
        <c:axId val="376629752"/>
        <c:axId val="376630112"/>
      </c:barChart>
      <c:catAx>
        <c:axId val="3766297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rgbClr val="0F2303"/>
                </a:solidFill>
                <a:latin typeface="+mn-lt"/>
                <a:ea typeface="+mn-ea"/>
                <a:cs typeface="+mn-cs"/>
              </a:defRPr>
            </a:pPr>
            <a:endParaRPr lang="tr-TR"/>
          </a:p>
        </c:txPr>
        <c:crossAx val="376630112"/>
        <c:crosses val="autoZero"/>
        <c:auto val="1"/>
        <c:lblAlgn val="ctr"/>
        <c:lblOffset val="100"/>
        <c:noMultiLvlLbl val="0"/>
      </c:catAx>
      <c:valAx>
        <c:axId val="37663011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rgbClr val="0F2303"/>
                </a:solidFill>
                <a:latin typeface="+mn-lt"/>
                <a:ea typeface="+mn-ea"/>
                <a:cs typeface="+mn-cs"/>
              </a:defRPr>
            </a:pPr>
            <a:endParaRPr lang="tr-TR"/>
          </a:p>
        </c:txPr>
        <c:crossAx val="3766297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rgbClr val="0F2303"/>
              </a:solidFill>
              <a:latin typeface="+mn-lt"/>
              <a:ea typeface="+mn-ea"/>
              <a:cs typeface="+mn-cs"/>
            </a:defRPr>
          </a:pPr>
          <a:endParaRPr lang="tr-T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rgbClr val="0F2303"/>
          </a:solidFill>
        </a:defRPr>
      </a:pPr>
      <a:endParaRPr lang="tr-T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89FC953-42AA-4EE9-BF6A-0E981C5F3E5C}" type="datetimeFigureOut">
              <a:rPr lang="tr-TR" smtClean="0"/>
              <a:t>27.05.2024</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8F1CBD-092F-46C9-A4DE-6EE6E628FC19}" type="slidenum">
              <a:rPr lang="tr-TR" smtClean="0"/>
              <a:t>‹#›</a:t>
            </a:fld>
            <a:endParaRPr lang="tr-TR"/>
          </a:p>
        </p:txBody>
      </p:sp>
    </p:spTree>
    <p:extLst>
      <p:ext uri="{BB962C8B-B14F-4D97-AF65-F5344CB8AC3E}">
        <p14:creationId xmlns:p14="http://schemas.microsoft.com/office/powerpoint/2010/main" val="18776123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3"/>
            <a:ext cx="6620968" cy="3329581"/>
          </a:xfrm>
        </p:spPr>
        <p:txBody>
          <a:bodyPr anchor="b"/>
          <a:lstStyle>
            <a:lvl1pPr>
              <a:defRPr sz="7200"/>
            </a:lvl1pPr>
          </a:lstStyle>
          <a:p>
            <a:r>
              <a:rPr lang="tr-TR"/>
              <a:t>Asıl başlık stili için tıklatın</a:t>
            </a:r>
            <a:endParaRPr lang="en-US"/>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a:p>
        </p:txBody>
      </p:sp>
      <p:sp>
        <p:nvSpPr>
          <p:cNvPr id="4" name="Date Placeholder 3"/>
          <p:cNvSpPr>
            <a:spLocks noGrp="1"/>
          </p:cNvSpPr>
          <p:nvPr>
            <p:ph type="dt" sz="half" idx="10"/>
          </p:nvPr>
        </p:nvSpPr>
        <p:spPr/>
        <p:txBody>
          <a:bodyPr/>
          <a:lstStyle/>
          <a:p>
            <a:fld id="{A7A42CFF-777B-4533-A440-4C456B6A9FEA}"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209844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866444" y="4800587"/>
            <a:ext cx="6620967" cy="566738"/>
          </a:xfrm>
        </p:spPr>
        <p:txBody>
          <a:bodyPr anchor="b">
            <a:normAutofit/>
          </a:bodyPr>
          <a:lstStyle>
            <a:lvl1pPr algn="l">
              <a:defRPr sz="2400" b="0"/>
            </a:lvl1pPr>
          </a:lstStyle>
          <a:p>
            <a:r>
              <a:rPr lang="tr-TR"/>
              <a:t>Asıl başlık stili için tıklatın</a:t>
            </a:r>
            <a:endParaRPr lang="en-US"/>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C07C83F0-FC27-43D2-9813-F060C2D9E7A0}" type="datetime1">
              <a:rPr lang="tr-TR" smtClean="0"/>
              <a:t>27.05.2024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443462770"/>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tr-TR"/>
              <a:t>Asıl başlık stili için tıklatın</a:t>
            </a:r>
            <a:endParaRPr lang="en-US"/>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521092804"/>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81410" y="1447800"/>
            <a:ext cx="6001049" cy="2323374"/>
          </a:xfrm>
        </p:spPr>
        <p:txBody>
          <a:bodyPr/>
          <a:lstStyle>
            <a:lvl1pPr>
              <a:defRPr sz="4800"/>
            </a:lvl1pPr>
          </a:lstStyle>
          <a:p>
            <a:r>
              <a:rPr lang="tr-TR"/>
              <a:t>Asıl başlık stili için tıklatın</a:t>
            </a:r>
            <a:endParaRPr lang="en-US"/>
          </a:p>
        </p:txBody>
      </p:sp>
      <p:sp>
        <p:nvSpPr>
          <p:cNvPr id="11" name="Text Placeholder 3"/>
          <p:cNvSpPr>
            <a:spLocks noGrp="1"/>
          </p:cNvSpPr>
          <p:nvPr>
            <p:ph type="body" sz="half" idx="14"/>
          </p:nvPr>
        </p:nvSpPr>
        <p:spPr>
          <a:xfrm>
            <a:off x="1448178"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a:t>Asıl metin stillerini düzenle</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
        <p:nvSpPr>
          <p:cNvPr id="12" name="TextBox 11"/>
          <p:cNvSpPr txBox="1"/>
          <p:nvPr/>
        </p:nvSpPr>
        <p:spPr>
          <a:xfrm>
            <a:off x="673898"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a:t>“</a:t>
            </a:r>
          </a:p>
        </p:txBody>
      </p:sp>
      <p:sp>
        <p:nvSpPr>
          <p:cNvPr id="15" name="TextBox 14"/>
          <p:cNvSpPr txBox="1"/>
          <p:nvPr/>
        </p:nvSpPr>
        <p:spPr>
          <a:xfrm>
            <a:off x="6999691"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a:t>”</a:t>
            </a:r>
          </a:p>
        </p:txBody>
      </p:sp>
    </p:spTree>
    <p:extLst>
      <p:ext uri="{BB962C8B-B14F-4D97-AF65-F5344CB8AC3E}">
        <p14:creationId xmlns:p14="http://schemas.microsoft.com/office/powerpoint/2010/main" val="422191077"/>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66442" y="3124201"/>
            <a:ext cx="6620969" cy="1653180"/>
          </a:xfrm>
        </p:spPr>
        <p:txBody>
          <a:bodyPr anchor="b"/>
          <a:lstStyle>
            <a:lvl1pPr algn="l">
              <a:defRPr sz="4000" b="0" cap="none"/>
            </a:lvl1pPr>
          </a:lstStyle>
          <a:p>
            <a:r>
              <a:rPr lang="tr-TR"/>
              <a:t>Asıl başlık stili için tıklatın</a:t>
            </a:r>
            <a:endParaRPr lang="en-US"/>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3255784116"/>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a:p>
        </p:txBody>
      </p:sp>
      <p:sp>
        <p:nvSpPr>
          <p:cNvPr id="3" name="Text Placeholder 2"/>
          <p:cNvSpPr>
            <a:spLocks noGrp="1"/>
          </p:cNvSpPr>
          <p:nvPr>
            <p:ph type="body" idx="1"/>
          </p:nvPr>
        </p:nvSpPr>
        <p:spPr>
          <a:xfrm>
            <a:off x="474835"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9" name="Text Placeholder 3"/>
          <p:cNvSpPr>
            <a:spLocks noGrp="1"/>
          </p:cNvSpPr>
          <p:nvPr>
            <p:ph type="body" sz="half" idx="16"/>
          </p:nvPr>
        </p:nvSpPr>
        <p:spPr>
          <a:xfrm>
            <a:off x="2905587"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07C83F0-FC27-43D2-9813-F060C2D9E7A0}" type="datetime1">
              <a:rPr lang="tr-TR" smtClean="0"/>
              <a:t>27.05.2024</a:t>
            </a:fld>
            <a:endParaRPr lang="tr-TR"/>
          </a:p>
        </p:txBody>
      </p:sp>
      <p:sp>
        <p:nvSpPr>
          <p:cNvPr id="4"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053034078"/>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2" name="Text Placeholder 3"/>
          <p:cNvSpPr>
            <a:spLocks noGrp="1"/>
          </p:cNvSpPr>
          <p:nvPr>
            <p:ph type="body" sz="half" idx="18"/>
          </p:nvPr>
        </p:nvSpPr>
        <p:spPr>
          <a:xfrm>
            <a:off x="489475" y="4827214"/>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3" name="Text Placeholder 3"/>
          <p:cNvSpPr>
            <a:spLocks noGrp="1"/>
          </p:cNvSpPr>
          <p:nvPr>
            <p:ph type="body" sz="half" idx="19"/>
          </p:nvPr>
        </p:nvSpPr>
        <p:spPr>
          <a:xfrm>
            <a:off x="2916777" y="4827213"/>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1" name="Picture Placeholder 2"/>
          <p:cNvSpPr>
            <a:spLocks noGrp="1" noChangeAspect="1"/>
          </p:cNvSpPr>
          <p:nvPr>
            <p:ph type="pic" idx="22"/>
          </p:nvPr>
        </p:nvSpPr>
        <p:spPr>
          <a:xfrm>
            <a:off x="5344917"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4" name="Text Placeholder 3"/>
          <p:cNvSpPr>
            <a:spLocks noGrp="1"/>
          </p:cNvSpPr>
          <p:nvPr>
            <p:ph type="body" sz="half" idx="20"/>
          </p:nvPr>
        </p:nvSpPr>
        <p:spPr>
          <a:xfrm>
            <a:off x="5344825" y="4827211"/>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07C83F0-FC27-43D2-9813-F060C2D9E7A0}" type="datetime1">
              <a:rPr lang="tr-TR" smtClean="0"/>
              <a:t>27.05.2024</a:t>
            </a:fld>
            <a:endParaRPr lang="tr-TR"/>
          </a:p>
        </p:txBody>
      </p:sp>
      <p:sp>
        <p:nvSpPr>
          <p:cNvPr id="4"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3559420382"/>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C07C83F0-FC27-43D2-9813-F060C2D9E7A0}"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369533345"/>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3" y="430216"/>
            <a:ext cx="1314793" cy="5826125"/>
          </a:xfrm>
        </p:spPr>
        <p:txBody>
          <a:bodyPr vert="eaVert" anchor="b" anchorCtr="0"/>
          <a:lstStyle/>
          <a:p>
            <a:r>
              <a:rPr lang="tr-TR"/>
              <a:t>Asıl başlık stili için tıklatın</a:t>
            </a:r>
            <a:endParaRPr lang="en-US"/>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E2D2059A-8985-41A3-9F35-8DC13894A4E0}"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825482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3"/>
          <p:cNvSpPr>
            <a:spLocks noGrp="1"/>
          </p:cNvSpPr>
          <p:nvPr>
            <p:ph type="dt" sz="half" idx="10"/>
          </p:nvPr>
        </p:nvSpPr>
        <p:spPr/>
        <p:txBody>
          <a:bodyPr/>
          <a:lstStyle/>
          <a:p>
            <a:fld id="{DCF74D3F-D744-42F9-A266-110B14BD4158}"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238146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866444" y="2861736"/>
            <a:ext cx="6620967" cy="1915647"/>
          </a:xfrm>
        </p:spPr>
        <p:txBody>
          <a:bodyPr anchor="b"/>
          <a:lstStyle>
            <a:lvl1pPr algn="l">
              <a:defRPr sz="4000" b="0" cap="none"/>
            </a:lvl1pPr>
          </a:lstStyle>
          <a:p>
            <a:r>
              <a:rPr lang="tr-TR"/>
              <a:t>Asıl başlık stili için tıklatın</a:t>
            </a:r>
            <a:endParaRPr lang="en-US"/>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DEC1C8BA-DCDD-4E80-B44D-BB4BDA6BC718}"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388505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827701" y="2060577"/>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Content Placeholder 3"/>
          <p:cNvSpPr>
            <a:spLocks noGrp="1"/>
          </p:cNvSpPr>
          <p:nvPr>
            <p:ph sz="half" idx="2"/>
          </p:nvPr>
        </p:nvSpPr>
        <p:spPr>
          <a:xfrm>
            <a:off x="4241976"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D6427ED0-D0FE-4A09-AE62-4103EA8D2926}" type="datetime1">
              <a:rPr lang="tr-TR" smtClean="0"/>
              <a:t>27.05.2024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5983382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827701"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827701"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Text Placeholder 4"/>
          <p:cNvSpPr>
            <a:spLocks noGrp="1"/>
          </p:cNvSpPr>
          <p:nvPr>
            <p:ph type="body" sz="quarter" idx="3"/>
          </p:nvPr>
        </p:nvSpPr>
        <p:spPr>
          <a:xfrm>
            <a:off x="4241977"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241977"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0E782A1D-A539-4378-A6BA-1AA9F3084D39}" type="datetime1">
              <a:rPr lang="tr-TR" smtClean="0"/>
              <a:t>27.05.2024</a:t>
            </a:fld>
            <a:endParaRPr lang="tr-TR"/>
          </a:p>
        </p:txBody>
      </p:sp>
      <p:sp>
        <p:nvSpPr>
          <p:cNvPr id="8" name="Footer Placeholder 7"/>
          <p:cNvSpPr>
            <a:spLocks noGrp="1"/>
          </p:cNvSpPr>
          <p:nvPr>
            <p:ph type="ftr" sz="quarter" idx="11"/>
          </p:nvPr>
        </p:nvSpPr>
        <p:spPr/>
        <p:txBody>
          <a:bodyPr/>
          <a:lstStyle/>
          <a:p>
            <a:r>
              <a:rPr lang="tr-TR"/>
              <a:t>Kalite bir yaşam tarzıdır.</a:t>
            </a:r>
          </a:p>
        </p:txBody>
      </p:sp>
      <p:sp>
        <p:nvSpPr>
          <p:cNvPr id="9" name="Slide Number Placeholder 8"/>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98439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7" name="Date Placeholder 2"/>
          <p:cNvSpPr>
            <a:spLocks noGrp="1"/>
          </p:cNvSpPr>
          <p:nvPr>
            <p:ph type="dt" sz="half" idx="10"/>
          </p:nvPr>
        </p:nvSpPr>
        <p:spPr/>
        <p:txBody>
          <a:bodyPr/>
          <a:lstStyle/>
          <a:p>
            <a:fld id="{62192C6F-6FA5-45C8-ACE4-E5B3D13F24FA}" type="datetime1">
              <a:rPr lang="tr-TR" smtClean="0"/>
              <a:t>27.05.2024</a:t>
            </a:fld>
            <a:endParaRPr lang="tr-TR"/>
          </a:p>
        </p:txBody>
      </p:sp>
      <p:sp>
        <p:nvSpPr>
          <p:cNvPr id="5" name="Footer Placeholder 3"/>
          <p:cNvSpPr>
            <a:spLocks noGrp="1"/>
          </p:cNvSpPr>
          <p:nvPr>
            <p:ph type="ftr" sz="quarter" idx="11"/>
          </p:nvPr>
        </p:nvSpPr>
        <p:spPr/>
        <p:txBody>
          <a:bodyPr/>
          <a:lstStyle/>
          <a:p>
            <a:r>
              <a:rPr lang="tr-TR"/>
              <a:t>Kalite bir yaşam tarzıdır.</a:t>
            </a:r>
          </a:p>
        </p:txBody>
      </p:sp>
      <p:sp>
        <p:nvSpPr>
          <p:cNvPr id="6" name="Slide Number Placeholder 4"/>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2768266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3E20823A-34F6-4D9A-B72C-4420CCCD8E18}" type="datetime1">
              <a:rPr lang="tr-TR" smtClean="0"/>
              <a:t>27.05.2024</a:t>
            </a:fld>
            <a:endParaRPr lang="tr-TR"/>
          </a:p>
        </p:txBody>
      </p:sp>
      <p:sp>
        <p:nvSpPr>
          <p:cNvPr id="5" name="Footer Placeholder 2"/>
          <p:cNvSpPr>
            <a:spLocks noGrp="1"/>
          </p:cNvSpPr>
          <p:nvPr>
            <p:ph type="ftr" sz="quarter" idx="11"/>
          </p:nvPr>
        </p:nvSpPr>
        <p:spPr/>
        <p:txBody>
          <a:bodyPr/>
          <a:lstStyle/>
          <a:p>
            <a:r>
              <a:rPr lang="tr-TR"/>
              <a:t>Kalite bir yaşam tarzıdır.</a:t>
            </a:r>
          </a:p>
        </p:txBody>
      </p:sp>
      <p:sp>
        <p:nvSpPr>
          <p:cNvPr id="6" name="Slide Number Placeholder 3"/>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187242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2551462" cy="1447800"/>
          </a:xfrm>
        </p:spPr>
        <p:txBody>
          <a:bodyPr anchor="b"/>
          <a:lstStyle>
            <a:lvl1pPr algn="l">
              <a:defRPr sz="2400" b="0"/>
            </a:lvl1pPr>
          </a:lstStyle>
          <a:p>
            <a:r>
              <a:rPr lang="tr-TR"/>
              <a:t>Asıl başlık stili için tıklatın</a:t>
            </a:r>
            <a:endParaRPr lang="en-US"/>
          </a:p>
        </p:txBody>
      </p:sp>
      <p:sp>
        <p:nvSpPr>
          <p:cNvPr id="3" name="Content Placeholder 2"/>
          <p:cNvSpPr>
            <a:spLocks noGrp="1"/>
          </p:cNvSpPr>
          <p:nvPr>
            <p:ph idx="1"/>
          </p:nvPr>
        </p:nvSpPr>
        <p:spPr>
          <a:xfrm>
            <a:off x="3589398"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Text Placeholder 3"/>
          <p:cNvSpPr>
            <a:spLocks noGrp="1"/>
          </p:cNvSpPr>
          <p:nvPr>
            <p:ph type="body" sz="half" idx="2"/>
          </p:nvPr>
        </p:nvSpPr>
        <p:spPr>
          <a:xfrm>
            <a:off x="866442" y="3129283"/>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7" name="Date Placeholder 4"/>
          <p:cNvSpPr>
            <a:spLocks noGrp="1"/>
          </p:cNvSpPr>
          <p:nvPr>
            <p:ph type="dt" sz="half" idx="10"/>
          </p:nvPr>
        </p:nvSpPr>
        <p:spPr/>
        <p:txBody>
          <a:bodyPr/>
          <a:lstStyle/>
          <a:p>
            <a:fld id="{B46673C7-9167-4403-8666-44BE39765140}" type="datetime1">
              <a:rPr lang="tr-TR" smtClean="0"/>
              <a:t>27.05.2024</a:t>
            </a:fld>
            <a:endParaRPr lang="tr-TR"/>
          </a:p>
        </p:txBody>
      </p:sp>
      <p:sp>
        <p:nvSpPr>
          <p:cNvPr id="5" name="Footer Placeholder 5"/>
          <p:cNvSpPr>
            <a:spLocks noGrp="1"/>
          </p:cNvSpPr>
          <p:nvPr>
            <p:ph type="ftr" sz="quarter" idx="11"/>
          </p:nvPr>
        </p:nvSpPr>
        <p:spPr/>
        <p:txBody>
          <a:bodyPr/>
          <a:lstStyle/>
          <a:p>
            <a:r>
              <a:rPr lang="tr-TR"/>
              <a:t>Kalite bir yaşam tarzıdır.</a:t>
            </a:r>
          </a:p>
        </p:txBody>
      </p:sp>
      <p:sp>
        <p:nvSpPr>
          <p:cNvPr id="6"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601157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tr-TR"/>
              <a:t>Asıl başlık stili için tıklatın</a:t>
            </a:r>
            <a:endParaRPr lang="en-US"/>
          </a:p>
        </p:txBody>
      </p:sp>
      <p:sp>
        <p:nvSpPr>
          <p:cNvPr id="3" name="Picture Placeholder 2"/>
          <p:cNvSpPr>
            <a:spLocks noGrp="1" noChangeAspect="1"/>
          </p:cNvSpPr>
          <p:nvPr>
            <p:ph type="pic" idx="1"/>
          </p:nvPr>
        </p:nvSpPr>
        <p:spPr>
          <a:xfrm>
            <a:off x="5213518"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A12AA8A1-43D8-4974-AA28-F99EFBEC3B2D}" type="datetime1">
              <a:rPr lang="tr-TR" smtClean="0"/>
              <a:t>27.05.2024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102238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tr-TR"/>
              <a:t>Asıl başlık stili için tıklatın</a:t>
            </a:r>
            <a:endParaRPr lang="en-US"/>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2"/>
          </p:nvPr>
        </p:nvSpPr>
        <p:spPr>
          <a:xfrm rot="5400000">
            <a:off x="7494990"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C07C83F0-FC27-43D2-9813-F060C2D9E7A0}" type="datetime1">
              <a:rPr lang="tr-TR" smtClean="0"/>
              <a:t>27.05.2024</a:t>
            </a:fld>
            <a:endParaRPr lang="tr-TR"/>
          </a:p>
        </p:txBody>
      </p:sp>
      <p:sp>
        <p:nvSpPr>
          <p:cNvPr id="5" name="Footer Placeholder 4"/>
          <p:cNvSpPr>
            <a:spLocks noGrp="1"/>
          </p:cNvSpPr>
          <p:nvPr>
            <p:ph type="ftr" sz="quarter" idx="3"/>
          </p:nvPr>
        </p:nvSpPr>
        <p:spPr>
          <a:xfrm rot="5400000">
            <a:off x="6233336"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r>
              <a:rPr lang="tr-TR"/>
              <a:t>Kalite bir yaşam tarzıdır.</a:t>
            </a:r>
          </a:p>
        </p:txBody>
      </p:sp>
      <p:sp>
        <p:nvSpPr>
          <p:cNvPr id="6" name="Slide Number Placeholder 5"/>
          <p:cNvSpPr>
            <a:spLocks noGrp="1"/>
          </p:cNvSpPr>
          <p:nvPr>
            <p:ph type="sldNum" sz="quarter" idx="4"/>
          </p:nvPr>
        </p:nvSpPr>
        <p:spPr bwMode="gray">
          <a:xfrm>
            <a:off x="7766432" y="295738"/>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439F893C-C32F-4835-A1E5-850973405C58}" type="slidenum">
              <a:rPr lang="tr-TR" smtClean="0"/>
              <a:t>‹#›</a:t>
            </a:fld>
            <a:endParaRPr lang="tr-TR"/>
          </a:p>
        </p:txBody>
      </p:sp>
    </p:spTree>
    <p:extLst>
      <p:ext uri="{BB962C8B-B14F-4D97-AF65-F5344CB8AC3E}">
        <p14:creationId xmlns:p14="http://schemas.microsoft.com/office/powerpoint/2010/main" val="152270087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hf hdr="0" ftr="0" dt="0"/>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openxmlformats.org/officeDocument/2006/relationships/image" Target="../media/image7.emf"/><Relationship Id="rId1" Type="http://schemas.openxmlformats.org/officeDocument/2006/relationships/slideLayout" Target="../slideLayouts/slideLayout1.xml"/><Relationship Id="rId4" Type="http://schemas.openxmlformats.org/officeDocument/2006/relationships/image" Target="../media/image8.emf"/></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134081" y="5590403"/>
            <a:ext cx="4875838" cy="430887"/>
          </a:xfrm>
          <a:prstGeom prst="rect">
            <a:avLst/>
          </a:prstGeom>
          <a:noFill/>
        </p:spPr>
        <p:txBody>
          <a:bodyPr wrap="square" rtlCol="0">
            <a:spAutoFit/>
          </a:bodyPr>
          <a:lstStyle/>
          <a:p>
            <a:r>
              <a:rPr lang="tr-TR" sz="2200" b="1" dirty="0">
                <a:solidFill>
                  <a:schemeClr val="accent5">
                    <a:lumMod val="50000"/>
                  </a:schemeClr>
                </a:solidFill>
              </a:rPr>
              <a:t>               BİLGİSAYAR MÜHENDİSLİĞİ</a:t>
            </a:r>
          </a:p>
        </p:txBody>
      </p:sp>
      <p:pic>
        <p:nvPicPr>
          <p:cNvPr id="102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19872" y="836712"/>
            <a:ext cx="2376264" cy="504746"/>
          </a:xfrm>
          <a:prstGeom prst="rect">
            <a:avLst/>
          </a:prstGeom>
          <a:noFill/>
          <a:extLst>
            <a:ext uri="{909E8E84-426E-40DD-AFC4-6F175D3DCCD1}">
              <a14:hiddenFill xmlns:a14="http://schemas.microsoft.com/office/drawing/2010/main">
                <a:solidFill>
                  <a:srgbClr val="FFFFFF"/>
                </a:solidFill>
              </a14:hiddenFill>
            </a:ext>
          </a:extLst>
        </p:spPr>
      </p:pic>
      <p:sp>
        <p:nvSpPr>
          <p:cNvPr id="45" name="Metin kutusu 44"/>
          <p:cNvSpPr txBox="1"/>
          <p:nvPr/>
        </p:nvSpPr>
        <p:spPr>
          <a:xfrm>
            <a:off x="330546" y="2410020"/>
            <a:ext cx="8554916" cy="1569660"/>
          </a:xfrm>
          <a:prstGeom prst="rect">
            <a:avLst/>
          </a:prstGeom>
          <a:solidFill>
            <a:schemeClr val="accent6">
              <a:lumMod val="20000"/>
              <a:lumOff val="80000"/>
            </a:schemeClr>
          </a:solidFill>
        </p:spPr>
        <p:txBody>
          <a:bodyPr wrap="square" lIns="91440" tIns="45720" rIns="91440" bIns="45720" rtlCol="0" anchor="t">
            <a:spAutoFit/>
          </a:bodyPr>
          <a:lstStyle/>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 202</a:t>
            </a:r>
            <a:r>
              <a:rPr lang="en-US"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3</a:t>
            </a: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 YILI </a:t>
            </a:r>
            <a:endParaRPr lang="en-US"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endParaRPr>
          </a:p>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YÖNETİMİN GÖZDEN GEÇİRME TOPLANTISI </a:t>
            </a:r>
          </a:p>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(YGG) </a:t>
            </a:r>
            <a:endParaRPr lang="en-US" sz="3200" b="1" spc="50" dirty="0">
              <a:ln w="0"/>
              <a:solidFill>
                <a:schemeClr val="tx2">
                  <a:lumMod val="50000"/>
                </a:schemeClr>
              </a:solidFill>
              <a:effectLst>
                <a:innerShdw blurRad="63500" dist="50800" dir="13500000">
                  <a:srgbClr val="000000">
                    <a:alpha val="50000"/>
                  </a:srgbClr>
                </a:innerShdw>
              </a:effectLst>
              <a:ea typeface="+mj-ea"/>
              <a:cs typeface="Calibri" panose="020F0502020204030204"/>
            </a:endParaRPr>
          </a:p>
        </p:txBody>
      </p:sp>
    </p:spTree>
    <p:extLst>
      <p:ext uri="{BB962C8B-B14F-4D97-AF65-F5344CB8AC3E}">
        <p14:creationId xmlns:p14="http://schemas.microsoft.com/office/powerpoint/2010/main" val="1057669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986117" y="320820"/>
            <a:ext cx="5471363"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(ANKET ANALİZLERİ)</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Grafik 9">
            <a:extLst>
              <a:ext uri="{FF2B5EF4-FFF2-40B4-BE49-F238E27FC236}">
                <a16:creationId xmlns:a16="http://schemas.microsoft.com/office/drawing/2014/main" id="{B309F3C6-933B-6156-D93E-E978F5D1A03B}"/>
              </a:ext>
            </a:extLst>
          </p:cNvPr>
          <p:cNvGraphicFramePr/>
          <p:nvPr/>
        </p:nvGraphicFramePr>
        <p:xfrm>
          <a:off x="1524000" y="1397000"/>
          <a:ext cx="6096000" cy="4064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3474238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986117" y="320820"/>
            <a:ext cx="5471363"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(ANKET ANALİZLERİ)</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Grafik 4">
            <a:extLst>
              <a:ext uri="{FF2B5EF4-FFF2-40B4-BE49-F238E27FC236}">
                <a16:creationId xmlns:a16="http://schemas.microsoft.com/office/drawing/2014/main" id="{55E2DC76-40DE-4DE4-5755-9CB96B2843DD}"/>
              </a:ext>
            </a:extLst>
          </p:cNvPr>
          <p:cNvGraphicFramePr/>
          <p:nvPr/>
        </p:nvGraphicFramePr>
        <p:xfrm>
          <a:off x="1524000" y="1397000"/>
          <a:ext cx="6096000" cy="4064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112195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823765" y="476672"/>
            <a:ext cx="7321964" cy="1384995"/>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(HAYATA GEÇİRİLEN ÖNERİLER ve AKSİYON ALINAN ŞİKAYETLER)</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sp>
        <p:nvSpPr>
          <p:cNvPr id="3" name="Metin kutusu 2">
            <a:extLst>
              <a:ext uri="{FF2B5EF4-FFF2-40B4-BE49-F238E27FC236}">
                <a16:creationId xmlns:a16="http://schemas.microsoft.com/office/drawing/2014/main" id="{3CD9B1D2-31E9-F654-50C5-A7521091AA6C}"/>
              </a:ext>
            </a:extLst>
          </p:cNvPr>
          <p:cNvSpPr txBox="1"/>
          <p:nvPr/>
        </p:nvSpPr>
        <p:spPr>
          <a:xfrm>
            <a:off x="1655064" y="3125462"/>
            <a:ext cx="4992624" cy="369332"/>
          </a:xfrm>
          <a:prstGeom prst="rect">
            <a:avLst/>
          </a:prstGeom>
          <a:noFill/>
        </p:spPr>
        <p:txBody>
          <a:bodyPr wrap="square">
            <a:spAutoFit/>
          </a:bodyPr>
          <a:lstStyle/>
          <a:p>
            <a:r>
              <a:rPr lang="en-US" dirty="0" err="1">
                <a:solidFill>
                  <a:srgbClr val="0F2303"/>
                </a:solidFill>
              </a:rPr>
              <a:t>Birimimize</a:t>
            </a:r>
            <a:r>
              <a:rPr lang="en-US" dirty="0">
                <a:solidFill>
                  <a:srgbClr val="0F2303"/>
                </a:solidFill>
              </a:rPr>
              <a:t> </a:t>
            </a:r>
            <a:r>
              <a:rPr lang="en-US" dirty="0" err="1">
                <a:solidFill>
                  <a:srgbClr val="0F2303"/>
                </a:solidFill>
              </a:rPr>
              <a:t>gelen</a:t>
            </a:r>
            <a:r>
              <a:rPr lang="tr-TR" dirty="0">
                <a:solidFill>
                  <a:srgbClr val="0F2303"/>
                </a:solidFill>
              </a:rPr>
              <a:t> </a:t>
            </a:r>
            <a:r>
              <a:rPr lang="en-US" dirty="0" err="1">
                <a:solidFill>
                  <a:srgbClr val="0F2303"/>
                </a:solidFill>
              </a:rPr>
              <a:t>öneri</a:t>
            </a:r>
            <a:r>
              <a:rPr lang="en-US" dirty="0">
                <a:solidFill>
                  <a:srgbClr val="0F2303"/>
                </a:solidFill>
              </a:rPr>
              <a:t> </a:t>
            </a:r>
            <a:r>
              <a:rPr lang="en-US" dirty="0" err="1">
                <a:solidFill>
                  <a:srgbClr val="0F2303"/>
                </a:solidFill>
              </a:rPr>
              <a:t>ve</a:t>
            </a:r>
            <a:r>
              <a:rPr lang="en-US" dirty="0">
                <a:solidFill>
                  <a:srgbClr val="0F2303"/>
                </a:solidFill>
              </a:rPr>
              <a:t> </a:t>
            </a:r>
            <a:r>
              <a:rPr lang="en-US" dirty="0" err="1">
                <a:solidFill>
                  <a:srgbClr val="0F2303"/>
                </a:solidFill>
              </a:rPr>
              <a:t>şikayet</a:t>
            </a:r>
            <a:r>
              <a:rPr lang="en-US" dirty="0">
                <a:solidFill>
                  <a:srgbClr val="0F2303"/>
                </a:solidFill>
              </a:rPr>
              <a:t> </a:t>
            </a:r>
            <a:r>
              <a:rPr lang="en-US" dirty="0" err="1">
                <a:solidFill>
                  <a:srgbClr val="0F2303"/>
                </a:solidFill>
              </a:rPr>
              <a:t>bulunmamaktadır</a:t>
            </a:r>
            <a:r>
              <a:rPr lang="en-US" dirty="0">
                <a:solidFill>
                  <a:srgbClr val="0F2303"/>
                </a:solidFill>
              </a:rPr>
              <a:t>.</a:t>
            </a:r>
          </a:p>
        </p:txBody>
      </p:sp>
    </p:spTree>
    <p:extLst>
      <p:ext uri="{BB962C8B-B14F-4D97-AF65-F5344CB8AC3E}">
        <p14:creationId xmlns:p14="http://schemas.microsoft.com/office/powerpoint/2010/main" val="38059390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6271404" y="338137"/>
            <a:ext cx="2941605" cy="2246769"/>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İÇ DENETİM SONUCUNA DAYALI ÖZ DEĞERLENDİRME ve GÖRÜŞLERİNİZ</a:t>
            </a:r>
          </a:p>
        </p:txBody>
      </p:sp>
      <p:pic>
        <p:nvPicPr>
          <p:cNvPr id="12" name="Resim 11">
            <a:extLst>
              <a:ext uri="{FF2B5EF4-FFF2-40B4-BE49-F238E27FC236}">
                <a16:creationId xmlns:a16="http://schemas.microsoft.com/office/drawing/2014/main" id="{9649AF3F-A1BF-B464-3A3E-42F3091C1E07}"/>
              </a:ext>
            </a:extLst>
          </p:cNvPr>
          <p:cNvPicPr>
            <a:picLocks noChangeAspect="1"/>
          </p:cNvPicPr>
          <p:nvPr/>
        </p:nvPicPr>
        <p:blipFill>
          <a:blip r:embed="rId2"/>
          <a:stretch>
            <a:fillRect/>
          </a:stretch>
        </p:blipFill>
        <p:spPr>
          <a:xfrm>
            <a:off x="1" y="-1"/>
            <a:ext cx="6349040" cy="6863361"/>
          </a:xfrm>
          <a:prstGeom prst="rect">
            <a:avLst/>
          </a:prstGeom>
        </p:spPr>
      </p:pic>
      <p:graphicFrame>
        <p:nvGraphicFramePr>
          <p:cNvPr id="14" name="Nesne 13">
            <a:extLst>
              <a:ext uri="{FF2B5EF4-FFF2-40B4-BE49-F238E27FC236}">
                <a16:creationId xmlns:a16="http://schemas.microsoft.com/office/drawing/2014/main" id="{6A9E082A-7B64-06D4-B98A-9DDCF801442A}"/>
              </a:ext>
            </a:extLst>
          </p:cNvPr>
          <p:cNvGraphicFramePr>
            <a:graphicFrameLocks noChangeAspect="1"/>
          </p:cNvGraphicFramePr>
          <p:nvPr>
            <p:extLst>
              <p:ext uri="{D42A27DB-BD31-4B8C-83A1-F6EECF244321}">
                <p14:modId xmlns:p14="http://schemas.microsoft.com/office/powerpoint/2010/main" val="3060019229"/>
              </p:ext>
            </p:extLst>
          </p:nvPr>
        </p:nvGraphicFramePr>
        <p:xfrm>
          <a:off x="6661298" y="2845369"/>
          <a:ext cx="2413690" cy="1936912"/>
        </p:xfrm>
        <a:graphic>
          <a:graphicData uri="http://schemas.openxmlformats.org/presentationml/2006/ole">
            <mc:AlternateContent xmlns:mc="http://schemas.openxmlformats.org/markup-compatibility/2006">
              <mc:Choice xmlns:v="urn:schemas-microsoft-com:vml" Requires="v">
                <p:oleObj name="Worksheet" r:id="rId3" imgW="2314594" imgH="1857477" progId="Excel.Sheet.12">
                  <p:embed/>
                </p:oleObj>
              </mc:Choice>
              <mc:Fallback>
                <p:oleObj name="Worksheet" r:id="rId3" imgW="2314594" imgH="1857477" progId="Excel.Sheet.12">
                  <p:embed/>
                  <p:pic>
                    <p:nvPicPr>
                      <p:cNvPr id="14" name="Nesne 13">
                        <a:extLst>
                          <a:ext uri="{FF2B5EF4-FFF2-40B4-BE49-F238E27FC236}">
                            <a16:creationId xmlns:a16="http://schemas.microsoft.com/office/drawing/2014/main" id="{6A9E082A-7B64-06D4-B98A-9DDCF801442A}"/>
                          </a:ext>
                        </a:extLst>
                      </p:cNvPr>
                      <p:cNvPicPr/>
                      <p:nvPr/>
                    </p:nvPicPr>
                    <p:blipFill>
                      <a:blip r:embed="rId4"/>
                      <a:stretch>
                        <a:fillRect/>
                      </a:stretch>
                    </p:blipFill>
                    <p:spPr>
                      <a:xfrm>
                        <a:off x="6661298" y="2845369"/>
                        <a:ext cx="2413690" cy="1936912"/>
                      </a:xfrm>
                      <a:prstGeom prst="rect">
                        <a:avLst/>
                      </a:prstGeom>
                    </p:spPr>
                  </p:pic>
                </p:oleObj>
              </mc:Fallback>
            </mc:AlternateContent>
          </a:graphicData>
        </a:graphic>
      </p:graphicFrame>
    </p:spTree>
    <p:extLst>
      <p:ext uri="{BB962C8B-B14F-4D97-AF65-F5344CB8AC3E}">
        <p14:creationId xmlns:p14="http://schemas.microsoft.com/office/powerpoint/2010/main" val="13463543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ARAŞTIRMA-GELİŞTİRME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67" name="Dikdörtgen 66">
            <a:extLst>
              <a:ext uri="{FF2B5EF4-FFF2-40B4-BE49-F238E27FC236}">
                <a16:creationId xmlns:a16="http://schemas.microsoft.com/office/drawing/2014/main" id="{46E47421-893B-8DC2-7103-B7BE2FC2D2CD}"/>
              </a:ext>
            </a:extLst>
          </p:cNvPr>
          <p:cNvSpPr/>
          <p:nvPr/>
        </p:nvSpPr>
        <p:spPr>
          <a:xfrm>
            <a:off x="579120" y="1475732"/>
            <a:ext cx="8479627" cy="878895"/>
          </a:xfrm>
          <a:prstGeom prst="rect">
            <a:avLst/>
          </a:prstGeom>
        </p:spPr>
        <p:txBody>
          <a:bodyPr wrap="square">
            <a:spAutoFit/>
          </a:bodyPr>
          <a:lstStyle/>
          <a:p>
            <a:pPr fontAlgn="base">
              <a:lnSpc>
                <a:spcPct val="150000"/>
              </a:lnSpc>
              <a:spcAft>
                <a:spcPts val="0"/>
              </a:spcAft>
            </a:pPr>
            <a:r>
              <a:rPr lang="tr-TR" b="0" i="0" dirty="0">
                <a:solidFill>
                  <a:srgbClr val="0F2303"/>
                </a:solidFill>
                <a:effectLst/>
                <a:latin typeface="-apple-system"/>
              </a:rPr>
              <a:t>COST Action </a:t>
            </a:r>
            <a:r>
              <a:rPr lang="tr-TR" b="0" i="0" dirty="0" err="1">
                <a:solidFill>
                  <a:srgbClr val="0F2303"/>
                </a:solidFill>
                <a:effectLst/>
                <a:latin typeface="-apple-system"/>
              </a:rPr>
              <a:t>Mye-InfoBank</a:t>
            </a:r>
            <a:r>
              <a:rPr lang="tr-TR" b="0" i="0" dirty="0">
                <a:solidFill>
                  <a:srgbClr val="0F2303"/>
                </a:solidFill>
                <a:effectLst/>
                <a:latin typeface="-apple-system"/>
              </a:rPr>
              <a:t> faaliyetleri kapsamında düzenlenen "</a:t>
            </a:r>
            <a:r>
              <a:rPr lang="tr-TR" b="0" i="0" dirty="0" err="1">
                <a:solidFill>
                  <a:srgbClr val="0F2303"/>
                </a:solidFill>
                <a:effectLst/>
                <a:latin typeface="-apple-system"/>
              </a:rPr>
              <a:t>scRNA-seq</a:t>
            </a:r>
            <a:r>
              <a:rPr lang="tr-TR" b="0" i="0" dirty="0">
                <a:solidFill>
                  <a:srgbClr val="0F2303"/>
                </a:solidFill>
                <a:effectLst/>
                <a:latin typeface="-apple-system"/>
              </a:rPr>
              <a:t> veri entegrasyonu" konusunda çok başarılı bir çalıştay gerçekleştirdik. </a:t>
            </a:r>
            <a:endParaRPr lang="tr-TR" dirty="0">
              <a:solidFill>
                <a:srgbClr val="0F2303"/>
              </a:solidFill>
              <a:latin typeface="Times New Roman" panose="02020603050405020304" pitchFamily="18" charset="0"/>
              <a:ea typeface="Times New Roman" panose="02020603050405020304" pitchFamily="18" charset="0"/>
            </a:endParaRPr>
          </a:p>
        </p:txBody>
      </p:sp>
      <p:pic>
        <p:nvPicPr>
          <p:cNvPr id="1026" name="Picture 2" descr="Bu resim için alternatif metin açıklaması yok">
            <a:extLst>
              <a:ext uri="{FF2B5EF4-FFF2-40B4-BE49-F238E27FC236}">
                <a16:creationId xmlns:a16="http://schemas.microsoft.com/office/drawing/2014/main" id="{7B3652AC-23F3-5F3A-B531-DC0C318654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2561002"/>
            <a:ext cx="7620000" cy="3629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92332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742309" y="464778"/>
            <a:ext cx="5659381" cy="805280"/>
          </a:xfrm>
          <a:prstGeom prst="rect">
            <a:avLst/>
          </a:prstGeom>
          <a:noFill/>
        </p:spPr>
        <p:txBody>
          <a:bodyPr vert="horz" lIns="91440" tIns="45720" rIns="91440" bIns="45720" rtlCol="0" anchor="ctr">
            <a:normAutofit/>
          </a:bodyPr>
          <a:lstStyle/>
          <a:p>
            <a:pPr algn="ctr">
              <a:lnSpc>
                <a:spcPct val="90000"/>
              </a:lnSpc>
              <a:spcBef>
                <a:spcPct val="0"/>
              </a:spcBef>
              <a:spcAft>
                <a:spcPts val="600"/>
              </a:spcAft>
            </a:pPr>
            <a:r>
              <a:rPr lang="tr-TR" sz="2400" b="1" kern="1200" dirty="0">
                <a:solidFill>
                  <a:schemeClr val="accent6"/>
                </a:solidFill>
                <a:effectLst>
                  <a:outerShdw blurRad="38100" dist="38100" dir="2700000" algn="tl">
                    <a:srgbClr val="000000">
                      <a:alpha val="43137"/>
                    </a:srgbClr>
                  </a:outerShdw>
                </a:effectLst>
                <a:ea typeface="+mj-ea"/>
                <a:cs typeface="+mj-cs"/>
              </a:rPr>
              <a:t>SÜREKLİ İYİLEŞTİRME ÖNERİLERİ</a:t>
            </a:r>
            <a:endParaRPr lang="en-US" sz="2400" b="1" kern="1200"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87"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411204"/>
            <a:ext cx="1477697" cy="313880"/>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a:extLst>
              <a:ext uri="{FF2B5EF4-FFF2-40B4-BE49-F238E27FC236}">
                <a16:creationId xmlns:a16="http://schemas.microsoft.com/office/drawing/2014/main" id="{26DF8496-9CF7-52BE-1377-D27944ACB92A}"/>
              </a:ext>
            </a:extLst>
          </p:cNvPr>
          <p:cNvSpPr/>
          <p:nvPr/>
        </p:nvSpPr>
        <p:spPr>
          <a:xfrm>
            <a:off x="490636" y="2027129"/>
            <a:ext cx="8479627" cy="3366563"/>
          </a:xfrm>
          <a:prstGeom prst="rect">
            <a:avLst/>
          </a:prstGeom>
        </p:spPr>
        <p:txBody>
          <a:bodyPr wrap="square">
            <a:spAutoFit/>
          </a:bodyPr>
          <a:lstStyle/>
          <a:p>
            <a:pPr fontAlgn="base">
              <a:lnSpc>
                <a:spcPct val="150000"/>
              </a:lnSpc>
              <a:spcAft>
                <a:spcPts val="0"/>
              </a:spcAft>
            </a:pPr>
            <a:r>
              <a:rPr lang="tr-TR" dirty="0">
                <a:solidFill>
                  <a:srgbClr val="0C0D0D"/>
                </a:solidFill>
                <a:latin typeface="Times New Roman" panose="02020603050405020304" pitchFamily="18" charset="0"/>
                <a:ea typeface="Times New Roman" panose="02020603050405020304" pitchFamily="18" charset="0"/>
              </a:rPr>
              <a:t>Mühendislik Fakültesi’nde dış denetim için her yıl farklı bölümlerin seçilmesi, böylece tüm bölümlerin dış denetimin sağlayacağı otokontrol faydasından yararlanması sağlanmalıdır. Bugüne kadar yapılan tüm dış denetimlere Bilgisayar Mühendisliği bölümü fakülteden tek başına ya da bazı diğer bölümlerle birlikte katılmıştır.</a:t>
            </a:r>
          </a:p>
          <a:p>
            <a:pPr fontAlgn="base">
              <a:lnSpc>
                <a:spcPct val="150000"/>
              </a:lnSpc>
              <a:spcAft>
                <a:spcPts val="0"/>
              </a:spcAft>
            </a:pPr>
            <a:endParaRPr lang="tr-TR" dirty="0">
              <a:solidFill>
                <a:srgbClr val="0C0D0D"/>
              </a:solidFill>
              <a:latin typeface="Times New Roman" panose="02020603050405020304" pitchFamily="18" charset="0"/>
              <a:ea typeface="Times New Roman" panose="02020603050405020304" pitchFamily="18" charset="0"/>
            </a:endParaRPr>
          </a:p>
          <a:p>
            <a:pPr fontAlgn="base">
              <a:lnSpc>
                <a:spcPct val="150000"/>
              </a:lnSpc>
              <a:spcAft>
                <a:spcPts val="0"/>
              </a:spcAft>
            </a:pPr>
            <a:r>
              <a:rPr lang="tr-TR" dirty="0">
                <a:solidFill>
                  <a:srgbClr val="0C0D0D"/>
                </a:solidFill>
                <a:latin typeface="Times New Roman" panose="02020603050405020304" pitchFamily="18" charset="0"/>
                <a:ea typeface="Times New Roman" panose="02020603050405020304" pitchFamily="18" charset="0"/>
              </a:rPr>
              <a:t>Anket sonuçları işlenmiş şekilde süreçlere gönderilmeli. Her süreç verileri işleme sırasında aynı emeği tekraren vermektedir. Veriler kaynağında işlenirse iş gücü verimliliği artabilir.</a:t>
            </a:r>
          </a:p>
        </p:txBody>
      </p:sp>
    </p:spTree>
    <p:extLst>
      <p:ext uri="{BB962C8B-B14F-4D97-AF65-F5344CB8AC3E}">
        <p14:creationId xmlns:p14="http://schemas.microsoft.com/office/powerpoint/2010/main" val="25128241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241579" y="649467"/>
            <a:ext cx="5040560"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MİSYON-VİZYON-POLİTİKA</a:t>
            </a: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2372" y="450628"/>
            <a:ext cx="1872208" cy="397679"/>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490637" y="1291399"/>
            <a:ext cx="4189482" cy="369332"/>
          </a:xfrm>
          <a:prstGeom prst="rect">
            <a:avLst/>
          </a:prstGeom>
        </p:spPr>
        <p:txBody>
          <a:bodyPr wrap="square" lIns="91440" tIns="45720" rIns="91440" bIns="45720" anchor="t">
            <a:spAutoFit/>
          </a:bodyPr>
          <a:lstStyle/>
          <a:p>
            <a:r>
              <a:rPr lang="tr-TR" b="1" dirty="0">
                <a:solidFill>
                  <a:srgbClr val="000000"/>
                </a:solidFill>
                <a:latin typeface="Calibri"/>
                <a:ea typeface="Times New Roman" panose="02020603050405020304" pitchFamily="18" charset="0"/>
                <a:cs typeface="Calibri"/>
              </a:rPr>
              <a:t>  </a:t>
            </a:r>
            <a:endParaRPr lang="tr-TR" b="1" dirty="0"/>
          </a:p>
        </p:txBody>
      </p:sp>
      <p:sp>
        <p:nvSpPr>
          <p:cNvPr id="4" name="Dikdörtgen 3"/>
          <p:cNvSpPr/>
          <p:nvPr/>
        </p:nvSpPr>
        <p:spPr>
          <a:xfrm>
            <a:off x="490637" y="4868885"/>
            <a:ext cx="8352928" cy="788036"/>
          </a:xfrm>
          <a:prstGeom prst="rect">
            <a:avLst/>
          </a:prstGeom>
        </p:spPr>
        <p:txBody>
          <a:bodyPr wrap="square">
            <a:spAutoFit/>
          </a:bodyPr>
          <a:lstStyle/>
          <a:p>
            <a:pPr fontAlgn="base">
              <a:lnSpc>
                <a:spcPct val="150000"/>
              </a:lnSpc>
              <a:spcAft>
                <a:spcPts val="0"/>
              </a:spcAft>
            </a:pPr>
            <a:endParaRPr lang="tr-TR" sz="1400" dirty="0">
              <a:solidFill>
                <a:srgbClr val="0C0D0D"/>
              </a:solidFill>
              <a:highlight>
                <a:srgbClr val="FFFF00"/>
              </a:highlight>
              <a:ea typeface="Times New Roman" panose="02020603050405020304" pitchFamily="18" charset="0"/>
            </a:endParaRPr>
          </a:p>
          <a:p>
            <a:pPr fontAlgn="base">
              <a:lnSpc>
                <a:spcPct val="150000"/>
              </a:lnSpc>
              <a:spcAft>
                <a:spcPts val="0"/>
              </a:spcAft>
            </a:pPr>
            <a:endParaRPr lang="tr-TR" b="1" dirty="0">
              <a:solidFill>
                <a:srgbClr val="0C0D0D"/>
              </a:solidFill>
              <a:latin typeface="Calibri" panose="020F0502020204030204" pitchFamily="34" charset="0"/>
              <a:ea typeface="Times New Roman" panose="02020603050405020304" pitchFamily="18" charset="0"/>
            </a:endParaRPr>
          </a:p>
        </p:txBody>
      </p:sp>
      <p:sp>
        <p:nvSpPr>
          <p:cNvPr id="7" name="Dikdörtgen 6"/>
          <p:cNvSpPr/>
          <p:nvPr/>
        </p:nvSpPr>
        <p:spPr>
          <a:xfrm>
            <a:off x="490637" y="3508967"/>
            <a:ext cx="8352928" cy="1443921"/>
          </a:xfrm>
          <a:prstGeom prst="rect">
            <a:avLst/>
          </a:prstGeom>
        </p:spPr>
        <p:txBody>
          <a:bodyPr wrap="square">
            <a:spAutoFit/>
          </a:bodyPr>
          <a:lstStyle/>
          <a:p>
            <a:pPr fontAlgn="base">
              <a:lnSpc>
                <a:spcPct val="150000"/>
              </a:lnSpc>
              <a:spcAft>
                <a:spcPts val="0"/>
              </a:spcAft>
            </a:pPr>
            <a:r>
              <a:rPr lang="tr-TR" b="1" dirty="0">
                <a:solidFill>
                  <a:srgbClr val="FF0000"/>
                </a:solidFill>
                <a:latin typeface="Calibri" panose="020F0502020204030204" pitchFamily="34" charset="0"/>
                <a:ea typeface="Times New Roman" panose="02020603050405020304" pitchFamily="18" charset="0"/>
              </a:rPr>
              <a:t>BİRİMİN VİZYONU</a:t>
            </a:r>
          </a:p>
          <a:p>
            <a:pPr fontAlgn="base">
              <a:lnSpc>
                <a:spcPct val="150000"/>
              </a:lnSpc>
            </a:pPr>
            <a:r>
              <a:rPr lang="en-US" sz="1400" dirty="0" err="1">
                <a:solidFill>
                  <a:srgbClr val="0C0D0D"/>
                </a:solidFill>
                <a:latin typeface="Calibri" panose="020F0502020204030204" pitchFamily="34" charset="0"/>
              </a:rPr>
              <a:t>Bilgisayar</a:t>
            </a:r>
            <a:r>
              <a:rPr lang="en-US" sz="1400" dirty="0">
                <a:solidFill>
                  <a:srgbClr val="0C0D0D"/>
                </a:solidFill>
                <a:latin typeface="Calibri" panose="020F0502020204030204" pitchFamily="34" charset="0"/>
              </a:rPr>
              <a:t> </a:t>
            </a:r>
            <a:r>
              <a:rPr lang="en-US" sz="1400" dirty="0" err="1">
                <a:solidFill>
                  <a:srgbClr val="0C0D0D"/>
                </a:solidFill>
                <a:latin typeface="Calibri" panose="020F0502020204030204" pitchFamily="34" charset="0"/>
              </a:rPr>
              <a:t>bilimleri</a:t>
            </a:r>
            <a:r>
              <a:rPr lang="en-US" sz="1400" dirty="0">
                <a:solidFill>
                  <a:srgbClr val="0C0D0D"/>
                </a:solidFill>
                <a:latin typeface="Calibri" panose="020F0502020204030204" pitchFamily="34" charset="0"/>
              </a:rPr>
              <a:t> </a:t>
            </a:r>
            <a:r>
              <a:rPr lang="en-US" sz="1400" dirty="0" err="1">
                <a:solidFill>
                  <a:srgbClr val="0C0D0D"/>
                </a:solidFill>
                <a:latin typeface="Calibri" panose="020F0502020204030204" pitchFamily="34" charset="0"/>
              </a:rPr>
              <a:t>alanındaki</a:t>
            </a:r>
            <a:r>
              <a:rPr lang="en-US" sz="1400" dirty="0">
                <a:solidFill>
                  <a:srgbClr val="0C0D0D"/>
                </a:solidFill>
                <a:latin typeface="Calibri" panose="020F0502020204030204" pitchFamily="34" charset="0"/>
              </a:rPr>
              <a:t> </a:t>
            </a:r>
            <a:r>
              <a:rPr lang="en-US" sz="1400" dirty="0" err="1">
                <a:solidFill>
                  <a:srgbClr val="0C0D0D"/>
                </a:solidFill>
                <a:latin typeface="Calibri" panose="020F0502020204030204" pitchFamily="34" charset="0"/>
              </a:rPr>
              <a:t>ihtiyaçları</a:t>
            </a:r>
            <a:r>
              <a:rPr lang="en-US" sz="1400" dirty="0">
                <a:solidFill>
                  <a:srgbClr val="0C0D0D"/>
                </a:solidFill>
                <a:latin typeface="Calibri" panose="020F0502020204030204" pitchFamily="34" charset="0"/>
              </a:rPr>
              <a:t> </a:t>
            </a:r>
            <a:r>
              <a:rPr lang="en-US" sz="1400" dirty="0" err="1">
                <a:solidFill>
                  <a:srgbClr val="0C0D0D"/>
                </a:solidFill>
                <a:latin typeface="Calibri" panose="020F0502020204030204" pitchFamily="34" charset="0"/>
              </a:rPr>
              <a:t>karşılayabilecek</a:t>
            </a:r>
            <a:r>
              <a:rPr lang="en-US" sz="1400" dirty="0">
                <a:solidFill>
                  <a:srgbClr val="0C0D0D"/>
                </a:solidFill>
                <a:latin typeface="Calibri" panose="020F0502020204030204" pitchFamily="34" charset="0"/>
              </a:rPr>
              <a:t> </a:t>
            </a:r>
            <a:r>
              <a:rPr lang="en-US" sz="1400" dirty="0" err="1">
                <a:solidFill>
                  <a:srgbClr val="0C0D0D"/>
                </a:solidFill>
                <a:latin typeface="Calibri" panose="020F0502020204030204" pitchFamily="34" charset="0"/>
              </a:rPr>
              <a:t>insan</a:t>
            </a:r>
            <a:r>
              <a:rPr lang="en-US" sz="1400" dirty="0">
                <a:solidFill>
                  <a:srgbClr val="0C0D0D"/>
                </a:solidFill>
                <a:latin typeface="Calibri" panose="020F0502020204030204" pitchFamily="34" charset="0"/>
              </a:rPr>
              <a:t> </a:t>
            </a:r>
            <a:r>
              <a:rPr lang="en-US" sz="1400" dirty="0" err="1">
                <a:solidFill>
                  <a:srgbClr val="0C0D0D"/>
                </a:solidFill>
                <a:latin typeface="Calibri" panose="020F0502020204030204" pitchFamily="34" charset="0"/>
              </a:rPr>
              <a:t>kaynakları</a:t>
            </a:r>
            <a:r>
              <a:rPr lang="en-US" sz="1400" dirty="0">
                <a:solidFill>
                  <a:srgbClr val="0C0D0D"/>
                </a:solidFill>
                <a:latin typeface="Calibri" panose="020F0502020204030204" pitchFamily="34" charset="0"/>
              </a:rPr>
              <a:t> </a:t>
            </a:r>
            <a:r>
              <a:rPr lang="en-US" sz="1400" dirty="0" err="1">
                <a:solidFill>
                  <a:srgbClr val="0C0D0D"/>
                </a:solidFill>
                <a:latin typeface="Calibri" panose="020F0502020204030204" pitchFamily="34" charset="0"/>
              </a:rPr>
              <a:t>oluşturmak</a:t>
            </a:r>
            <a:r>
              <a:rPr lang="en-US" sz="1400" dirty="0">
                <a:solidFill>
                  <a:srgbClr val="0C0D0D"/>
                </a:solidFill>
                <a:latin typeface="Calibri" panose="020F0502020204030204" pitchFamily="34" charset="0"/>
              </a:rPr>
              <a:t> </a:t>
            </a:r>
            <a:r>
              <a:rPr lang="en-US" sz="1400" dirty="0" err="1">
                <a:solidFill>
                  <a:srgbClr val="0C0D0D"/>
                </a:solidFill>
                <a:latin typeface="Calibri" panose="020F0502020204030204" pitchFamily="34" charset="0"/>
              </a:rPr>
              <a:t>için</a:t>
            </a:r>
            <a:r>
              <a:rPr lang="en-US" sz="1400" dirty="0">
                <a:solidFill>
                  <a:srgbClr val="0C0D0D"/>
                </a:solidFill>
                <a:latin typeface="Calibri" panose="020F0502020204030204" pitchFamily="34" charset="0"/>
              </a:rPr>
              <a:t> </a:t>
            </a:r>
            <a:r>
              <a:rPr lang="en-US" sz="1400" dirty="0" err="1">
                <a:solidFill>
                  <a:srgbClr val="0C0D0D"/>
                </a:solidFill>
                <a:latin typeface="Calibri" panose="020F0502020204030204" pitchFamily="34" charset="0"/>
              </a:rPr>
              <a:t>gerekli</a:t>
            </a:r>
            <a:r>
              <a:rPr lang="en-US" sz="1400" dirty="0">
                <a:solidFill>
                  <a:srgbClr val="0C0D0D"/>
                </a:solidFill>
                <a:latin typeface="Calibri" panose="020F0502020204030204" pitchFamily="34" charset="0"/>
              </a:rPr>
              <a:t> </a:t>
            </a:r>
            <a:r>
              <a:rPr lang="en-US" sz="1400" dirty="0" err="1">
                <a:solidFill>
                  <a:srgbClr val="0C0D0D"/>
                </a:solidFill>
                <a:latin typeface="Calibri" panose="020F0502020204030204" pitchFamily="34" charset="0"/>
              </a:rPr>
              <a:t>eğitimsel</a:t>
            </a:r>
            <a:r>
              <a:rPr lang="en-US" sz="1400" dirty="0">
                <a:solidFill>
                  <a:srgbClr val="0C0D0D"/>
                </a:solidFill>
                <a:latin typeface="Calibri" panose="020F0502020204030204" pitchFamily="34" charset="0"/>
              </a:rPr>
              <a:t> </a:t>
            </a:r>
            <a:r>
              <a:rPr lang="en-US" sz="1400" dirty="0" err="1">
                <a:solidFill>
                  <a:srgbClr val="0C0D0D"/>
                </a:solidFill>
                <a:latin typeface="Calibri" panose="020F0502020204030204" pitchFamily="34" charset="0"/>
              </a:rPr>
              <a:t>altyapıyı</a:t>
            </a:r>
            <a:r>
              <a:rPr lang="en-US" sz="1400" dirty="0">
                <a:solidFill>
                  <a:srgbClr val="0C0D0D"/>
                </a:solidFill>
                <a:latin typeface="Calibri" panose="020F0502020204030204" pitchFamily="34" charset="0"/>
              </a:rPr>
              <a:t> </a:t>
            </a:r>
            <a:r>
              <a:rPr lang="en-US" sz="1400" dirty="0" err="1">
                <a:solidFill>
                  <a:srgbClr val="0C0D0D"/>
                </a:solidFill>
                <a:latin typeface="Calibri" panose="020F0502020204030204" pitchFamily="34" charset="0"/>
              </a:rPr>
              <a:t>sunan</a:t>
            </a:r>
            <a:r>
              <a:rPr lang="en-US" sz="1400" dirty="0">
                <a:solidFill>
                  <a:srgbClr val="0C0D0D"/>
                </a:solidFill>
                <a:latin typeface="Calibri" panose="020F0502020204030204" pitchFamily="34" charset="0"/>
              </a:rPr>
              <a:t>, </a:t>
            </a:r>
            <a:r>
              <a:rPr lang="en-US" sz="1400" dirty="0" err="1">
                <a:solidFill>
                  <a:srgbClr val="0C0D0D"/>
                </a:solidFill>
                <a:latin typeface="Calibri" panose="020F0502020204030204" pitchFamily="34" charset="0"/>
              </a:rPr>
              <a:t>yürütülen</a:t>
            </a:r>
            <a:r>
              <a:rPr lang="en-US" sz="1400" dirty="0">
                <a:solidFill>
                  <a:srgbClr val="0C0D0D"/>
                </a:solidFill>
                <a:latin typeface="Calibri" panose="020F0502020204030204" pitchFamily="34" charset="0"/>
              </a:rPr>
              <a:t> </a:t>
            </a:r>
            <a:r>
              <a:rPr lang="en-US" sz="1400" dirty="0" err="1">
                <a:solidFill>
                  <a:srgbClr val="0C0D0D"/>
                </a:solidFill>
                <a:latin typeface="Calibri" panose="020F0502020204030204" pitchFamily="34" charset="0"/>
              </a:rPr>
              <a:t>araştırma</a:t>
            </a:r>
            <a:r>
              <a:rPr lang="en-US" sz="1400" dirty="0">
                <a:solidFill>
                  <a:srgbClr val="0C0D0D"/>
                </a:solidFill>
                <a:latin typeface="Calibri" panose="020F0502020204030204" pitchFamily="34" charset="0"/>
              </a:rPr>
              <a:t> </a:t>
            </a:r>
            <a:r>
              <a:rPr lang="en-US" sz="1400" dirty="0" err="1">
                <a:solidFill>
                  <a:srgbClr val="0C0D0D"/>
                </a:solidFill>
                <a:latin typeface="Calibri" panose="020F0502020204030204" pitchFamily="34" charset="0"/>
              </a:rPr>
              <a:t>faaliyetleriyle</a:t>
            </a:r>
            <a:r>
              <a:rPr lang="en-US" sz="1400" dirty="0">
                <a:solidFill>
                  <a:srgbClr val="0C0D0D"/>
                </a:solidFill>
                <a:latin typeface="Calibri" panose="020F0502020204030204" pitchFamily="34" charset="0"/>
              </a:rPr>
              <a:t> </a:t>
            </a:r>
            <a:r>
              <a:rPr lang="en-US" sz="1400" dirty="0" err="1">
                <a:solidFill>
                  <a:srgbClr val="0C0D0D"/>
                </a:solidFill>
                <a:latin typeface="Calibri" panose="020F0502020204030204" pitchFamily="34" charset="0"/>
              </a:rPr>
              <a:t>uluslararası</a:t>
            </a:r>
            <a:r>
              <a:rPr lang="en-US" sz="1400" dirty="0">
                <a:solidFill>
                  <a:srgbClr val="0C0D0D"/>
                </a:solidFill>
                <a:latin typeface="Calibri" panose="020F0502020204030204" pitchFamily="34" charset="0"/>
              </a:rPr>
              <a:t> </a:t>
            </a:r>
            <a:r>
              <a:rPr lang="en-US" sz="1400" dirty="0" err="1">
                <a:solidFill>
                  <a:srgbClr val="0C0D0D"/>
                </a:solidFill>
                <a:latin typeface="Calibri" panose="020F0502020204030204" pitchFamily="34" charset="0"/>
              </a:rPr>
              <a:t>düzeyde</a:t>
            </a:r>
            <a:r>
              <a:rPr lang="en-US" sz="1400" dirty="0">
                <a:solidFill>
                  <a:srgbClr val="0C0D0D"/>
                </a:solidFill>
                <a:latin typeface="Calibri" panose="020F0502020204030204" pitchFamily="34" charset="0"/>
              </a:rPr>
              <a:t> </a:t>
            </a:r>
            <a:r>
              <a:rPr lang="en-US" sz="1400" dirty="0" err="1">
                <a:solidFill>
                  <a:srgbClr val="0C0D0D"/>
                </a:solidFill>
                <a:latin typeface="Calibri" panose="020F0502020204030204" pitchFamily="34" charset="0"/>
              </a:rPr>
              <a:t>tanınan</a:t>
            </a:r>
            <a:r>
              <a:rPr lang="en-US" sz="1400" dirty="0">
                <a:solidFill>
                  <a:srgbClr val="0C0D0D"/>
                </a:solidFill>
                <a:latin typeface="Calibri" panose="020F0502020204030204" pitchFamily="34" charset="0"/>
              </a:rPr>
              <a:t>, </a:t>
            </a:r>
            <a:r>
              <a:rPr lang="en-US" sz="1400" dirty="0" err="1">
                <a:solidFill>
                  <a:srgbClr val="0C0D0D"/>
                </a:solidFill>
                <a:latin typeface="Calibri" panose="020F0502020204030204" pitchFamily="34" charset="0"/>
              </a:rPr>
              <a:t>alandaki</a:t>
            </a:r>
            <a:r>
              <a:rPr lang="en-US" sz="1400" dirty="0">
                <a:solidFill>
                  <a:srgbClr val="0C0D0D"/>
                </a:solidFill>
                <a:latin typeface="Calibri" panose="020F0502020204030204" pitchFamily="34" charset="0"/>
              </a:rPr>
              <a:t> </a:t>
            </a:r>
            <a:r>
              <a:rPr lang="en-US" sz="1400" dirty="0" err="1">
                <a:solidFill>
                  <a:srgbClr val="0C0D0D"/>
                </a:solidFill>
                <a:latin typeface="Calibri" panose="020F0502020204030204" pitchFamily="34" charset="0"/>
              </a:rPr>
              <a:t>bilimsel</a:t>
            </a:r>
            <a:r>
              <a:rPr lang="en-US" sz="1400" dirty="0">
                <a:solidFill>
                  <a:srgbClr val="0C0D0D"/>
                </a:solidFill>
                <a:latin typeface="Calibri" panose="020F0502020204030204" pitchFamily="34" charset="0"/>
              </a:rPr>
              <a:t> </a:t>
            </a:r>
            <a:r>
              <a:rPr lang="en-US" sz="1400" dirty="0" err="1">
                <a:solidFill>
                  <a:srgbClr val="0C0D0D"/>
                </a:solidFill>
                <a:latin typeface="Calibri" panose="020F0502020204030204" pitchFamily="34" charset="0"/>
              </a:rPr>
              <a:t>ve</a:t>
            </a:r>
            <a:r>
              <a:rPr lang="en-US" sz="1400" dirty="0">
                <a:solidFill>
                  <a:srgbClr val="0C0D0D"/>
                </a:solidFill>
                <a:latin typeface="Calibri" panose="020F0502020204030204" pitchFamily="34" charset="0"/>
              </a:rPr>
              <a:t> </a:t>
            </a:r>
            <a:r>
              <a:rPr lang="en-US" sz="1400" dirty="0" err="1">
                <a:solidFill>
                  <a:srgbClr val="0C0D0D"/>
                </a:solidFill>
                <a:latin typeface="Calibri" panose="020F0502020204030204" pitchFamily="34" charset="0"/>
              </a:rPr>
              <a:t>teknolojik</a:t>
            </a:r>
            <a:r>
              <a:rPr lang="en-US" sz="1400" dirty="0">
                <a:solidFill>
                  <a:srgbClr val="0C0D0D"/>
                </a:solidFill>
                <a:latin typeface="Calibri" panose="020F0502020204030204" pitchFamily="34" charset="0"/>
              </a:rPr>
              <a:t> </a:t>
            </a:r>
            <a:r>
              <a:rPr lang="en-US" sz="1400" dirty="0" err="1">
                <a:solidFill>
                  <a:srgbClr val="0C0D0D"/>
                </a:solidFill>
                <a:latin typeface="Calibri" panose="020F0502020204030204" pitchFamily="34" charset="0"/>
              </a:rPr>
              <a:t>gelişmeleri</a:t>
            </a:r>
            <a:r>
              <a:rPr lang="en-US" sz="1400" dirty="0">
                <a:solidFill>
                  <a:srgbClr val="0C0D0D"/>
                </a:solidFill>
                <a:latin typeface="Calibri" panose="020F0502020204030204" pitchFamily="34" charset="0"/>
              </a:rPr>
              <a:t> </a:t>
            </a:r>
            <a:r>
              <a:rPr lang="en-US" sz="1400" dirty="0" err="1">
                <a:solidFill>
                  <a:srgbClr val="0C0D0D"/>
                </a:solidFill>
                <a:latin typeface="Calibri" panose="020F0502020204030204" pitchFamily="34" charset="0"/>
              </a:rPr>
              <a:t>takip</a:t>
            </a:r>
            <a:r>
              <a:rPr lang="en-US" sz="1400" dirty="0">
                <a:solidFill>
                  <a:srgbClr val="0C0D0D"/>
                </a:solidFill>
                <a:latin typeface="Calibri" panose="020F0502020204030204" pitchFamily="34" charset="0"/>
              </a:rPr>
              <a:t> </a:t>
            </a:r>
            <a:r>
              <a:rPr lang="en-US" sz="1400" dirty="0" err="1">
                <a:solidFill>
                  <a:srgbClr val="0C0D0D"/>
                </a:solidFill>
                <a:latin typeface="Calibri" panose="020F0502020204030204" pitchFamily="34" charset="0"/>
              </a:rPr>
              <a:t>eden</a:t>
            </a:r>
            <a:r>
              <a:rPr lang="en-US" sz="1400" dirty="0">
                <a:solidFill>
                  <a:srgbClr val="0C0D0D"/>
                </a:solidFill>
                <a:latin typeface="Calibri" panose="020F0502020204030204" pitchFamily="34" charset="0"/>
              </a:rPr>
              <a:t> </a:t>
            </a:r>
            <a:r>
              <a:rPr lang="en-US" sz="1400" dirty="0" err="1">
                <a:solidFill>
                  <a:srgbClr val="0C0D0D"/>
                </a:solidFill>
                <a:latin typeface="Calibri" panose="020F0502020204030204" pitchFamily="34" charset="0"/>
              </a:rPr>
              <a:t>bir</a:t>
            </a:r>
            <a:r>
              <a:rPr lang="en-US" sz="1400" dirty="0">
                <a:solidFill>
                  <a:srgbClr val="0C0D0D"/>
                </a:solidFill>
                <a:latin typeface="Calibri" panose="020F0502020204030204" pitchFamily="34" charset="0"/>
              </a:rPr>
              <a:t> </a:t>
            </a:r>
            <a:r>
              <a:rPr lang="en-US" sz="1400" dirty="0" err="1">
                <a:solidFill>
                  <a:srgbClr val="0C0D0D"/>
                </a:solidFill>
                <a:latin typeface="Calibri" panose="020F0502020204030204" pitchFamily="34" charset="0"/>
              </a:rPr>
              <a:t>bölüm</a:t>
            </a:r>
            <a:r>
              <a:rPr lang="en-US" sz="1400" dirty="0">
                <a:solidFill>
                  <a:srgbClr val="0C0D0D"/>
                </a:solidFill>
                <a:latin typeface="Calibri" panose="020F0502020204030204" pitchFamily="34" charset="0"/>
              </a:rPr>
              <a:t> </a:t>
            </a:r>
            <a:r>
              <a:rPr lang="en-US" sz="1400" dirty="0" err="1">
                <a:solidFill>
                  <a:srgbClr val="0C0D0D"/>
                </a:solidFill>
                <a:latin typeface="Calibri" panose="020F0502020204030204" pitchFamily="34" charset="0"/>
              </a:rPr>
              <a:t>olmaktır</a:t>
            </a:r>
            <a:r>
              <a:rPr lang="en-US" sz="1400" dirty="0">
                <a:solidFill>
                  <a:srgbClr val="0C0D0D"/>
                </a:solidFill>
                <a:latin typeface="Calibri" panose="020F0502020204030204" pitchFamily="34" charset="0"/>
              </a:rPr>
              <a:t>. </a:t>
            </a:r>
            <a:endParaRPr lang="tr-TR" sz="1400" dirty="0">
              <a:solidFill>
                <a:srgbClr val="0C0D0D"/>
              </a:solidFill>
              <a:latin typeface="Calibri" panose="020F0502020204030204" pitchFamily="34" charset="0"/>
            </a:endParaRPr>
          </a:p>
        </p:txBody>
      </p:sp>
      <p:sp>
        <p:nvSpPr>
          <p:cNvPr id="8" name="Dikdörtgen 7"/>
          <p:cNvSpPr/>
          <p:nvPr/>
        </p:nvSpPr>
        <p:spPr>
          <a:xfrm>
            <a:off x="490636" y="2027129"/>
            <a:ext cx="8479627" cy="1442767"/>
          </a:xfrm>
          <a:prstGeom prst="rect">
            <a:avLst/>
          </a:prstGeom>
        </p:spPr>
        <p:txBody>
          <a:bodyPr wrap="square">
            <a:spAutoFit/>
          </a:bodyPr>
          <a:lstStyle/>
          <a:p>
            <a:pPr fontAlgn="base">
              <a:lnSpc>
                <a:spcPct val="150000"/>
              </a:lnSpc>
              <a:spcAft>
                <a:spcPts val="0"/>
              </a:spcAft>
            </a:pPr>
            <a:r>
              <a:rPr lang="tr-TR" b="1" dirty="0">
                <a:solidFill>
                  <a:srgbClr val="FF0000"/>
                </a:solidFill>
                <a:latin typeface="Calibri" panose="020F0502020204030204" pitchFamily="34" charset="0"/>
                <a:ea typeface="Times New Roman" panose="02020603050405020304" pitchFamily="18" charset="0"/>
              </a:rPr>
              <a:t>BİRİMİN MİSYONU</a:t>
            </a:r>
          </a:p>
          <a:p>
            <a:pPr fontAlgn="base">
              <a:lnSpc>
                <a:spcPct val="150000"/>
              </a:lnSpc>
              <a:spcAft>
                <a:spcPts val="0"/>
              </a:spcAft>
            </a:pPr>
            <a:r>
              <a:rPr lang="tr-TR" sz="1400" dirty="0">
                <a:solidFill>
                  <a:srgbClr val="0C0D0D"/>
                </a:solidFill>
                <a:latin typeface="Calibri" panose="020F0502020204030204" pitchFamily="34" charset="0"/>
                <a:ea typeface="Times New Roman" panose="02020603050405020304" pitchFamily="18" charset="0"/>
              </a:rPr>
              <a:t>Gerek endüstride, gerekse akademik dünyada lider pozisyonlar için bilgisayar mühendisleri yetiştirmek ve bu bağlamda öğrencilere, hedefe yönelik, çağdaş ve dinamik bir eğitim sistemi ile analitik muhakeme, mühendislik tasarımı yetenekleri ve bir yazılım geliştirme projesinin bütün süreçlerinde gerekebilecek becerileri kazandırmaktır. </a:t>
            </a:r>
            <a:endParaRPr lang="tr-TR" sz="1400" dirty="0">
              <a:solidFill>
                <a:srgbClr val="0C0D0D"/>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565952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533747" y="537546"/>
            <a:ext cx="4403764"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SWOT (GZFT) ANALİZİ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3" y="417147"/>
            <a:ext cx="2088232" cy="4435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o 3">
            <a:extLst>
              <a:ext uri="{FF2B5EF4-FFF2-40B4-BE49-F238E27FC236}">
                <a16:creationId xmlns:a16="http://schemas.microsoft.com/office/drawing/2014/main" id="{71D4A1E5-060A-49D3-A943-BEC00AFE7E9A}"/>
              </a:ext>
            </a:extLst>
          </p:cNvPr>
          <p:cNvGraphicFramePr>
            <a:graphicFrameLocks noGrp="1"/>
          </p:cNvGraphicFramePr>
          <p:nvPr/>
        </p:nvGraphicFramePr>
        <p:xfrm>
          <a:off x="181197" y="931415"/>
          <a:ext cx="8781606" cy="5787684"/>
        </p:xfrm>
        <a:graphic>
          <a:graphicData uri="http://schemas.openxmlformats.org/drawingml/2006/table">
            <a:tbl>
              <a:tblPr/>
              <a:tblGrid>
                <a:gridCol w="2095911">
                  <a:extLst>
                    <a:ext uri="{9D8B030D-6E8A-4147-A177-3AD203B41FA5}">
                      <a16:colId xmlns:a16="http://schemas.microsoft.com/office/drawing/2014/main" val="3918363564"/>
                    </a:ext>
                  </a:extLst>
                </a:gridCol>
                <a:gridCol w="2216939">
                  <a:extLst>
                    <a:ext uri="{9D8B030D-6E8A-4147-A177-3AD203B41FA5}">
                      <a16:colId xmlns:a16="http://schemas.microsoft.com/office/drawing/2014/main" val="1683979601"/>
                    </a:ext>
                  </a:extLst>
                </a:gridCol>
                <a:gridCol w="2234378">
                  <a:extLst>
                    <a:ext uri="{9D8B030D-6E8A-4147-A177-3AD203B41FA5}">
                      <a16:colId xmlns:a16="http://schemas.microsoft.com/office/drawing/2014/main" val="2592459544"/>
                    </a:ext>
                  </a:extLst>
                </a:gridCol>
                <a:gridCol w="2234378">
                  <a:extLst>
                    <a:ext uri="{9D8B030D-6E8A-4147-A177-3AD203B41FA5}">
                      <a16:colId xmlns:a16="http://schemas.microsoft.com/office/drawing/2014/main" val="588152821"/>
                    </a:ext>
                  </a:extLst>
                </a:gridCol>
              </a:tblGrid>
              <a:tr h="563311">
                <a:tc>
                  <a:txBody>
                    <a:bodyPr/>
                    <a:lstStyle/>
                    <a:p>
                      <a:pPr algn="ctr" fontAlgn="ctr"/>
                      <a:r>
                        <a:rPr lang="tr-TR" sz="1200" b="1" i="0" u="none" strike="noStrike" dirty="0">
                          <a:solidFill>
                            <a:srgbClr val="000000"/>
                          </a:solidFill>
                          <a:effectLst/>
                          <a:latin typeface="Calibri" panose="020F0502020204030204" pitchFamily="34" charset="0"/>
                        </a:rPr>
                        <a:t>GÜÇLÜ YÖNLER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ZAYIF YÖNLER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FIRSATLAR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TEHDİTLER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333432">
                <a:tc>
                  <a:txBody>
                    <a:bodyPr/>
                    <a:lstStyle/>
                    <a:p>
                      <a:pPr algn="ctr" fontAlgn="ctr"/>
                      <a:r>
                        <a:rPr lang="tr-TR" sz="1100" b="0" i="0" u="none" strike="noStrike" dirty="0">
                          <a:solidFill>
                            <a:srgbClr val="000000"/>
                          </a:solidFill>
                          <a:effectLst/>
                          <a:latin typeface="Calibri" panose="020F0502020204030204" pitchFamily="34" charset="0"/>
                        </a:rPr>
                        <a:t>G1- Eğitim dilinin İngilizce olması</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100" b="0" i="0" u="none" strike="noStrike" dirty="0">
                          <a:solidFill>
                            <a:srgbClr val="000000"/>
                          </a:solidFill>
                          <a:effectLst/>
                          <a:latin typeface="Calibri" panose="020F0502020204030204" pitchFamily="34" charset="0"/>
                        </a:rPr>
                        <a:t> Z1- Akademik kadronun sayıca  yetersiz olması</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100" b="0" i="0" u="none" strike="noStrike" dirty="0">
                          <a:solidFill>
                            <a:srgbClr val="000000"/>
                          </a:solidFill>
                          <a:effectLst/>
                          <a:latin typeface="Calibri" panose="020F0502020204030204" pitchFamily="34" charset="0"/>
                        </a:rPr>
                        <a:t> F1- Antalya'da ilk mezun veren Bilgisayar Mühendisliği Bölümü olması</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100" b="0" i="0" u="none" strike="noStrike" dirty="0">
                          <a:solidFill>
                            <a:srgbClr val="000000"/>
                          </a:solidFill>
                          <a:effectLst/>
                          <a:latin typeface="Calibri" panose="020F0502020204030204" pitchFamily="34" charset="0"/>
                        </a:rPr>
                        <a:t>T1- Mezun enflasyonunun Bilgisayar Mühendisliği bölümünde yaratacağı istihdam sorunları</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333432">
                <a:tc>
                  <a:txBody>
                    <a:bodyPr/>
                    <a:lstStyle/>
                    <a:p>
                      <a:pPr algn="ctr" fontAlgn="ctr"/>
                      <a:r>
                        <a:rPr lang="tr-TR" sz="1100" b="0" i="0" u="none" strike="noStrike" dirty="0">
                          <a:solidFill>
                            <a:srgbClr val="000000"/>
                          </a:solidFill>
                          <a:effectLst/>
                          <a:latin typeface="Calibri" panose="020F0502020204030204" pitchFamily="34" charset="0"/>
                        </a:rPr>
                        <a:t>G2- Köklü dünya üniversitelerinde eğitim almış akademisyen kadrosu</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100" b="0" i="0" u="none" strike="noStrike" dirty="0">
                          <a:solidFill>
                            <a:srgbClr val="000000"/>
                          </a:solidFill>
                          <a:effectLst/>
                          <a:latin typeface="Calibri" panose="020F0502020204030204" pitchFamily="34" charset="0"/>
                        </a:rPr>
                        <a:t> Z2- Doktora programının ve sadece bilgisayar bilimlerine yönelik yüksek lisans programının  olmaması</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100" b="0" i="0" u="none" strike="noStrike" dirty="0">
                          <a:solidFill>
                            <a:srgbClr val="000000"/>
                          </a:solidFill>
                          <a:effectLst/>
                          <a:latin typeface="Calibri" panose="020F0502020204030204" pitchFamily="34" charset="0"/>
                        </a:rPr>
                        <a:t> F2- Mezun öğrencilerimizin yeni mezun öğrencilerimize iş imkanları yaratması</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100" b="0" i="0" u="none" strike="noStrike" dirty="0">
                          <a:solidFill>
                            <a:srgbClr val="000000"/>
                          </a:solidFill>
                          <a:effectLst/>
                          <a:latin typeface="Calibri" panose="020F0502020204030204" pitchFamily="34" charset="0"/>
                        </a:rPr>
                        <a:t>T2- Öğrencilerin matematik başarısının her geçen yıl düşmesi sonucu derslerde beklenen kalitede eğitim verilememesi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333432">
                <a:tc>
                  <a:txBody>
                    <a:bodyPr/>
                    <a:lstStyle/>
                    <a:p>
                      <a:pPr algn="ctr" fontAlgn="ctr"/>
                      <a:r>
                        <a:rPr lang="tr-TR" sz="1100" b="0" i="0" u="none" strike="noStrike" dirty="0">
                          <a:solidFill>
                            <a:srgbClr val="000000"/>
                          </a:solidFill>
                          <a:effectLst/>
                          <a:latin typeface="Calibri" panose="020F0502020204030204" pitchFamily="34" charset="0"/>
                        </a:rPr>
                        <a:t>G3- Tezli yüksek lisans  programı (ECE) bulunması</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100" b="0" i="0" u="none" strike="noStrike" dirty="0">
                          <a:solidFill>
                            <a:srgbClr val="000000"/>
                          </a:solidFill>
                          <a:effectLst/>
                          <a:latin typeface="Calibri" panose="020F0502020204030204" pitchFamily="34" charset="0"/>
                        </a:rPr>
                        <a:t> Z3- İdari iş yoğunluğunun akademik işleri yavaşlatması</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100" b="0" i="0" u="none" strike="noStrike" dirty="0">
                          <a:solidFill>
                            <a:srgbClr val="000000"/>
                          </a:solidFill>
                          <a:effectLst/>
                          <a:latin typeface="Calibri" panose="020F0502020204030204" pitchFamily="34" charset="0"/>
                        </a:rPr>
                        <a:t> F3- Antalya şehrinin turizm yazılımlarıyla ilgili cazibe noktası olması</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100" b="0" i="0" u="none" strike="noStrike" dirty="0">
                          <a:solidFill>
                            <a:srgbClr val="000000"/>
                          </a:solidFill>
                          <a:effectLst/>
                          <a:latin typeface="Calibri" panose="020F0502020204030204" pitchFamily="34" charset="0"/>
                        </a:rPr>
                        <a:t>T3- Lisansüstü şehir içi diğer programların çoğalması sonucunda bölümlerimize ilginin azalması</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333432">
                <a:tc>
                  <a:txBody>
                    <a:bodyPr/>
                    <a:lstStyle/>
                    <a:p>
                      <a:pPr algn="ctr" fontAlgn="ctr"/>
                      <a:r>
                        <a:rPr lang="tr-TR" sz="1100" b="0" i="0" u="none" strike="noStrike" dirty="0">
                          <a:solidFill>
                            <a:srgbClr val="000000"/>
                          </a:solidFill>
                          <a:effectLst/>
                          <a:latin typeface="Calibri" panose="020F0502020204030204" pitchFamily="34" charset="0"/>
                        </a:rPr>
                        <a:t>G4-  Akademik kadronun güçlü araştırma potansiyeli ile araştırma projesi alabilme yetisi</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100" b="0" i="0" u="none" strike="noStrike" dirty="0">
                          <a:solidFill>
                            <a:srgbClr val="000000"/>
                          </a:solidFill>
                          <a:effectLst/>
                          <a:latin typeface="Calibri" panose="020F0502020204030204" pitchFamily="34" charset="0"/>
                        </a:rPr>
                        <a:t> </a:t>
                      </a:r>
                      <a:r>
                        <a:rPr lang="fr-FR" sz="1100" b="0" i="0" u="none" strike="noStrike" dirty="0">
                          <a:solidFill>
                            <a:srgbClr val="000000"/>
                          </a:solidFill>
                          <a:effectLst/>
                          <a:latin typeface="Calibri" panose="020F0502020204030204" pitchFamily="34" charset="0"/>
                        </a:rPr>
                        <a:t>Z4- </a:t>
                      </a:r>
                      <a:r>
                        <a:rPr lang="fr-FR" sz="1100" b="0" i="0" u="none" strike="noStrike" dirty="0" err="1">
                          <a:solidFill>
                            <a:srgbClr val="000000"/>
                          </a:solidFill>
                          <a:effectLst/>
                          <a:latin typeface="Calibri" panose="020F0502020204030204" pitchFamily="34" charset="0"/>
                        </a:rPr>
                        <a:t>Bölüme</a:t>
                      </a:r>
                      <a:r>
                        <a:rPr lang="fr-FR" sz="1100" b="0" i="0" u="none" strike="noStrike" dirty="0">
                          <a:solidFill>
                            <a:srgbClr val="000000"/>
                          </a:solidFill>
                          <a:effectLst/>
                          <a:latin typeface="Calibri" panose="020F0502020204030204" pitchFamily="34" charset="0"/>
                        </a:rPr>
                        <a:t> ait </a:t>
                      </a:r>
                      <a:r>
                        <a:rPr lang="fr-FR" sz="1100" b="0" i="0" u="none" strike="noStrike" dirty="0" err="1">
                          <a:solidFill>
                            <a:srgbClr val="000000"/>
                          </a:solidFill>
                          <a:effectLst/>
                          <a:latin typeface="Calibri" panose="020F0502020204030204" pitchFamily="34" charset="0"/>
                        </a:rPr>
                        <a:t>bir</a:t>
                      </a:r>
                      <a:r>
                        <a:rPr lang="fr-FR" sz="1100" b="0" i="0" u="none" strike="noStrike" dirty="0">
                          <a:solidFill>
                            <a:srgbClr val="000000"/>
                          </a:solidFill>
                          <a:effectLst/>
                          <a:latin typeface="Calibri" panose="020F0502020204030204" pitchFamily="34" charset="0"/>
                        </a:rPr>
                        <a:t> </a:t>
                      </a:r>
                      <a:r>
                        <a:rPr lang="fr-FR" sz="1100" b="0" i="0" u="none" strike="noStrike" dirty="0" err="1">
                          <a:solidFill>
                            <a:srgbClr val="000000"/>
                          </a:solidFill>
                          <a:effectLst/>
                          <a:latin typeface="Calibri" panose="020F0502020204030204" pitchFamily="34" charset="0"/>
                        </a:rPr>
                        <a:t>ortak</a:t>
                      </a:r>
                      <a:r>
                        <a:rPr lang="fr-FR" sz="1100" b="0" i="0" u="none" strike="noStrike" dirty="0">
                          <a:solidFill>
                            <a:srgbClr val="000000"/>
                          </a:solidFill>
                          <a:effectLst/>
                          <a:latin typeface="Calibri" panose="020F0502020204030204" pitchFamily="34" charset="0"/>
                        </a:rPr>
                        <a:t> </a:t>
                      </a:r>
                      <a:r>
                        <a:rPr lang="fr-FR" sz="1100" b="0" i="0" u="none" strike="noStrike" dirty="0" err="1">
                          <a:solidFill>
                            <a:srgbClr val="000000"/>
                          </a:solidFill>
                          <a:effectLst/>
                          <a:latin typeface="Calibri" panose="020F0502020204030204" pitchFamily="34" charset="0"/>
                        </a:rPr>
                        <a:t>alan</a:t>
                      </a:r>
                      <a:r>
                        <a:rPr lang="fr-FR" sz="1100" b="0" i="0" u="none" strike="noStrike" dirty="0">
                          <a:solidFill>
                            <a:srgbClr val="000000"/>
                          </a:solidFill>
                          <a:effectLst/>
                          <a:latin typeface="Calibri" panose="020F0502020204030204" pitchFamily="34" charset="0"/>
                        </a:rPr>
                        <a:t> </a:t>
                      </a:r>
                      <a:r>
                        <a:rPr lang="fr-FR" sz="1100" b="0" i="0" u="none" strike="noStrike" dirty="0" err="1">
                          <a:solidFill>
                            <a:srgbClr val="000000"/>
                          </a:solidFill>
                          <a:effectLst/>
                          <a:latin typeface="Calibri" panose="020F0502020204030204" pitchFamily="34" charset="0"/>
                        </a:rPr>
                        <a:t>olmaması</a:t>
                      </a:r>
                      <a:endParaRPr lang="tr-TR" sz="11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100" b="0" i="0" u="none" strike="noStrike" dirty="0">
                          <a:solidFill>
                            <a:srgbClr val="000000"/>
                          </a:solidFill>
                          <a:effectLst/>
                          <a:latin typeface="Calibri" panose="020F0502020204030204" pitchFamily="34" charset="0"/>
                        </a:rPr>
                        <a:t> F4- Elektronik gibi alanlarda da kendilerini gösterecek yeterlilikte öğrencilerimizin olması</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100" b="0" i="0" u="none" strike="noStrike" dirty="0">
                          <a:solidFill>
                            <a:srgbClr val="000000"/>
                          </a:solidFill>
                          <a:effectLst/>
                          <a:latin typeface="Calibri" panose="020F0502020204030204" pitchFamily="34" charset="0"/>
                        </a:rPr>
                        <a:t>T4- Ekonomik şartlardan dolayı öğrencilerin kendi şehirlerinde okumak istemeleri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333432">
                <a:tc>
                  <a:txBody>
                    <a:bodyPr/>
                    <a:lstStyle/>
                    <a:p>
                      <a:pPr algn="ctr" fontAlgn="ctr"/>
                      <a:r>
                        <a:rPr lang="tr-TR" sz="1100" b="0" i="0" u="none" strike="noStrike" dirty="0">
                          <a:solidFill>
                            <a:srgbClr val="000000"/>
                          </a:solidFill>
                          <a:effectLst/>
                          <a:latin typeface="Calibri" panose="020F0502020204030204" pitchFamily="34" charset="0"/>
                        </a:rPr>
                        <a:t>G5- Farklı kültürlerden öğrencilerin birlikte çalışabilme imkanı</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100" b="0" i="0" u="none" strike="noStrike" dirty="0">
                          <a:solidFill>
                            <a:srgbClr val="000000"/>
                          </a:solidFill>
                          <a:effectLst/>
                          <a:latin typeface="Calibri" panose="020F0502020204030204" pitchFamily="34" charset="0"/>
                        </a:rPr>
                        <a:t> Z5- Tüm bölümlere ortak dersler verilmesi nedeniyle  bölüm dışından destek alma zorunluluğu</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100" b="0" i="0" u="none" strike="noStrike" dirty="0">
                          <a:solidFill>
                            <a:srgbClr val="000000"/>
                          </a:solidFill>
                          <a:effectLst/>
                          <a:latin typeface="Calibri" panose="020F0502020204030204" pitchFamily="34" charset="0"/>
                        </a:rPr>
                        <a:t> F5- Dünya çapında en geçerli branşlardan birinin bilgisayar bilimi olması</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100" b="0" i="0" u="none" strike="noStrike" dirty="0">
                          <a:solidFill>
                            <a:srgbClr val="000000"/>
                          </a:solidFill>
                          <a:effectLst/>
                          <a:latin typeface="Calibri" panose="020F0502020204030204" pitchFamily="34" charset="0"/>
                        </a:rPr>
                        <a:t>T5- Tanıtım yetersizliği sonucu bölüm bilinirliğinin düşmesi ve aday öğrencilerin bölümü tercih etmemesi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333432">
                <a:tc>
                  <a:txBody>
                    <a:bodyPr/>
                    <a:lstStyle/>
                    <a:p>
                      <a:pPr algn="ctr" fontAlgn="ctr"/>
                      <a:r>
                        <a:rPr lang="tr-TR" sz="1100" b="0" i="0" u="none" strike="noStrike" dirty="0">
                          <a:solidFill>
                            <a:srgbClr val="000000"/>
                          </a:solidFill>
                          <a:effectLst/>
                          <a:latin typeface="Calibri" panose="020F0502020204030204" pitchFamily="34" charset="0"/>
                        </a:rPr>
                        <a:t>G6- Komşu üniversitelerde bulunan akademisyen ve öğrenciler ile ortak projeler çıkarılması</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100" b="0" i="0" u="none" strike="noStrike" dirty="0">
                          <a:solidFill>
                            <a:srgbClr val="000000"/>
                          </a:solidFill>
                          <a:effectLst/>
                          <a:latin typeface="Calibri" panose="020F0502020204030204" pitchFamily="34" charset="0"/>
                        </a:rPr>
                        <a:t>Z6- Artan öğrenci sayısına cevap verilememesi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100" b="0" i="0" u="none" strike="noStrike" dirty="0">
                          <a:solidFill>
                            <a:srgbClr val="000000"/>
                          </a:solidFill>
                          <a:effectLst/>
                          <a:latin typeface="Calibri" panose="020F0502020204030204" pitchFamily="34" charset="0"/>
                        </a:rPr>
                        <a:t>F6- Yakın çevrede açılan Bilgisayar Mühendisliği bölümleri sayısının artması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100" b="0" i="0" u="none" strike="noStrike" dirty="0">
                          <a:solidFill>
                            <a:srgbClr val="000000"/>
                          </a:solidFill>
                          <a:effectLst/>
                          <a:latin typeface="Calibri" panose="020F0502020204030204" pitchFamily="34" charset="0"/>
                        </a:rPr>
                        <a:t>T6- Yurtdışından bölümü tercih edebilecek öğrencilerin ülkenin ekonomik istikrarsızlığından  çekinmesi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333432">
                <a:tc>
                  <a:txBody>
                    <a:bodyPr/>
                    <a:lstStyle/>
                    <a:p>
                      <a:pPr algn="ctr" fontAlgn="ctr"/>
                      <a:r>
                        <a:rPr lang="tr-TR" sz="1100" b="0" i="0" u="none" strike="noStrike" dirty="0">
                          <a:solidFill>
                            <a:srgbClr val="000000"/>
                          </a:solidFill>
                          <a:effectLst/>
                          <a:latin typeface="Calibri" panose="020F0502020204030204" pitchFamily="34" charset="0"/>
                        </a:rPr>
                        <a:t>G7- Müfredatın ihtiyaçlara göre güncellenmesi</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100" b="0" i="0" u="none" strike="noStrike" dirty="0">
                          <a:solidFill>
                            <a:srgbClr val="000000"/>
                          </a:solidFill>
                          <a:effectLst/>
                          <a:latin typeface="Calibri" panose="020F0502020204030204" pitchFamily="34" charset="0"/>
                        </a:rPr>
                        <a:t> Z7- Araştırma görevlisi başına düşen asistanlık/</a:t>
                      </a:r>
                      <a:r>
                        <a:rPr lang="tr-TR" sz="1100" b="0" i="0" u="none" strike="noStrike" dirty="0" err="1">
                          <a:solidFill>
                            <a:srgbClr val="000000"/>
                          </a:solidFill>
                          <a:effectLst/>
                          <a:latin typeface="Calibri" panose="020F0502020204030204" pitchFamily="34" charset="0"/>
                        </a:rPr>
                        <a:t>lab</a:t>
                      </a:r>
                      <a:r>
                        <a:rPr lang="tr-TR" sz="1100" b="0" i="0" u="none" strike="noStrike" dirty="0">
                          <a:solidFill>
                            <a:srgbClr val="000000"/>
                          </a:solidFill>
                          <a:effectLst/>
                          <a:latin typeface="Calibri" panose="020F0502020204030204" pitchFamily="34" charset="0"/>
                        </a:rPr>
                        <a:t> sayısının fazla olması sebebiyle öğrenciye yeterli zaman ayrılamaması</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100" b="0" i="0" u="none" strike="noStrike" dirty="0">
                          <a:solidFill>
                            <a:srgbClr val="000000"/>
                          </a:solidFill>
                          <a:effectLst/>
                          <a:latin typeface="Calibri" panose="020F0502020204030204" pitchFamily="34" charset="0"/>
                        </a:rPr>
                        <a:t> F7- İş hayatında </a:t>
                      </a:r>
                      <a:r>
                        <a:rPr lang="tr-TR" sz="1100" b="0" i="0" u="none" strike="noStrike" dirty="0" err="1">
                          <a:solidFill>
                            <a:srgbClr val="000000"/>
                          </a:solidFill>
                          <a:effectLst/>
                          <a:latin typeface="Calibri" panose="020F0502020204030204" pitchFamily="34" charset="0"/>
                        </a:rPr>
                        <a:t>İngilizce'nin</a:t>
                      </a:r>
                      <a:r>
                        <a:rPr lang="tr-TR" sz="1100" b="0" i="0" u="none" strike="noStrike" dirty="0">
                          <a:solidFill>
                            <a:srgbClr val="000000"/>
                          </a:solidFill>
                          <a:effectLst/>
                          <a:latin typeface="Calibri" panose="020F0502020204030204" pitchFamily="34" charset="0"/>
                        </a:rPr>
                        <a:t> sağladığı avantajlar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100" b="0" i="0" u="none" strike="noStrike" dirty="0">
                          <a:solidFill>
                            <a:srgbClr val="000000"/>
                          </a:solidFill>
                          <a:effectLst/>
                          <a:latin typeface="Calibri" panose="020F0502020204030204" pitchFamily="34" charset="0"/>
                        </a:rPr>
                        <a:t>T7- Öğrencilerin eğitimde yabancı dil sorunları yaşaması</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061239"/>
                  </a:ext>
                </a:extLst>
              </a:tr>
              <a:tr h="333432">
                <a:tc>
                  <a:txBody>
                    <a:bodyPr/>
                    <a:lstStyle/>
                    <a:p>
                      <a:pPr algn="ctr" fontAlgn="ctr"/>
                      <a:r>
                        <a:rPr lang="tr-TR" sz="1100" b="0" i="0" u="none" strike="noStrike" dirty="0">
                          <a:solidFill>
                            <a:srgbClr val="000000"/>
                          </a:solidFill>
                          <a:effectLst/>
                          <a:latin typeface="Calibri" panose="020F0502020204030204" pitchFamily="34" charset="0"/>
                        </a:rPr>
                        <a:t>G8- Ulaşılabilir akademik kadro</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100" b="0" i="0" u="none" strike="noStrike" dirty="0">
                          <a:solidFill>
                            <a:srgbClr val="000000"/>
                          </a:solidFill>
                          <a:effectLst/>
                          <a:latin typeface="Calibri" panose="020F0502020204030204" pitchFamily="34" charset="0"/>
                        </a:rPr>
                        <a:t> </a:t>
                      </a:r>
                      <a:r>
                        <a:rPr lang="nb-NO" sz="1100" b="0" i="0" u="none" strike="noStrike" dirty="0">
                          <a:solidFill>
                            <a:srgbClr val="000000"/>
                          </a:solidFill>
                          <a:effectLst/>
                          <a:latin typeface="Calibri" panose="020F0502020204030204" pitchFamily="34" charset="0"/>
                        </a:rPr>
                        <a:t>Z8- Seminerlere yeterli katılım sağlanamaması</a:t>
                      </a:r>
                      <a:endParaRPr lang="tr-TR" sz="11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100" b="0" i="0" u="none" strike="noStrike" dirty="0">
                          <a:solidFill>
                            <a:srgbClr val="000000"/>
                          </a:solidFill>
                          <a:effectLst/>
                          <a:latin typeface="Calibri" panose="020F0502020204030204" pitchFamily="34" charset="0"/>
                        </a:rPr>
                        <a:t> F8- Pandemiden dolayı artan siber işlerin bölümümüze olan ilgiyi artırması</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1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7738203"/>
                  </a:ext>
                </a:extLst>
              </a:tr>
              <a:tr h="333432">
                <a:tc>
                  <a:txBody>
                    <a:bodyPr/>
                    <a:lstStyle/>
                    <a:p>
                      <a:pPr algn="ctr" fontAlgn="ctr"/>
                      <a:r>
                        <a:rPr lang="tr-TR" sz="1100" b="0" i="0" u="none" strike="noStrike" dirty="0">
                          <a:solidFill>
                            <a:srgbClr val="000000"/>
                          </a:solidFill>
                          <a:effectLst/>
                          <a:latin typeface="Calibri" panose="020F0502020204030204" pitchFamily="34" charset="0"/>
                        </a:rPr>
                        <a:t>G9- Mezunlarımızın yurtdışı ve yurtiçi iyi üniversitelerde lisansüstü eğitimlere kabul edilmesi</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1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100" b="0" i="0" u="none" strike="noStrike" dirty="0">
                          <a:solidFill>
                            <a:srgbClr val="000000"/>
                          </a:solidFill>
                          <a:effectLst/>
                          <a:latin typeface="Calibri" panose="020F0502020204030204" pitchFamily="34" charset="0"/>
                        </a:rPr>
                        <a:t>F9- Ekonomik şartlardan dolayı öğrencilerin kendi şehirlerinde okumayı tercih etmeleri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1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59513874"/>
                  </a:ext>
                </a:extLst>
              </a:tr>
              <a:tr h="333432">
                <a:tc>
                  <a:txBody>
                    <a:bodyPr/>
                    <a:lstStyle/>
                    <a:p>
                      <a:pPr algn="ctr" fontAlgn="ctr"/>
                      <a:r>
                        <a:rPr lang="tr-TR" sz="1100" b="0" i="0" u="none" strike="noStrike" dirty="0">
                          <a:solidFill>
                            <a:srgbClr val="000000"/>
                          </a:solidFill>
                          <a:effectLst/>
                          <a:latin typeface="Calibri" panose="020F0502020204030204" pitchFamily="34" charset="0"/>
                        </a:rPr>
                        <a:t>G10- Bölüm bünyesinde bulunan Makine Öğrenimi laboratuvarı</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1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1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1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7529262"/>
                  </a:ext>
                </a:extLst>
              </a:tr>
              <a:tr h="333432">
                <a:tc>
                  <a:txBody>
                    <a:bodyPr/>
                    <a:lstStyle/>
                    <a:p>
                      <a:pPr algn="ctr" fontAlgn="ctr"/>
                      <a:r>
                        <a:rPr lang="tr-TR" sz="1100" b="0" i="0" u="none" strike="noStrike" dirty="0">
                          <a:solidFill>
                            <a:srgbClr val="000000"/>
                          </a:solidFill>
                          <a:effectLst/>
                          <a:latin typeface="Calibri" panose="020F0502020204030204" pitchFamily="34" charset="0"/>
                        </a:rPr>
                        <a:t>G11- Akademisyen &amp; öğrenci işbirliği ile projeler çıkarılması</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1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1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1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58300749"/>
                  </a:ext>
                </a:extLst>
              </a:tr>
            </a:tbl>
          </a:graphicData>
        </a:graphic>
      </p:graphicFrame>
    </p:spTree>
    <p:extLst>
      <p:ext uri="{BB962C8B-B14F-4D97-AF65-F5344CB8AC3E}">
        <p14:creationId xmlns:p14="http://schemas.microsoft.com/office/powerpoint/2010/main" val="10573979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76429" y="423861"/>
            <a:ext cx="5076628"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BEKLENTİLERİ 1/2</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8"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o 3"/>
          <p:cNvGraphicFramePr>
            <a:graphicFrameLocks noGrp="1"/>
          </p:cNvGraphicFramePr>
          <p:nvPr/>
        </p:nvGraphicFramePr>
        <p:xfrm>
          <a:off x="2076429" y="941890"/>
          <a:ext cx="5097936" cy="5364253"/>
        </p:xfrm>
        <a:graphic>
          <a:graphicData uri="http://schemas.openxmlformats.org/drawingml/2006/table">
            <a:tbl>
              <a:tblPr/>
              <a:tblGrid>
                <a:gridCol w="1631961">
                  <a:extLst>
                    <a:ext uri="{9D8B030D-6E8A-4147-A177-3AD203B41FA5}">
                      <a16:colId xmlns:a16="http://schemas.microsoft.com/office/drawing/2014/main" val="3918363564"/>
                    </a:ext>
                  </a:extLst>
                </a:gridCol>
                <a:gridCol w="1726198">
                  <a:extLst>
                    <a:ext uri="{9D8B030D-6E8A-4147-A177-3AD203B41FA5}">
                      <a16:colId xmlns:a16="http://schemas.microsoft.com/office/drawing/2014/main" val="1683979601"/>
                    </a:ext>
                  </a:extLst>
                </a:gridCol>
                <a:gridCol w="1739777">
                  <a:extLst>
                    <a:ext uri="{9D8B030D-6E8A-4147-A177-3AD203B41FA5}">
                      <a16:colId xmlns:a16="http://schemas.microsoft.com/office/drawing/2014/main" val="2592459544"/>
                    </a:ext>
                  </a:extLst>
                </a:gridCol>
              </a:tblGrid>
              <a:tr h="563311">
                <a:tc>
                  <a:txBody>
                    <a:bodyPr/>
                    <a:lstStyle/>
                    <a:p>
                      <a:pPr algn="ctr" fontAlgn="ctr"/>
                      <a:r>
                        <a:rPr lang="tr-TR" sz="1200" b="1" i="0" u="none" strike="noStrike" dirty="0">
                          <a:solidFill>
                            <a:srgbClr val="000000"/>
                          </a:solidFill>
                          <a:effectLst/>
                          <a:latin typeface="Calibri" panose="020F0502020204030204" pitchFamily="34" charset="0"/>
                        </a:rPr>
                        <a:t>PAYDAŞ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PAYDAŞ OLMA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PAYDAŞ BEKLENTİSİ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333432">
                <a:tc>
                  <a:txBody>
                    <a:bodyPr/>
                    <a:lstStyle/>
                    <a:p>
                      <a:pPr algn="ctr" fontAlgn="ctr"/>
                      <a:r>
                        <a:rPr lang="tr-TR" sz="1000" b="0" i="0" u="none" strike="noStrike" dirty="0">
                          <a:solidFill>
                            <a:srgbClr val="000000"/>
                          </a:solidFill>
                          <a:effectLst/>
                          <a:latin typeface="Calibri" panose="020F0502020204030204" pitchFamily="34" charset="0"/>
                        </a:rPr>
                        <a:t>Öğrenci Kulüpleri</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Öğrenci Aktiviteleri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Öğrenci aktivitelerinin oluşturulması, konferans düzenlenmesi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333432">
                <a:tc>
                  <a:txBody>
                    <a:bodyPr/>
                    <a:lstStyle/>
                    <a:p>
                      <a:pPr algn="ctr" fontAlgn="ctr"/>
                      <a:r>
                        <a:rPr lang="tr-TR" sz="1000" b="0" i="0" u="none" strike="noStrike">
                          <a:solidFill>
                            <a:srgbClr val="000000"/>
                          </a:solidFill>
                          <a:effectLst/>
                          <a:latin typeface="Calibri" panose="020F0502020204030204" pitchFamily="34" charset="0"/>
                        </a:rPr>
                        <a:t>Fakültenin Diğer Bölümleri</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İşbirliği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Ders ve Akademik Çalışmalar İçin Destek-Güçlü İletişim ve Empati-Kurumsal Yapı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333432">
                <a:tc>
                  <a:txBody>
                    <a:bodyPr/>
                    <a:lstStyle/>
                    <a:p>
                      <a:pPr algn="ctr" fontAlgn="ctr"/>
                      <a:r>
                        <a:rPr lang="tr-TR" sz="1000" b="0" i="0" u="none" strike="noStrike">
                          <a:solidFill>
                            <a:srgbClr val="000000"/>
                          </a:solidFill>
                          <a:effectLst/>
                          <a:latin typeface="Calibri" panose="020F0502020204030204" pitchFamily="34" charset="0"/>
                        </a:rPr>
                        <a:t>Hakemli Dergiler</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Akademik Çalışmalar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Hakemlik Yayınların Yapılması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333432">
                <a:tc>
                  <a:txBody>
                    <a:bodyPr/>
                    <a:lstStyle/>
                    <a:p>
                      <a:pPr algn="ctr" fontAlgn="ctr"/>
                      <a:r>
                        <a:rPr lang="tr-TR" sz="1000" b="0" i="0" u="none" strike="noStrike">
                          <a:solidFill>
                            <a:srgbClr val="000000"/>
                          </a:solidFill>
                          <a:effectLst/>
                          <a:latin typeface="Calibri" panose="020F0502020204030204" pitchFamily="34" charset="0"/>
                        </a:rPr>
                        <a:t>Akdeniz Üniversitesi Teknokenti</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İşbirliği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Stajyer öğrenci verilmesi,  Firmaların kendi tanıtımları için seminer düzenlenmesi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333432">
                <a:tc>
                  <a:txBody>
                    <a:bodyPr/>
                    <a:lstStyle/>
                    <a:p>
                      <a:pPr algn="ctr" fontAlgn="ctr"/>
                      <a:r>
                        <a:rPr lang="tr-TR" sz="1000" b="0" i="0" u="none" strike="noStrike">
                          <a:solidFill>
                            <a:srgbClr val="000000"/>
                          </a:solidFill>
                          <a:effectLst/>
                          <a:latin typeface="Calibri" panose="020F0502020204030204" pitchFamily="34" charset="0"/>
                        </a:rPr>
                        <a:t>Öğrencilerin Staj Yaptığı Firmalar</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İşbirliği ve Memnuniyet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Stajyer öğrenci imkanı tanınması, potansiyel işbirlikleri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333432">
                <a:tc>
                  <a:txBody>
                    <a:bodyPr/>
                    <a:lstStyle/>
                    <a:p>
                      <a:pPr algn="ctr" fontAlgn="ctr"/>
                      <a:r>
                        <a:rPr lang="tr-TR" sz="1000" b="0" i="0" u="none" strike="noStrike">
                          <a:solidFill>
                            <a:srgbClr val="000000"/>
                          </a:solidFill>
                          <a:effectLst/>
                          <a:latin typeface="Calibri" panose="020F0502020204030204" pitchFamily="34" charset="0"/>
                        </a:rPr>
                        <a:t>Akreditasyon Kuruluşları (MÜDEK)</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Eğitim standardları belirleme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Müfredat ve ders standartlarının oluşturulması - akreditasyon belgelerinin edinilmesi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333432">
                <a:tc>
                  <a:txBody>
                    <a:bodyPr/>
                    <a:lstStyle/>
                    <a:p>
                      <a:pPr algn="ctr" fontAlgn="ctr"/>
                      <a:r>
                        <a:rPr lang="tr-TR" sz="1000" b="0" i="0" u="none" strike="noStrike">
                          <a:solidFill>
                            <a:srgbClr val="000000"/>
                          </a:solidFill>
                          <a:effectLst/>
                          <a:latin typeface="Calibri" panose="020F0502020204030204" pitchFamily="34" charset="0"/>
                        </a:rPr>
                        <a:t>Google Developers Group Antalya</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Öğrenci ve Sektör Aktiviteleri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Öğrenci ve Sektör aktivitelerinin oluşturulması, konferans düzenlenmesi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061239"/>
                  </a:ext>
                </a:extLst>
              </a:tr>
              <a:tr h="333432">
                <a:tc>
                  <a:txBody>
                    <a:bodyPr/>
                    <a:lstStyle/>
                    <a:p>
                      <a:pPr algn="ctr" fontAlgn="ctr"/>
                      <a:r>
                        <a:rPr lang="tr-TR" sz="1000" b="0" i="0" u="none" strike="noStrike">
                          <a:solidFill>
                            <a:srgbClr val="000000"/>
                          </a:solidFill>
                          <a:effectLst/>
                          <a:latin typeface="Calibri" panose="020F0502020204030204" pitchFamily="34" charset="0"/>
                        </a:rPr>
                        <a:t>Uluslararası Meslek Örgütleri (IEEE,ACM,ISCB)</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Akademik Çalışmalar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Akademik çalışmalar, konferanslar ve seminerler düzenlenmesi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7738203"/>
                  </a:ext>
                </a:extLst>
              </a:tr>
              <a:tr h="333432">
                <a:tc>
                  <a:txBody>
                    <a:bodyPr/>
                    <a:lstStyle/>
                    <a:p>
                      <a:pPr algn="ctr" fontAlgn="ctr"/>
                      <a:r>
                        <a:rPr lang="tr-TR" sz="1000" b="0" i="0" u="none" strike="noStrike">
                          <a:solidFill>
                            <a:srgbClr val="000000"/>
                          </a:solidFill>
                          <a:effectLst/>
                          <a:latin typeface="Calibri" panose="020F0502020204030204" pitchFamily="34" charset="0"/>
                        </a:rPr>
                        <a:t>Microsoft</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Uzaktan Eğitim</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Teams yazılımıyla uzaktan eğitim hizmetlerinin verilmesi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59513874"/>
                  </a:ext>
                </a:extLst>
              </a:tr>
              <a:tr h="333432">
                <a:tc>
                  <a:txBody>
                    <a:bodyPr/>
                    <a:lstStyle/>
                    <a:p>
                      <a:pPr algn="ctr" fontAlgn="ctr"/>
                      <a:r>
                        <a:rPr lang="tr-TR" sz="1000" b="0" i="0" u="none" strike="noStrike">
                          <a:solidFill>
                            <a:srgbClr val="000000"/>
                          </a:solidFill>
                          <a:effectLst/>
                          <a:latin typeface="Calibri" panose="020F0502020204030204" pitchFamily="34" charset="0"/>
                        </a:rPr>
                        <a:t>ISO Bağımsız Denetçisi</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Kalite yönetim sistemi denetleme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ISO 9001:2015 şartlarına uyum</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7529262"/>
                  </a:ext>
                </a:extLst>
              </a:tr>
              <a:tr h="333432">
                <a:tc>
                  <a:txBody>
                    <a:bodyPr/>
                    <a:lstStyle/>
                    <a:p>
                      <a:pPr algn="ctr" fontAlgn="ctr"/>
                      <a:r>
                        <a:rPr lang="tr-TR" sz="1000" b="0" i="0" u="none" strike="noStrike">
                          <a:solidFill>
                            <a:srgbClr val="000000"/>
                          </a:solidFill>
                          <a:effectLst/>
                          <a:latin typeface="Calibri" panose="020F0502020204030204" pitchFamily="34" charset="0"/>
                        </a:rPr>
                        <a:t>YÖKAK</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Mevzuat Yaratıcı Üst Kurum</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Mevzuata Uyum, Eğitim ve Akademik Başarı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58300749"/>
                  </a:ext>
                </a:extLst>
              </a:tr>
              <a:tr h="333432">
                <a:tc>
                  <a:txBody>
                    <a:bodyPr/>
                    <a:lstStyle/>
                    <a:p>
                      <a:pPr algn="ctr" fontAlgn="ctr"/>
                      <a:r>
                        <a:rPr lang="tr-TR" sz="1000" b="0" i="0" u="none" strike="noStrike">
                          <a:solidFill>
                            <a:srgbClr val="000000"/>
                          </a:solidFill>
                          <a:effectLst/>
                          <a:latin typeface="Calibri" panose="020F0502020204030204" pitchFamily="34" charset="0"/>
                        </a:rPr>
                        <a:t>Akdeniz Üniversitesi</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İşbirliği,Ortak Pazarda Rekabet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Akademik </a:t>
                      </a:r>
                      <a:r>
                        <a:rPr lang="tr-TR" sz="1000" b="0" i="0" u="none" strike="noStrike" dirty="0" err="1">
                          <a:solidFill>
                            <a:srgbClr val="000000"/>
                          </a:solidFill>
                          <a:effectLst/>
                          <a:latin typeface="Calibri" panose="020F0502020204030204" pitchFamily="34" charset="0"/>
                        </a:rPr>
                        <a:t>Destek,Sürdürülebilir</a:t>
                      </a:r>
                      <a:r>
                        <a:rPr lang="tr-TR" sz="1000" b="0" i="0" u="none" strike="noStrike" dirty="0">
                          <a:solidFill>
                            <a:srgbClr val="000000"/>
                          </a:solidFill>
                          <a:effectLst/>
                          <a:latin typeface="Calibri" panose="020F0502020204030204" pitchFamily="34" charset="0"/>
                        </a:rPr>
                        <a:t> İşbirliği, Ortak Proje ve Etkinlikler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06431289"/>
                  </a:ext>
                </a:extLst>
              </a:tr>
            </a:tbl>
          </a:graphicData>
        </a:graphic>
      </p:graphicFrame>
    </p:spTree>
    <p:extLst>
      <p:ext uri="{BB962C8B-B14F-4D97-AF65-F5344CB8AC3E}">
        <p14:creationId xmlns:p14="http://schemas.microsoft.com/office/powerpoint/2010/main" val="4598362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76429" y="423861"/>
            <a:ext cx="5076628"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BEKLENTİLERİ 2/2</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8"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o 3"/>
          <p:cNvGraphicFramePr>
            <a:graphicFrameLocks noGrp="1"/>
          </p:cNvGraphicFramePr>
          <p:nvPr/>
        </p:nvGraphicFramePr>
        <p:xfrm>
          <a:off x="2076429" y="941890"/>
          <a:ext cx="5097936" cy="5716792"/>
        </p:xfrm>
        <a:graphic>
          <a:graphicData uri="http://schemas.openxmlformats.org/drawingml/2006/table">
            <a:tbl>
              <a:tblPr/>
              <a:tblGrid>
                <a:gridCol w="1631961">
                  <a:extLst>
                    <a:ext uri="{9D8B030D-6E8A-4147-A177-3AD203B41FA5}">
                      <a16:colId xmlns:a16="http://schemas.microsoft.com/office/drawing/2014/main" val="3918363564"/>
                    </a:ext>
                  </a:extLst>
                </a:gridCol>
                <a:gridCol w="1726198">
                  <a:extLst>
                    <a:ext uri="{9D8B030D-6E8A-4147-A177-3AD203B41FA5}">
                      <a16:colId xmlns:a16="http://schemas.microsoft.com/office/drawing/2014/main" val="1683979601"/>
                    </a:ext>
                  </a:extLst>
                </a:gridCol>
                <a:gridCol w="1739777">
                  <a:extLst>
                    <a:ext uri="{9D8B030D-6E8A-4147-A177-3AD203B41FA5}">
                      <a16:colId xmlns:a16="http://schemas.microsoft.com/office/drawing/2014/main" val="2592459544"/>
                    </a:ext>
                  </a:extLst>
                </a:gridCol>
              </a:tblGrid>
              <a:tr h="563311">
                <a:tc>
                  <a:txBody>
                    <a:bodyPr/>
                    <a:lstStyle/>
                    <a:p>
                      <a:pPr algn="ctr" fontAlgn="ctr"/>
                      <a:r>
                        <a:rPr lang="tr-TR" sz="1200" b="1" i="0" u="none" strike="noStrike" dirty="0">
                          <a:solidFill>
                            <a:srgbClr val="000000"/>
                          </a:solidFill>
                          <a:effectLst/>
                          <a:latin typeface="Calibri" panose="020F0502020204030204" pitchFamily="34" charset="0"/>
                        </a:rPr>
                        <a:t>PAYDAŞ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PAYDAŞ OLMA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PAYDAŞ BEKLENTİSİ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333432">
                <a:tc>
                  <a:txBody>
                    <a:bodyPr/>
                    <a:lstStyle/>
                    <a:p>
                      <a:pPr algn="ctr" fontAlgn="ctr"/>
                      <a:r>
                        <a:rPr lang="tr-TR" sz="1000" b="0" i="0" u="none" strike="noStrike">
                          <a:solidFill>
                            <a:srgbClr val="000000"/>
                          </a:solidFill>
                          <a:effectLst/>
                          <a:latin typeface="Calibri" panose="020F0502020204030204" pitchFamily="34" charset="0"/>
                        </a:rPr>
                        <a:t>Rektörlük</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Kurumu Yönetme Sorumluluğu</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Mevzuata Uyum,Akademik Başarı-Öğrenci Memnuniyeti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333432">
                <a:tc>
                  <a:txBody>
                    <a:bodyPr/>
                    <a:lstStyle/>
                    <a:p>
                      <a:pPr algn="ctr" fontAlgn="ctr"/>
                      <a:r>
                        <a:rPr lang="tr-TR" sz="1000" b="0" i="0" u="none" strike="noStrike">
                          <a:solidFill>
                            <a:srgbClr val="000000"/>
                          </a:solidFill>
                          <a:effectLst/>
                          <a:latin typeface="Calibri" panose="020F0502020204030204" pitchFamily="34" charset="0"/>
                        </a:rPr>
                        <a:t>Dekanlık</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Fakülte Yönetme Sorumluluğu</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Mevzuata Uyum,Akademik Başarı-Öğrenci Memnuniyeti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333432">
                <a:tc>
                  <a:txBody>
                    <a:bodyPr/>
                    <a:lstStyle/>
                    <a:p>
                      <a:pPr algn="ctr" fontAlgn="ctr"/>
                      <a:r>
                        <a:rPr lang="tr-TR" sz="1000" b="0" i="0" u="none" strike="noStrike">
                          <a:solidFill>
                            <a:srgbClr val="000000"/>
                          </a:solidFill>
                          <a:effectLst/>
                          <a:latin typeface="Calibri" panose="020F0502020204030204" pitchFamily="34" charset="0"/>
                        </a:rPr>
                        <a:t>Bölüm Akademik Personeli</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Akademik Hizmet Verme Sorumluluğu</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Öğrenci Başarısı-Akademik Çalışmalar İçin Destek-Güçlü İletişim ve Empati-Kurumsal Yapı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333432">
                <a:tc>
                  <a:txBody>
                    <a:bodyPr/>
                    <a:lstStyle/>
                    <a:p>
                      <a:pPr algn="ctr" fontAlgn="ctr"/>
                      <a:r>
                        <a:rPr lang="tr-TR" sz="1000" b="0" i="0" u="none" strike="noStrike">
                          <a:solidFill>
                            <a:srgbClr val="000000"/>
                          </a:solidFill>
                          <a:effectLst/>
                          <a:latin typeface="Calibri" panose="020F0502020204030204" pitchFamily="34" charset="0"/>
                        </a:rPr>
                        <a:t>İdari Personel</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İdari Hizmet Verme Sorumluluğu</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Güçlü İletişim ve Kurumsal Yapı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333432">
                <a:tc>
                  <a:txBody>
                    <a:bodyPr/>
                    <a:lstStyle/>
                    <a:p>
                      <a:pPr algn="ctr" fontAlgn="ctr"/>
                      <a:r>
                        <a:rPr lang="tr-TR" sz="1000" b="0" i="0" u="none" strike="noStrike">
                          <a:solidFill>
                            <a:srgbClr val="000000"/>
                          </a:solidFill>
                          <a:effectLst/>
                          <a:latin typeface="Calibri" panose="020F0502020204030204" pitchFamily="34" charset="0"/>
                        </a:rPr>
                        <a:t>YÖK</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Mevzuat Yaratıcı Üst Kurum</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Mevzuata Uyum, Eğitim ve Akademik Başarı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333432">
                <a:tc>
                  <a:txBody>
                    <a:bodyPr/>
                    <a:lstStyle/>
                    <a:p>
                      <a:pPr algn="ctr" fontAlgn="ctr"/>
                      <a:r>
                        <a:rPr lang="tr-TR" sz="1000" b="0" i="0" u="none" strike="noStrike">
                          <a:solidFill>
                            <a:srgbClr val="000000"/>
                          </a:solidFill>
                          <a:effectLst/>
                          <a:latin typeface="Calibri" panose="020F0502020204030204" pitchFamily="34" charset="0"/>
                        </a:rPr>
                        <a:t>Devam Eden Öğrenci</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Hizmeti kullanan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Kaliteli Eğitim, Kariyer Planlama,Güçlü İletişim ve,Kurumsal Yapı, Akademik çalışma ortaklığı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333432">
                <a:tc>
                  <a:txBody>
                    <a:bodyPr/>
                    <a:lstStyle/>
                    <a:p>
                      <a:pPr algn="ctr" fontAlgn="ctr"/>
                      <a:r>
                        <a:rPr lang="tr-TR" sz="1000" b="0" i="0" u="none" strike="noStrike">
                          <a:solidFill>
                            <a:srgbClr val="000000"/>
                          </a:solidFill>
                          <a:effectLst/>
                          <a:latin typeface="Calibri" panose="020F0502020204030204" pitchFamily="34" charset="0"/>
                        </a:rPr>
                        <a:t>Mezun Öğrenci</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Hizmetten Faydalanmış Olması,Kurumun Dış Yüzü</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Etkin İletişim,Kariyer Planlaması,Marka Değeri Artışı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061239"/>
                  </a:ext>
                </a:extLst>
              </a:tr>
              <a:tr h="333432">
                <a:tc>
                  <a:txBody>
                    <a:bodyPr/>
                    <a:lstStyle/>
                    <a:p>
                      <a:pPr algn="ctr" fontAlgn="ctr"/>
                      <a:r>
                        <a:rPr lang="tr-TR" sz="1000" b="0" i="0" u="none" strike="noStrike">
                          <a:solidFill>
                            <a:srgbClr val="000000"/>
                          </a:solidFill>
                          <a:effectLst/>
                          <a:latin typeface="Calibri" panose="020F0502020204030204" pitchFamily="34" charset="0"/>
                        </a:rPr>
                        <a:t>Potansiyel Öğrenci</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Tercih Etme Olasılığı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Etkin İletişim, Meslek Tanıtımı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7738203"/>
                  </a:ext>
                </a:extLst>
              </a:tr>
              <a:tr h="333432">
                <a:tc>
                  <a:txBody>
                    <a:bodyPr/>
                    <a:lstStyle/>
                    <a:p>
                      <a:pPr algn="ctr" fontAlgn="ctr"/>
                      <a:r>
                        <a:rPr lang="tr-TR" sz="1000" b="0" i="0" u="none" strike="noStrike">
                          <a:solidFill>
                            <a:srgbClr val="000000"/>
                          </a:solidFill>
                          <a:effectLst/>
                          <a:latin typeface="Calibri" panose="020F0502020204030204" pitchFamily="34" charset="0"/>
                        </a:rPr>
                        <a:t>Diğer Üniversiteler</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Ortak Pazarda Rekabet,Bilgi Paylaşımı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Sürdürülebilir Bilgi Paylaşımı,  Etkin İletişim, Ortak Projeler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59513874"/>
                  </a:ext>
                </a:extLst>
              </a:tr>
              <a:tr h="333432">
                <a:tc>
                  <a:txBody>
                    <a:bodyPr/>
                    <a:lstStyle/>
                    <a:p>
                      <a:pPr algn="ctr" fontAlgn="ctr"/>
                      <a:r>
                        <a:rPr lang="tr-TR" sz="1000" b="0" i="0" u="none" strike="noStrike">
                          <a:solidFill>
                            <a:srgbClr val="000000"/>
                          </a:solidFill>
                          <a:effectLst/>
                          <a:latin typeface="Calibri" panose="020F0502020204030204" pitchFamily="34" charset="0"/>
                        </a:rPr>
                        <a:t>Ulusal Uluslararası Destek Kuruluşları (TÜBİTAK vb.)</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Hibe  Sağlayıcı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Projeler Üretilerek Bilimin Geliştirilmesi ve Yaygınlaştırılması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7529262"/>
                  </a:ext>
                </a:extLst>
              </a:tr>
              <a:tr h="333432">
                <a:tc>
                  <a:txBody>
                    <a:bodyPr/>
                    <a:lstStyle/>
                    <a:p>
                      <a:pPr algn="ctr" fontAlgn="ctr"/>
                      <a:r>
                        <a:rPr lang="tr-TR" sz="1000" b="0" i="0" u="none" strike="noStrike">
                          <a:solidFill>
                            <a:srgbClr val="000000"/>
                          </a:solidFill>
                          <a:effectLst/>
                          <a:latin typeface="Calibri" panose="020F0502020204030204" pitchFamily="34" charset="0"/>
                        </a:rPr>
                        <a:t>Öğrenci Velileri</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Dolaylı Müşteri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Kaliteli Eğitim,Sosyal İmkanlar,Kariyer Planlama,Güçlü İletişim ve Kurumsal Yapı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58300749"/>
                  </a:ext>
                </a:extLst>
              </a:tr>
              <a:tr h="333432">
                <a:tc>
                  <a:txBody>
                    <a:bodyPr/>
                    <a:lstStyle/>
                    <a:p>
                      <a:pPr algn="ctr" fontAlgn="ctr"/>
                      <a:r>
                        <a:rPr lang="tr-TR" sz="1000" b="0" i="0" u="none" strike="noStrike">
                          <a:solidFill>
                            <a:srgbClr val="000000"/>
                          </a:solidFill>
                          <a:effectLst/>
                          <a:latin typeface="Calibri" panose="020F0502020204030204" pitchFamily="34" charset="0"/>
                        </a:rPr>
                        <a:t>AOSB/ATSO</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Üniversite-Sanayi İşbirliği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Sürdürülebilir İşbirliği,Problemlere Bilimsel Çözüm,Nitelikli Mezun ve Stajyer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06431289"/>
                  </a:ext>
                </a:extLst>
              </a:tr>
              <a:tr h="333432">
                <a:tc>
                  <a:txBody>
                    <a:bodyPr/>
                    <a:lstStyle/>
                    <a:p>
                      <a:pPr algn="ctr" fontAlgn="ctr"/>
                      <a:r>
                        <a:rPr lang="tr-TR" sz="1000" b="0" i="0" u="none" strike="noStrike">
                          <a:solidFill>
                            <a:srgbClr val="000000"/>
                          </a:solidFill>
                          <a:effectLst/>
                          <a:latin typeface="Calibri" panose="020F0502020204030204" pitchFamily="34" charset="0"/>
                        </a:rPr>
                        <a:t>Bilgisayar Mühendisleri Odası</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İşbirliği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Bilgisayar Mühendisleri arasında iletişim, seminer vb. işbirlikleri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99661676"/>
                  </a:ext>
                </a:extLst>
              </a:tr>
            </a:tbl>
          </a:graphicData>
        </a:graphic>
      </p:graphicFrame>
    </p:spTree>
    <p:extLst>
      <p:ext uri="{BB962C8B-B14F-4D97-AF65-F5344CB8AC3E}">
        <p14:creationId xmlns:p14="http://schemas.microsoft.com/office/powerpoint/2010/main" val="41705219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471160" y="761596"/>
            <a:ext cx="8201679" cy="588640"/>
          </a:xfrm>
          <a:prstGeom prst="rect">
            <a:avLst/>
          </a:prstGeom>
        </p:spPr>
        <p:txBody>
          <a:bodyPr vert="horz" lIns="91440" tIns="45720" rIns="91440" bIns="45720" rtlCol="0" anchor="b">
            <a:noAutofit/>
          </a:bodyPr>
          <a:lstStyle/>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MEVCUT </a:t>
            </a:r>
            <a:r>
              <a:rPr lang="en-US" sz="2800" b="1" dirty="0">
                <a:solidFill>
                  <a:schemeClr val="accent6"/>
                </a:solidFill>
                <a:effectLst>
                  <a:outerShdw blurRad="38100" dist="38100" dir="2700000" algn="tl">
                    <a:srgbClr val="000000">
                      <a:alpha val="43137"/>
                    </a:srgbClr>
                  </a:outerShdw>
                </a:effectLst>
                <a:ea typeface="+mj-ea"/>
                <a:cs typeface="+mj-cs"/>
              </a:rPr>
              <a:t>KAYNAK</a:t>
            </a:r>
            <a:r>
              <a:rPr lang="tr-TR" sz="2800" b="1" dirty="0">
                <a:solidFill>
                  <a:schemeClr val="accent6"/>
                </a:solidFill>
                <a:effectLst>
                  <a:outerShdw blurRad="38100" dist="38100" dir="2700000" algn="tl">
                    <a:srgbClr val="000000">
                      <a:alpha val="43137"/>
                    </a:srgbClr>
                  </a:outerShdw>
                </a:effectLst>
                <a:ea typeface="+mj-ea"/>
                <a:cs typeface="+mj-cs"/>
              </a:rPr>
              <a:t>LAR ve </a:t>
            </a:r>
            <a:r>
              <a:rPr lang="en-US" sz="2800" b="1" dirty="0">
                <a:solidFill>
                  <a:schemeClr val="accent6"/>
                </a:solidFill>
                <a:effectLst>
                  <a:outerShdw blurRad="38100" dist="38100" dir="2700000" algn="tl">
                    <a:srgbClr val="000000">
                      <a:alpha val="43137"/>
                    </a:srgbClr>
                  </a:outerShdw>
                </a:effectLst>
                <a:ea typeface="+mj-ea"/>
                <a:cs typeface="+mj-cs"/>
              </a:rPr>
              <a:t> İHTİYA</a:t>
            </a:r>
            <a:r>
              <a:rPr lang="tr-TR" sz="2800" b="1" dirty="0">
                <a:solidFill>
                  <a:schemeClr val="accent6"/>
                </a:solidFill>
                <a:effectLst>
                  <a:outerShdw blurRad="38100" dist="38100" dir="2700000" algn="tl">
                    <a:srgbClr val="000000">
                      <a:alpha val="43137"/>
                    </a:srgbClr>
                  </a:outerShdw>
                </a:effectLst>
                <a:ea typeface="+mj-ea"/>
                <a:cs typeface="+mj-cs"/>
              </a:rPr>
              <a:t>ÇLAR</a:t>
            </a:r>
          </a:p>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(FİZİKİ, MALZEME, TEÇHİZAT, EKİPMAN vb.)</a:t>
            </a:r>
            <a:endParaRPr lang="en-US" sz="2800" b="1"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489" y="332656"/>
            <a:ext cx="1607689" cy="42894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6" name="Tablo 65">
            <a:extLst>
              <a:ext uri="{FF2B5EF4-FFF2-40B4-BE49-F238E27FC236}">
                <a16:creationId xmlns:a16="http://schemas.microsoft.com/office/drawing/2014/main" id="{8304B644-425E-4186-B593-E25613CE91FE}"/>
              </a:ext>
            </a:extLst>
          </p:cNvPr>
          <p:cNvGraphicFramePr>
            <a:graphicFrameLocks noGrp="1"/>
          </p:cNvGraphicFramePr>
          <p:nvPr/>
        </p:nvGraphicFramePr>
        <p:xfrm>
          <a:off x="1696178" y="1385082"/>
          <a:ext cx="5472441" cy="2868361"/>
        </p:xfrm>
        <a:graphic>
          <a:graphicData uri="http://schemas.openxmlformats.org/drawingml/2006/table">
            <a:tbl>
              <a:tblPr/>
              <a:tblGrid>
                <a:gridCol w="1041192">
                  <a:extLst>
                    <a:ext uri="{9D8B030D-6E8A-4147-A177-3AD203B41FA5}">
                      <a16:colId xmlns:a16="http://schemas.microsoft.com/office/drawing/2014/main" val="3918363564"/>
                    </a:ext>
                  </a:extLst>
                </a:gridCol>
                <a:gridCol w="1101315">
                  <a:extLst>
                    <a:ext uri="{9D8B030D-6E8A-4147-A177-3AD203B41FA5}">
                      <a16:colId xmlns:a16="http://schemas.microsoft.com/office/drawing/2014/main" val="1683979601"/>
                    </a:ext>
                  </a:extLst>
                </a:gridCol>
                <a:gridCol w="1109978">
                  <a:extLst>
                    <a:ext uri="{9D8B030D-6E8A-4147-A177-3AD203B41FA5}">
                      <a16:colId xmlns:a16="http://schemas.microsoft.com/office/drawing/2014/main" val="2592459544"/>
                    </a:ext>
                  </a:extLst>
                </a:gridCol>
                <a:gridCol w="1109978">
                  <a:extLst>
                    <a:ext uri="{9D8B030D-6E8A-4147-A177-3AD203B41FA5}">
                      <a16:colId xmlns:a16="http://schemas.microsoft.com/office/drawing/2014/main" val="3383282758"/>
                    </a:ext>
                  </a:extLst>
                </a:gridCol>
                <a:gridCol w="1109978">
                  <a:extLst>
                    <a:ext uri="{9D8B030D-6E8A-4147-A177-3AD203B41FA5}">
                      <a16:colId xmlns:a16="http://schemas.microsoft.com/office/drawing/2014/main" val="494559924"/>
                    </a:ext>
                  </a:extLst>
                </a:gridCol>
              </a:tblGrid>
              <a:tr h="563311">
                <a:tc>
                  <a:txBody>
                    <a:bodyPr/>
                    <a:lstStyle/>
                    <a:p>
                      <a:pPr algn="ctr" fontAlgn="ctr"/>
                      <a:r>
                        <a:rPr lang="tr-TR" sz="1200" b="1" i="0" u="none" strike="noStrike" dirty="0">
                          <a:solidFill>
                            <a:srgbClr val="000000"/>
                          </a:solidFill>
                          <a:effectLst/>
                          <a:latin typeface="Calibri" panose="020F0502020204030204" pitchFamily="34" charset="0"/>
                        </a:rPr>
                        <a:t>KAYNAK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BİRİMİ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333432">
                <a:tc>
                  <a:txBody>
                    <a:bodyPr/>
                    <a:lstStyle/>
                    <a:p>
                      <a:pPr algn="ctr" rtl="0" fontAlgn="ctr"/>
                      <a:r>
                        <a:rPr lang="tr-TR" sz="1200" u="none" strike="noStrike" dirty="0">
                          <a:solidFill>
                            <a:srgbClr val="000000"/>
                          </a:solidFill>
                          <a:effectLst/>
                          <a:latin typeface="Calibri" panose="020F0502020204030204" pitchFamily="34" charset="0"/>
                        </a:rPr>
                        <a:t> Yazılım Mühendisliği Uygulama Laboratuvarı</a:t>
                      </a:r>
                    </a:p>
                  </a:txBody>
                  <a:tcPr marL="9525" marR="9525" marT="9525"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rtl="0" fontAlgn="ctr"/>
                      <a:r>
                        <a:rPr lang="tr-TR" sz="1200" u="none" strike="noStrike" dirty="0">
                          <a:solidFill>
                            <a:srgbClr val="000000"/>
                          </a:solidFill>
                          <a:effectLst/>
                          <a:latin typeface="Calibri" panose="020F0502020204030204" pitchFamily="34" charset="0"/>
                        </a:rPr>
                        <a:t>Bilgisayar Mühendisliği</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333432">
                <a:tc>
                  <a:txBody>
                    <a:bodyPr/>
                    <a:lstStyle/>
                    <a:p>
                      <a:pPr algn="ctr" rtl="0" fontAlgn="ctr"/>
                      <a:r>
                        <a:rPr lang="tr-TR" sz="1200" u="none" strike="noStrike" dirty="0">
                          <a:solidFill>
                            <a:srgbClr val="000000"/>
                          </a:solidFill>
                          <a:effectLst/>
                          <a:latin typeface="Calibri" panose="020F0502020204030204" pitchFamily="34" charset="0"/>
                        </a:rPr>
                        <a:t>Mantık Tasarımı, Dijital Sistemleri, Gömülü Sistemler, Mikro denetleyiciler Uygulama Laboratuvarı </a:t>
                      </a:r>
                    </a:p>
                  </a:txBody>
                  <a:tcPr marL="9525" marR="9525" marT="9525"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rtl="0" fontAlgn="ctr"/>
                      <a:r>
                        <a:rPr lang="tr-TR" sz="1200" u="none" strike="noStrike" dirty="0">
                          <a:solidFill>
                            <a:srgbClr val="000000"/>
                          </a:solidFill>
                          <a:effectLst/>
                          <a:latin typeface="Calibri" panose="020F0502020204030204" pitchFamily="34" charset="0"/>
                        </a:rPr>
                        <a:t>Bilgisayar Mühendisliği</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bl>
          </a:graphicData>
        </a:graphic>
      </p:graphicFrame>
      <p:graphicFrame>
        <p:nvGraphicFramePr>
          <p:cNvPr id="3" name="Tablo 2">
            <a:extLst>
              <a:ext uri="{FF2B5EF4-FFF2-40B4-BE49-F238E27FC236}">
                <a16:creationId xmlns:a16="http://schemas.microsoft.com/office/drawing/2014/main" id="{079B8562-C5FC-A67B-46B4-55F034F4A57B}"/>
              </a:ext>
            </a:extLst>
          </p:cNvPr>
          <p:cNvGraphicFramePr>
            <a:graphicFrameLocks noGrp="1"/>
          </p:cNvGraphicFramePr>
          <p:nvPr/>
        </p:nvGraphicFramePr>
        <p:xfrm>
          <a:off x="1696175" y="5097358"/>
          <a:ext cx="5472441" cy="969645"/>
        </p:xfrm>
        <a:graphic>
          <a:graphicData uri="http://schemas.openxmlformats.org/drawingml/2006/table">
            <a:tbl>
              <a:tblPr/>
              <a:tblGrid>
                <a:gridCol w="1041192">
                  <a:extLst>
                    <a:ext uri="{9D8B030D-6E8A-4147-A177-3AD203B41FA5}">
                      <a16:colId xmlns:a16="http://schemas.microsoft.com/office/drawing/2014/main" val="4104398062"/>
                    </a:ext>
                  </a:extLst>
                </a:gridCol>
                <a:gridCol w="1101315">
                  <a:extLst>
                    <a:ext uri="{9D8B030D-6E8A-4147-A177-3AD203B41FA5}">
                      <a16:colId xmlns:a16="http://schemas.microsoft.com/office/drawing/2014/main" val="1899527525"/>
                    </a:ext>
                  </a:extLst>
                </a:gridCol>
                <a:gridCol w="1109978">
                  <a:extLst>
                    <a:ext uri="{9D8B030D-6E8A-4147-A177-3AD203B41FA5}">
                      <a16:colId xmlns:a16="http://schemas.microsoft.com/office/drawing/2014/main" val="1340985446"/>
                    </a:ext>
                  </a:extLst>
                </a:gridCol>
                <a:gridCol w="1109978">
                  <a:extLst>
                    <a:ext uri="{9D8B030D-6E8A-4147-A177-3AD203B41FA5}">
                      <a16:colId xmlns:a16="http://schemas.microsoft.com/office/drawing/2014/main" val="1178004177"/>
                    </a:ext>
                  </a:extLst>
                </a:gridCol>
                <a:gridCol w="1109978">
                  <a:extLst>
                    <a:ext uri="{9D8B030D-6E8A-4147-A177-3AD203B41FA5}">
                      <a16:colId xmlns:a16="http://schemas.microsoft.com/office/drawing/2014/main" val="2175482061"/>
                    </a:ext>
                  </a:extLst>
                </a:gridCol>
              </a:tblGrid>
              <a:tr h="333432">
                <a:tc>
                  <a:txBody>
                    <a:bodyPr/>
                    <a:lstStyle/>
                    <a:p>
                      <a:pPr algn="ctr" rtl="0" fontAlgn="ctr"/>
                      <a:r>
                        <a:rPr lang="tr-TR" sz="1200" u="none" strike="noStrike" dirty="0">
                          <a:solidFill>
                            <a:srgbClr val="000000"/>
                          </a:solidFill>
                          <a:effectLst/>
                          <a:latin typeface="Calibri" panose="020F0502020204030204" pitchFamily="34" charset="0"/>
                        </a:rPr>
                        <a:t>Veri Yoğun Uygulamaların Örneklendiği Küme Bilgisayar Ortamı</a:t>
                      </a:r>
                    </a:p>
                  </a:txBody>
                  <a:tcPr marL="9525" marR="9525" marT="9525"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rtl="0" fontAlgn="ctr"/>
                      <a:r>
                        <a:rPr lang="tr-TR" sz="1200" u="none" strike="noStrike" dirty="0">
                          <a:solidFill>
                            <a:srgbClr val="000000"/>
                          </a:solidFill>
                          <a:effectLst/>
                          <a:latin typeface="Calibri" panose="020F0502020204030204" pitchFamily="34" charset="0"/>
                        </a:rPr>
                        <a:t>Bilgisayar Mühendisliği</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İhtiyaç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YÖK Asgari Koşulları</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617681729"/>
                  </a:ext>
                </a:extLst>
              </a:tr>
            </a:tbl>
          </a:graphicData>
        </a:graphic>
      </p:graphicFrame>
      <p:graphicFrame>
        <p:nvGraphicFramePr>
          <p:cNvPr id="4" name="Tablo 3">
            <a:extLst>
              <a:ext uri="{FF2B5EF4-FFF2-40B4-BE49-F238E27FC236}">
                <a16:creationId xmlns:a16="http://schemas.microsoft.com/office/drawing/2014/main" id="{B10631B7-8CDB-7974-6856-84931AFE3B1B}"/>
              </a:ext>
            </a:extLst>
          </p:cNvPr>
          <p:cNvGraphicFramePr>
            <a:graphicFrameLocks noGrp="1"/>
          </p:cNvGraphicFramePr>
          <p:nvPr/>
        </p:nvGraphicFramePr>
        <p:xfrm>
          <a:off x="1696176" y="4247728"/>
          <a:ext cx="5472441" cy="421005"/>
        </p:xfrm>
        <a:graphic>
          <a:graphicData uri="http://schemas.openxmlformats.org/drawingml/2006/table">
            <a:tbl>
              <a:tblPr/>
              <a:tblGrid>
                <a:gridCol w="1041192">
                  <a:extLst>
                    <a:ext uri="{9D8B030D-6E8A-4147-A177-3AD203B41FA5}">
                      <a16:colId xmlns:a16="http://schemas.microsoft.com/office/drawing/2014/main" val="4104398062"/>
                    </a:ext>
                  </a:extLst>
                </a:gridCol>
                <a:gridCol w="1101315">
                  <a:extLst>
                    <a:ext uri="{9D8B030D-6E8A-4147-A177-3AD203B41FA5}">
                      <a16:colId xmlns:a16="http://schemas.microsoft.com/office/drawing/2014/main" val="1899527525"/>
                    </a:ext>
                  </a:extLst>
                </a:gridCol>
                <a:gridCol w="1109978">
                  <a:extLst>
                    <a:ext uri="{9D8B030D-6E8A-4147-A177-3AD203B41FA5}">
                      <a16:colId xmlns:a16="http://schemas.microsoft.com/office/drawing/2014/main" val="1340985446"/>
                    </a:ext>
                  </a:extLst>
                </a:gridCol>
                <a:gridCol w="1109978">
                  <a:extLst>
                    <a:ext uri="{9D8B030D-6E8A-4147-A177-3AD203B41FA5}">
                      <a16:colId xmlns:a16="http://schemas.microsoft.com/office/drawing/2014/main" val="1178004177"/>
                    </a:ext>
                  </a:extLst>
                </a:gridCol>
                <a:gridCol w="1109978">
                  <a:extLst>
                    <a:ext uri="{9D8B030D-6E8A-4147-A177-3AD203B41FA5}">
                      <a16:colId xmlns:a16="http://schemas.microsoft.com/office/drawing/2014/main" val="2175482061"/>
                    </a:ext>
                  </a:extLst>
                </a:gridCol>
              </a:tblGrid>
              <a:tr h="333432">
                <a:tc>
                  <a:txBody>
                    <a:bodyPr/>
                    <a:lstStyle/>
                    <a:p>
                      <a:pPr algn="ctr" rtl="0" fontAlgn="ctr"/>
                      <a:r>
                        <a:rPr lang="tr-TR" sz="1200" u="none" strike="noStrike" dirty="0">
                          <a:solidFill>
                            <a:srgbClr val="000000"/>
                          </a:solidFill>
                          <a:effectLst/>
                          <a:latin typeface="Calibri" panose="020F0502020204030204" pitchFamily="34" charset="0"/>
                        </a:rPr>
                        <a:t>Bilgisayar Laboratuvarı</a:t>
                      </a:r>
                    </a:p>
                  </a:txBody>
                  <a:tcPr marL="9525" marR="9525" marT="9525"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rtl="0" fontAlgn="ctr"/>
                      <a:r>
                        <a:rPr lang="tr-TR" sz="1200" u="none" strike="noStrike" dirty="0">
                          <a:solidFill>
                            <a:srgbClr val="000000"/>
                          </a:solidFill>
                          <a:effectLst/>
                          <a:latin typeface="Calibri" panose="020F0502020204030204" pitchFamily="34" charset="0"/>
                        </a:rPr>
                        <a:t>Bilgisayar Mühendisliği</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617681729"/>
                  </a:ext>
                </a:extLst>
              </a:tr>
            </a:tbl>
          </a:graphicData>
        </a:graphic>
      </p:graphicFrame>
      <p:graphicFrame>
        <p:nvGraphicFramePr>
          <p:cNvPr id="5" name="Tablo 4">
            <a:extLst>
              <a:ext uri="{FF2B5EF4-FFF2-40B4-BE49-F238E27FC236}">
                <a16:creationId xmlns:a16="http://schemas.microsoft.com/office/drawing/2014/main" id="{C53B2E5B-77F2-19EF-F59E-DDEE104A1E65}"/>
              </a:ext>
            </a:extLst>
          </p:cNvPr>
          <p:cNvGraphicFramePr>
            <a:graphicFrameLocks noGrp="1"/>
          </p:cNvGraphicFramePr>
          <p:nvPr/>
        </p:nvGraphicFramePr>
        <p:xfrm>
          <a:off x="1696175" y="4672543"/>
          <a:ext cx="5472441" cy="421005"/>
        </p:xfrm>
        <a:graphic>
          <a:graphicData uri="http://schemas.openxmlformats.org/drawingml/2006/table">
            <a:tbl>
              <a:tblPr/>
              <a:tblGrid>
                <a:gridCol w="1041192">
                  <a:extLst>
                    <a:ext uri="{9D8B030D-6E8A-4147-A177-3AD203B41FA5}">
                      <a16:colId xmlns:a16="http://schemas.microsoft.com/office/drawing/2014/main" val="4104398062"/>
                    </a:ext>
                  </a:extLst>
                </a:gridCol>
                <a:gridCol w="1101315">
                  <a:extLst>
                    <a:ext uri="{9D8B030D-6E8A-4147-A177-3AD203B41FA5}">
                      <a16:colId xmlns:a16="http://schemas.microsoft.com/office/drawing/2014/main" val="1899527525"/>
                    </a:ext>
                  </a:extLst>
                </a:gridCol>
                <a:gridCol w="1109978">
                  <a:extLst>
                    <a:ext uri="{9D8B030D-6E8A-4147-A177-3AD203B41FA5}">
                      <a16:colId xmlns:a16="http://schemas.microsoft.com/office/drawing/2014/main" val="1340985446"/>
                    </a:ext>
                  </a:extLst>
                </a:gridCol>
                <a:gridCol w="1109978">
                  <a:extLst>
                    <a:ext uri="{9D8B030D-6E8A-4147-A177-3AD203B41FA5}">
                      <a16:colId xmlns:a16="http://schemas.microsoft.com/office/drawing/2014/main" val="1178004177"/>
                    </a:ext>
                  </a:extLst>
                </a:gridCol>
                <a:gridCol w="1109978">
                  <a:extLst>
                    <a:ext uri="{9D8B030D-6E8A-4147-A177-3AD203B41FA5}">
                      <a16:colId xmlns:a16="http://schemas.microsoft.com/office/drawing/2014/main" val="2175482061"/>
                    </a:ext>
                  </a:extLst>
                </a:gridCol>
              </a:tblGrid>
              <a:tr h="333432">
                <a:tc>
                  <a:txBody>
                    <a:bodyPr/>
                    <a:lstStyle/>
                    <a:p>
                      <a:pPr algn="ctr" rtl="0" fontAlgn="ctr"/>
                      <a:r>
                        <a:rPr lang="tr-TR" sz="1200" u="none" strike="noStrike" dirty="0">
                          <a:solidFill>
                            <a:srgbClr val="000000"/>
                          </a:solidFill>
                          <a:effectLst/>
                          <a:latin typeface="Calibri" panose="020F0502020204030204" pitchFamily="34" charset="0"/>
                        </a:rPr>
                        <a:t>Fizik Temel Bilim Laboratuvarı</a:t>
                      </a:r>
                    </a:p>
                  </a:txBody>
                  <a:tcPr marL="9525" marR="9525" marT="9525"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rtl="0" fontAlgn="ctr"/>
                      <a:r>
                        <a:rPr lang="tr-TR" sz="1200" u="none" strike="noStrike" dirty="0">
                          <a:solidFill>
                            <a:srgbClr val="000000"/>
                          </a:solidFill>
                          <a:effectLst/>
                          <a:latin typeface="Calibri" panose="020F0502020204030204" pitchFamily="34" charset="0"/>
                        </a:rPr>
                        <a:t>Bilgisayar Mühendisliği</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617681729"/>
                  </a:ext>
                </a:extLst>
              </a:tr>
            </a:tbl>
          </a:graphicData>
        </a:graphic>
      </p:graphicFrame>
    </p:spTree>
    <p:extLst>
      <p:ext uri="{BB962C8B-B14F-4D97-AF65-F5344CB8AC3E}">
        <p14:creationId xmlns:p14="http://schemas.microsoft.com/office/powerpoint/2010/main" val="3238947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1789470" y="157316"/>
            <a:ext cx="5869859" cy="1079575"/>
          </a:xfrm>
          <a:prstGeom prst="rect">
            <a:avLst/>
          </a:prstGeom>
        </p:spPr>
        <p:txBody>
          <a:bodyPr vert="horz" lIns="91440" tIns="45720" rIns="91440" bIns="45720" rtlCol="0" anchor="b">
            <a:noAutofit/>
          </a:bodyPr>
          <a:lstStyle/>
          <a:p>
            <a:pPr algn="ctr">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MEVCUT </a:t>
            </a:r>
            <a:r>
              <a:rPr lang="en-US" sz="2800" b="1" dirty="0">
                <a:solidFill>
                  <a:schemeClr val="accent6"/>
                </a:solidFill>
                <a:effectLst>
                  <a:outerShdw blurRad="38100" dist="38100" dir="2700000" algn="tl">
                    <a:srgbClr val="000000">
                      <a:alpha val="43137"/>
                    </a:srgbClr>
                  </a:outerShdw>
                </a:effectLst>
                <a:ea typeface="+mj-ea"/>
                <a:cs typeface="+mj-cs"/>
              </a:rPr>
              <a:t>KAYNAK</a:t>
            </a:r>
            <a:r>
              <a:rPr lang="tr-TR" sz="2800" b="1" dirty="0">
                <a:solidFill>
                  <a:schemeClr val="accent6"/>
                </a:solidFill>
                <a:effectLst>
                  <a:outerShdw blurRad="38100" dist="38100" dir="2700000" algn="tl">
                    <a:srgbClr val="000000">
                      <a:alpha val="43137"/>
                    </a:srgbClr>
                  </a:outerShdw>
                </a:effectLst>
                <a:ea typeface="+mj-ea"/>
                <a:cs typeface="+mj-cs"/>
              </a:rPr>
              <a:t>LAR ve </a:t>
            </a:r>
            <a:r>
              <a:rPr lang="en-US" sz="2800" b="1" dirty="0">
                <a:solidFill>
                  <a:schemeClr val="accent6"/>
                </a:solidFill>
                <a:effectLst>
                  <a:outerShdw blurRad="38100" dist="38100" dir="2700000" algn="tl">
                    <a:srgbClr val="000000">
                      <a:alpha val="43137"/>
                    </a:srgbClr>
                  </a:outerShdw>
                </a:effectLst>
                <a:ea typeface="+mj-ea"/>
                <a:cs typeface="+mj-cs"/>
              </a:rPr>
              <a:t> İHTİYA</a:t>
            </a:r>
            <a:r>
              <a:rPr lang="tr-TR" sz="2800" b="1" dirty="0">
                <a:solidFill>
                  <a:schemeClr val="accent6"/>
                </a:solidFill>
                <a:effectLst>
                  <a:outerShdw blurRad="38100" dist="38100" dir="2700000" algn="tl">
                    <a:srgbClr val="000000">
                      <a:alpha val="43137"/>
                    </a:srgbClr>
                  </a:outerShdw>
                </a:effectLst>
                <a:ea typeface="+mj-ea"/>
                <a:cs typeface="+mj-cs"/>
              </a:rPr>
              <a:t>ÇLAR</a:t>
            </a:r>
          </a:p>
          <a:p>
            <a:pPr algn="ctr">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(İŞ GÜCÜ-İNSAN KAYNAĞI)</a:t>
            </a:r>
            <a:endParaRPr lang="en-US" sz="2800" b="1"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178" y="304675"/>
            <a:ext cx="1690292" cy="35903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6" name="Tablo 65">
            <a:extLst>
              <a:ext uri="{FF2B5EF4-FFF2-40B4-BE49-F238E27FC236}">
                <a16:creationId xmlns:a16="http://schemas.microsoft.com/office/drawing/2014/main" id="{0F23ED71-2D0A-4A91-BB06-5711D160085E}"/>
              </a:ext>
            </a:extLst>
          </p:cNvPr>
          <p:cNvGraphicFramePr>
            <a:graphicFrameLocks noGrp="1"/>
          </p:cNvGraphicFramePr>
          <p:nvPr>
            <p:extLst>
              <p:ext uri="{D42A27DB-BD31-4B8C-83A1-F6EECF244321}">
                <p14:modId xmlns:p14="http://schemas.microsoft.com/office/powerpoint/2010/main" val="3288619566"/>
              </p:ext>
            </p:extLst>
          </p:nvPr>
        </p:nvGraphicFramePr>
        <p:xfrm>
          <a:off x="633984" y="1385082"/>
          <a:ext cx="8119873" cy="4979142"/>
        </p:xfrm>
        <a:graphic>
          <a:graphicData uri="http://schemas.openxmlformats.org/drawingml/2006/table">
            <a:tbl>
              <a:tblPr/>
              <a:tblGrid>
                <a:gridCol w="1544895">
                  <a:extLst>
                    <a:ext uri="{9D8B030D-6E8A-4147-A177-3AD203B41FA5}">
                      <a16:colId xmlns:a16="http://schemas.microsoft.com/office/drawing/2014/main" val="3918363564"/>
                    </a:ext>
                  </a:extLst>
                </a:gridCol>
                <a:gridCol w="1634104">
                  <a:extLst>
                    <a:ext uri="{9D8B030D-6E8A-4147-A177-3AD203B41FA5}">
                      <a16:colId xmlns:a16="http://schemas.microsoft.com/office/drawing/2014/main" val="1683979601"/>
                    </a:ext>
                  </a:extLst>
                </a:gridCol>
                <a:gridCol w="1646958">
                  <a:extLst>
                    <a:ext uri="{9D8B030D-6E8A-4147-A177-3AD203B41FA5}">
                      <a16:colId xmlns:a16="http://schemas.microsoft.com/office/drawing/2014/main" val="2592459544"/>
                    </a:ext>
                  </a:extLst>
                </a:gridCol>
                <a:gridCol w="1646958">
                  <a:extLst>
                    <a:ext uri="{9D8B030D-6E8A-4147-A177-3AD203B41FA5}">
                      <a16:colId xmlns:a16="http://schemas.microsoft.com/office/drawing/2014/main" val="3383282758"/>
                    </a:ext>
                  </a:extLst>
                </a:gridCol>
                <a:gridCol w="1646958">
                  <a:extLst>
                    <a:ext uri="{9D8B030D-6E8A-4147-A177-3AD203B41FA5}">
                      <a16:colId xmlns:a16="http://schemas.microsoft.com/office/drawing/2014/main" val="494559924"/>
                    </a:ext>
                  </a:extLst>
                </a:gridCol>
              </a:tblGrid>
              <a:tr h="930796">
                <a:tc>
                  <a:txBody>
                    <a:bodyPr/>
                    <a:lstStyle/>
                    <a:p>
                      <a:pPr algn="ctr" fontAlgn="ctr"/>
                      <a:r>
                        <a:rPr lang="tr-TR" sz="1200" b="1" i="0" u="none" strike="noStrike" dirty="0">
                          <a:solidFill>
                            <a:srgbClr val="000000"/>
                          </a:solidFill>
                          <a:effectLst/>
                          <a:latin typeface="Calibri" panose="020F0502020204030204" pitchFamily="34" charset="0"/>
                        </a:rPr>
                        <a:t>KAYNAK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BİRİMİ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1064892">
                <a:tc>
                  <a:txBody>
                    <a:bodyPr/>
                    <a:lstStyle/>
                    <a:p>
                      <a:pPr marL="0" algn="ctr" defTabSz="457207" rtl="0" eaLnBrk="1" fontAlgn="ctr" latinLnBrk="0" hangingPunct="1"/>
                      <a:r>
                        <a:rPr lang="tr-TR" sz="1400" u="none" strike="noStrike" kern="1200" dirty="0">
                          <a:solidFill>
                            <a:srgbClr val="000000"/>
                          </a:solidFill>
                          <a:effectLst/>
                          <a:latin typeface="Calibri" panose="020F0502020204030204" pitchFamily="34" charset="0"/>
                          <a:ea typeface="+mn-ea"/>
                          <a:cs typeface="+mn-cs"/>
                        </a:rPr>
                        <a:t>Bilgisayar Bilimleri Öğretim Üyesi</a:t>
                      </a:r>
                    </a:p>
                  </a:txBody>
                  <a:tcPr marL="9525" marR="9525" marT="9525"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lang="tr-TR" sz="1400" u="none" strike="noStrike" kern="1200" dirty="0">
                          <a:solidFill>
                            <a:srgbClr val="000000"/>
                          </a:solidFill>
                          <a:effectLst/>
                          <a:latin typeface="Calibri" panose="020F0502020204030204" pitchFamily="34" charset="0"/>
                          <a:ea typeface="+mn-ea"/>
                          <a:cs typeface="+mn-cs"/>
                        </a:rPr>
                        <a:t>Bilgisayar Mühendisliği</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3</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tr-TR" sz="1200" u="none" strike="noStrike" dirty="0">
                          <a:solidFill>
                            <a:srgbClr val="000000"/>
                          </a:solidFill>
                          <a:effectLst/>
                          <a:latin typeface="Calibri" panose="020F0502020204030204" pitchFamily="34" charset="0"/>
                        </a:rPr>
                        <a:t>0</a:t>
                      </a:r>
                      <a:endParaRPr lang="pt-BR" sz="1200" u="none" strike="noStrike" dirty="0">
                        <a:solidFill>
                          <a:srgbClr val="000000"/>
                        </a:solidFill>
                        <a:effectLst/>
                        <a:latin typeface="Calibri" panose="020F0502020204030204" pitchFamily="34" charset="0"/>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endParaRPr lang="pt-BR" sz="140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709234">
                <a:tc>
                  <a:txBody>
                    <a:bodyPr/>
                    <a:lstStyle/>
                    <a:p>
                      <a:pPr algn="ctr" rtl="0" fontAlgn="ctr"/>
                      <a:r>
                        <a:rPr lang="tr-TR" sz="1400" u="none" strike="noStrike" dirty="0">
                          <a:solidFill>
                            <a:srgbClr val="000000"/>
                          </a:solidFill>
                          <a:effectLst/>
                          <a:latin typeface="Calibri" panose="020F0502020204030204" pitchFamily="34" charset="0"/>
                        </a:rPr>
                        <a:t>Bilgisayar Yazılımı Öğretim Üyesi</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lang="tr-TR" sz="1400" u="none" strike="noStrike" dirty="0">
                          <a:solidFill>
                            <a:srgbClr val="000000"/>
                          </a:solidFill>
                          <a:effectLst/>
                          <a:latin typeface="Calibri" panose="020F0502020204030204" pitchFamily="34" charset="0"/>
                        </a:rPr>
                        <a:t>Bilgisayar Mühendisliği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2</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0</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1135450">
                <a:tc>
                  <a:txBody>
                    <a:bodyPr/>
                    <a:lstStyle/>
                    <a:p>
                      <a:pPr algn="ctr" rtl="0" fontAlgn="ctr"/>
                      <a:r>
                        <a:rPr lang="tr-TR" sz="1400" u="none" strike="noStrike" dirty="0">
                          <a:solidFill>
                            <a:srgbClr val="000000"/>
                          </a:solidFill>
                          <a:effectLst/>
                          <a:latin typeface="Calibri" panose="020F0502020204030204" pitchFamily="34" charset="0"/>
                        </a:rPr>
                        <a:t>Bilgisayar Donanımı Öğretim Üyesi</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a:solidFill>
                            <a:srgbClr val="000000"/>
                          </a:solidFill>
                          <a:effectLst/>
                          <a:latin typeface="Calibri" panose="020F0502020204030204" pitchFamily="34" charset="0"/>
                        </a:rPr>
                        <a:t> </a:t>
                      </a:r>
                      <a:r>
                        <a:rPr lang="tr-TR" sz="1400" u="none" strike="noStrike" dirty="0">
                          <a:solidFill>
                            <a:srgbClr val="000000"/>
                          </a:solidFill>
                          <a:effectLst/>
                          <a:latin typeface="Calibri" panose="020F0502020204030204" pitchFamily="34" charset="0"/>
                        </a:rPr>
                        <a:t>Bilgisayar Mühendisliği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2</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0</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endParaRPr lang="pt-BR" sz="140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569385">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a:solidFill>
                            <a:srgbClr val="000000"/>
                          </a:solidFill>
                          <a:effectLst/>
                          <a:latin typeface="Calibri" panose="020F0502020204030204" pitchFamily="34" charset="0"/>
                        </a:rPr>
                        <a:t>Araştırma Görevlisi</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a:solidFill>
                            <a:srgbClr val="000000"/>
                          </a:solidFill>
                          <a:effectLst/>
                          <a:latin typeface="Calibri" panose="020F0502020204030204" pitchFamily="34" charset="0"/>
                        </a:rPr>
                        <a:t> </a:t>
                      </a:r>
                      <a:r>
                        <a:rPr lang="tr-TR" sz="1400" u="none" strike="noStrike" dirty="0">
                          <a:solidFill>
                            <a:srgbClr val="000000"/>
                          </a:solidFill>
                          <a:effectLst/>
                          <a:latin typeface="Calibri" panose="020F0502020204030204" pitchFamily="34" charset="0"/>
                        </a:rPr>
                        <a:t>Bilgisayar Mühendisliği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2</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2</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Bölüm öğrenci sayısı fazlalığı</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730589346"/>
                  </a:ext>
                </a:extLst>
              </a:tr>
              <a:tr h="569385">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a:solidFill>
                            <a:srgbClr val="000000"/>
                          </a:solidFill>
                          <a:effectLst/>
                          <a:latin typeface="Calibri" panose="020F0502020204030204" pitchFamily="34" charset="0"/>
                        </a:rPr>
                        <a:t> Yabancı Uyruklu Araştırma Görevlisi</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a:solidFill>
                            <a:srgbClr val="000000"/>
                          </a:solidFill>
                          <a:effectLst/>
                          <a:latin typeface="Calibri" panose="020F0502020204030204" pitchFamily="34" charset="0"/>
                        </a:rPr>
                        <a:t> </a:t>
                      </a:r>
                      <a:r>
                        <a:rPr lang="tr-TR" sz="1400" u="none" strike="noStrike" dirty="0">
                          <a:solidFill>
                            <a:srgbClr val="000000"/>
                          </a:solidFill>
                          <a:effectLst/>
                          <a:latin typeface="Calibri" panose="020F0502020204030204" pitchFamily="34" charset="0"/>
                        </a:rPr>
                        <a:t>Bilgisayar Mühendisliği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1</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0</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70316987"/>
                  </a:ext>
                </a:extLst>
              </a:tr>
            </a:tbl>
          </a:graphicData>
        </a:graphic>
      </p:graphicFrame>
    </p:spTree>
    <p:extLst>
      <p:ext uri="{BB962C8B-B14F-4D97-AF65-F5344CB8AC3E}">
        <p14:creationId xmlns:p14="http://schemas.microsoft.com/office/powerpoint/2010/main" val="4493892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14023" y="525848"/>
            <a:ext cx="5265420" cy="845820"/>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SKORU YÜKSEK OLAN ve AKSİYON GEREKTİREN </a:t>
            </a:r>
            <a:r>
              <a:rPr lang="en-US" sz="2800" b="1" kern="1200" dirty="0">
                <a:solidFill>
                  <a:schemeClr val="accent6"/>
                </a:solidFill>
                <a:effectLst>
                  <a:outerShdw blurRad="38100" dist="38100" dir="2700000" algn="tl">
                    <a:srgbClr val="000000">
                      <a:alpha val="43137"/>
                    </a:srgbClr>
                  </a:outerShdw>
                </a:effectLst>
                <a:ea typeface="+mj-ea"/>
                <a:cs typeface="+mj-cs"/>
              </a:rPr>
              <a:t>RİS</a:t>
            </a:r>
            <a:r>
              <a:rPr lang="tr-TR" sz="2800" b="1" dirty="0">
                <a:solidFill>
                  <a:schemeClr val="accent6"/>
                </a:solidFill>
                <a:effectLst>
                  <a:outerShdw blurRad="38100" dist="38100" dir="2700000" algn="tl">
                    <a:srgbClr val="000000">
                      <a:alpha val="43137"/>
                    </a:srgbClr>
                  </a:outerShdw>
                </a:effectLst>
                <a:ea typeface="+mj-ea"/>
                <a:cs typeface="+mj-cs"/>
              </a:rPr>
              <a:t>KLER</a:t>
            </a:r>
            <a:endParaRPr lang="en-US" sz="2800" b="1" kern="1200" dirty="0">
              <a:solidFill>
                <a:schemeClr val="accent6"/>
              </a:solidFill>
              <a:effectLst>
                <a:outerShdw blurRad="38100" dist="38100" dir="2700000" algn="tl">
                  <a:srgbClr val="000000">
                    <a:alpha val="43137"/>
                  </a:srgbClr>
                </a:outerShdw>
              </a:effectLst>
              <a:ea typeface="+mj-ea"/>
              <a:cs typeface="+mj-cs"/>
            </a:endParaRPr>
          </a:p>
        </p:txBody>
      </p:sp>
      <p:sp>
        <p:nvSpPr>
          <p:cNvPr id="7" name="Slayt Numarası Yer Tutucusu 6"/>
          <p:cNvSpPr>
            <a:spLocks noGrp="1"/>
          </p:cNvSpPr>
          <p:nvPr>
            <p:ph type="sldNum" sz="quarter" idx="12"/>
          </p:nvPr>
        </p:nvSpPr>
        <p:spPr>
          <a:xfrm>
            <a:off x="6457950" y="6356350"/>
            <a:ext cx="2057400" cy="365125"/>
          </a:xfrm>
        </p:spPr>
        <p:txBody>
          <a:bodyPr vert="horz" lIns="91440" tIns="45720" rIns="91440" bIns="45720" rtlCol="0" anchor="ctr">
            <a:normAutofit fontScale="70000" lnSpcReduction="20000"/>
          </a:bodyPr>
          <a:lstStyle/>
          <a:p>
            <a:pPr>
              <a:spcAft>
                <a:spcPts val="600"/>
              </a:spcAft>
            </a:pPr>
            <a:endParaRPr lang="en-US"/>
          </a:p>
        </p:txBody>
      </p:sp>
      <p:sp>
        <p:nvSpPr>
          <p:cNvPr id="12"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3"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4"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5"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pic>
        <p:nvPicPr>
          <p:cNvPr id="9"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Tablo 9"/>
          <p:cNvGraphicFramePr>
            <a:graphicFrameLocks noGrp="1"/>
          </p:cNvGraphicFramePr>
          <p:nvPr>
            <p:extLst>
              <p:ext uri="{D42A27DB-BD31-4B8C-83A1-F6EECF244321}">
                <p14:modId xmlns:p14="http://schemas.microsoft.com/office/powerpoint/2010/main" val="335739684"/>
              </p:ext>
            </p:extLst>
          </p:nvPr>
        </p:nvGraphicFramePr>
        <p:xfrm>
          <a:off x="545122" y="1801446"/>
          <a:ext cx="8203223" cy="1483360"/>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Riskin</a:t>
                      </a:r>
                      <a:r>
                        <a:rPr lang="tr-TR" baseline="0" dirty="0">
                          <a:solidFill>
                            <a:srgbClr val="0C0D0D"/>
                          </a:solidFill>
                        </a:rPr>
                        <a:t> Tanımı :</a:t>
                      </a:r>
                      <a:endParaRPr lang="tr-TR"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dirty="0">
                          <a:solidFill>
                            <a:srgbClr val="0F2303"/>
                          </a:solidFill>
                        </a:rPr>
                        <a:t> Skoru yüksek olan risk bulunmamaktadır.</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 </a:t>
                      </a:r>
                      <a:r>
                        <a:rPr lang="tr-TR" baseline="0" dirty="0">
                          <a:solidFill>
                            <a:srgbClr val="0C0D0D"/>
                          </a:solidFill>
                        </a:rPr>
                        <a:t>:</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endParaRPr lang="tr-TR" dirty="0">
                        <a:solidFill>
                          <a:srgbClr val="0F2303"/>
                        </a:solidFill>
                      </a:endParaRP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Sorumlu</a:t>
                      </a:r>
                      <a:r>
                        <a:rPr lang="tr-TR" baseline="0" dirty="0">
                          <a:solidFill>
                            <a:srgbClr val="0C0D0D"/>
                          </a:solidFill>
                        </a:rPr>
                        <a:t> Birim :</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endParaRPr lang="tr-TR" dirty="0">
                        <a:solidFill>
                          <a:srgbClr val="0F2303"/>
                        </a:solidFill>
                      </a:endParaRP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endParaRPr lang="tr-TR" dirty="0">
                        <a:solidFill>
                          <a:srgbClr val="0F2303"/>
                        </a:solidFill>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Tree>
    <p:extLst>
      <p:ext uri="{BB962C8B-B14F-4D97-AF65-F5344CB8AC3E}">
        <p14:creationId xmlns:p14="http://schemas.microsoft.com/office/powerpoint/2010/main" val="32387309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986117" y="320820"/>
            <a:ext cx="5471363"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(ANKET ANALİZLERİ)</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Grafik 5">
            <a:extLst>
              <a:ext uri="{FF2B5EF4-FFF2-40B4-BE49-F238E27FC236}">
                <a16:creationId xmlns:a16="http://schemas.microsoft.com/office/drawing/2014/main" id="{1E2824A2-DE6C-2B13-A838-7776DA700731}"/>
              </a:ext>
            </a:extLst>
          </p:cNvPr>
          <p:cNvGraphicFramePr/>
          <p:nvPr/>
        </p:nvGraphicFramePr>
        <p:xfrm>
          <a:off x="1763688" y="1739715"/>
          <a:ext cx="6096000" cy="4064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2344632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Özel 2">
      <a:dk1>
        <a:srgbClr val="8AD0D5"/>
      </a:dk1>
      <a:lt1>
        <a:sysClr val="window" lastClr="FFFFFF"/>
      </a:lt1>
      <a:dk2>
        <a:srgbClr val="1E5155"/>
      </a:dk2>
      <a:lt2>
        <a:srgbClr val="BFBFBF"/>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1254</TotalTime>
  <Words>1127</Words>
  <Application>Microsoft Office PowerPoint</Application>
  <PresentationFormat>Ekran Gösterisi (4:3)</PresentationFormat>
  <Paragraphs>216</Paragraphs>
  <Slides>15</Slides>
  <Notes>0</Notes>
  <HiddenSlides>0</HiddenSlides>
  <MMClips>0</MMClips>
  <ScaleCrop>false</ScaleCrop>
  <HeadingPairs>
    <vt:vector size="8" baseType="variant">
      <vt:variant>
        <vt:lpstr>Kullanılan Yazı Tipleri</vt:lpstr>
      </vt:variant>
      <vt:variant>
        <vt:i4>5</vt:i4>
      </vt:variant>
      <vt:variant>
        <vt:lpstr>Tema</vt:lpstr>
      </vt:variant>
      <vt:variant>
        <vt:i4>1</vt:i4>
      </vt:variant>
      <vt:variant>
        <vt:lpstr>Eklenmiş OLE Hizmet Programları</vt:lpstr>
      </vt:variant>
      <vt:variant>
        <vt:i4>1</vt:i4>
      </vt:variant>
      <vt:variant>
        <vt:lpstr>Slayt Başlıkları</vt:lpstr>
      </vt:variant>
      <vt:variant>
        <vt:i4>15</vt:i4>
      </vt:variant>
    </vt:vector>
  </HeadingPairs>
  <TitlesOfParts>
    <vt:vector size="22" baseType="lpstr">
      <vt:lpstr>-apple-system</vt:lpstr>
      <vt:lpstr>Calibri</vt:lpstr>
      <vt:lpstr>Calibri Light</vt:lpstr>
      <vt:lpstr>Times New Roman</vt:lpstr>
      <vt:lpstr>Wingdings 3</vt:lpstr>
      <vt:lpstr>İyon</vt:lpstr>
      <vt:lpstr>Microsoft Excel Çalışma Sayfası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2019 YILI  YGG SUNUMU  MEZUNLAR OFİSİ ve KARİYER GELİŞTİRME KOORDİNATÖRLÜĞÜ SÜRECİ  30/12/2019</dc:title>
  <dc:creator>Ali Engin DORUM</dc:creator>
  <cp:lastModifiedBy>Serhan AKSOY</cp:lastModifiedBy>
  <cp:revision>67</cp:revision>
  <dcterms:created xsi:type="dcterms:W3CDTF">2020-01-20T10:44:30Z</dcterms:created>
  <dcterms:modified xsi:type="dcterms:W3CDTF">2024-05-27T11:59:18Z</dcterms:modified>
</cp:coreProperties>
</file>