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288" r:id="rId3"/>
    <p:sldId id="366" r:id="rId4"/>
    <p:sldId id="373" r:id="rId5"/>
    <p:sldId id="367" r:id="rId6"/>
    <p:sldId id="368" r:id="rId7"/>
    <p:sldId id="369" r:id="rId8"/>
    <p:sldId id="370" r:id="rId9"/>
    <p:sldId id="371" r:id="rId10"/>
    <p:sldId id="353" r:id="rId11"/>
    <p:sldId id="372" r:id="rId12"/>
    <p:sldId id="364" r:id="rId13"/>
    <p:sldId id="374" r:id="rId14"/>
    <p:sldId id="358" r:id="rId15"/>
    <p:sldId id="357" r:id="rId16"/>
    <p:sldId id="304" r:id="rId17"/>
    <p:sldId id="359" r:id="rId18"/>
    <p:sldId id="360" r:id="rId19"/>
    <p:sldId id="361" r:id="rId20"/>
    <p:sldId id="362" r:id="rId21"/>
    <p:sldId id="278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BEA70EB5-37B4-4FD2-923D-5284A583AEE6}">
          <p14:sldIdLst>
            <p14:sldId id="256"/>
          </p14:sldIdLst>
        </p14:section>
        <p14:section name="Başlıksız Bölüm" id="{29ED5E7A-0C58-4AF1-A401-2AB9E7D510F4}">
          <p14:sldIdLst>
            <p14:sldId id="288"/>
            <p14:sldId id="366"/>
            <p14:sldId id="373"/>
            <p14:sldId id="367"/>
            <p14:sldId id="368"/>
            <p14:sldId id="369"/>
            <p14:sldId id="370"/>
            <p14:sldId id="371"/>
            <p14:sldId id="353"/>
            <p14:sldId id="372"/>
            <p14:sldId id="364"/>
            <p14:sldId id="374"/>
            <p14:sldId id="358"/>
            <p14:sldId id="357"/>
            <p14:sldId id="304"/>
            <p14:sldId id="359"/>
            <p14:sldId id="360"/>
            <p14:sldId id="361"/>
            <p14:sldId id="362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 Engin DORUM" initials="AED" lastIdx="1" clrIdx="0">
    <p:extLst>
      <p:ext uri="{19B8F6BF-5375-455C-9EA6-DF929625EA0E}">
        <p15:presenceInfo xmlns:p15="http://schemas.microsoft.com/office/powerpoint/2012/main" userId="d7838842375f6d7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D0D"/>
    <a:srgbClr val="0F2303"/>
    <a:srgbClr val="001626"/>
    <a:srgbClr val="7AEE32"/>
    <a:srgbClr val="E626AF"/>
    <a:srgbClr val="1F0620"/>
    <a:srgbClr val="020424"/>
    <a:srgbClr val="D9D9D9"/>
    <a:srgbClr val="122204"/>
    <a:srgbClr val="1224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F31B4E-DEF5-21CE-3E70-A778E5289E39}" v="9" dt="2023-06-14T07:07:25.765"/>
    <p1510:client id="{543CE090-1323-25D2-D312-BDEEE1209822}" v="69" dt="2023-06-13T18:32:52.292"/>
    <p1510:client id="{6C56CE3A-B006-E148-BA02-D7457DEB5BD5}" v="93" dt="2023-06-14T09:09:45.833"/>
    <p1510:client id="{93F8121C-F310-2AAE-8584-3B4F33B009E2}" v="116" dt="2023-06-14T05:10:58.352"/>
    <p1510:client id="{C128C1DC-7E7B-479B-12A2-A8EC257DEF60}" v="71" dt="2023-06-14T11:05:24.8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Orta Sti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ema Uygulanmış Stil 1 - Vurgu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380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ehdi.sosar\Downloads\Derslerin_Anket_Sonuclari_2022-2023_Baha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dicle.korkmaz\Documents\Dicle\ABU\Kalite\YGG\2021_ders%20anket%20sonu&#231;lar&#305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ehdi.sosar\Downloads\Hocalarin_Anket_Sonuclari_2022-2023_Bahar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dicle.korkmaz\Documents\Dicle\ABU\Kalite\YGG\2021_ders%20anket%20sonu&#231;lar&#305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ehdi.sosar\Downloads\Ders%20Deg&#774;erlendirme%20Sonuc&#807;lar&#305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ehdi.sosar\AppData\Roaming\Microsoft\Excel\Hocalarin_Anket_Sonuclari_2023-2024_Gu&#776;z%20(version%202).xlsb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tr-TR">
                <a:solidFill>
                  <a:schemeClr val="tx2"/>
                </a:solidFill>
              </a:rPr>
              <a:t>2022-2023</a:t>
            </a:r>
            <a:r>
              <a:rPr lang="tr-TR" baseline="0">
                <a:solidFill>
                  <a:schemeClr val="tx2"/>
                </a:solidFill>
              </a:rPr>
              <a:t> Bahar Dönemi Derslerin Anket Sonuçları</a:t>
            </a:r>
            <a:endParaRPr lang="tr-TR">
              <a:solidFill>
                <a:schemeClr val="tx2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'[Derslerin_Anket_Sonuclari_2022-2023_Bahar.xlsx]Sayfa1'!$A$1:$A$31</c:f>
              <c:strCache>
                <c:ptCount val="31"/>
                <c:pt idx="0">
                  <c:v>POLS 152</c:v>
                </c:pt>
                <c:pt idx="1">
                  <c:v>POLS 154</c:v>
                </c:pt>
                <c:pt idx="2">
                  <c:v>POLS 156</c:v>
                </c:pt>
                <c:pt idx="3">
                  <c:v>POLS 158</c:v>
                </c:pt>
                <c:pt idx="4">
                  <c:v>POLS 204</c:v>
                </c:pt>
                <c:pt idx="5">
                  <c:v>POLS 206</c:v>
                </c:pt>
                <c:pt idx="6">
                  <c:v>POLS 208</c:v>
                </c:pt>
                <c:pt idx="7">
                  <c:v>POLS 252</c:v>
                </c:pt>
                <c:pt idx="8">
                  <c:v>POLS 254</c:v>
                </c:pt>
                <c:pt idx="9">
                  <c:v>POLS 256</c:v>
                </c:pt>
                <c:pt idx="10">
                  <c:v>POLS 258</c:v>
                </c:pt>
                <c:pt idx="11">
                  <c:v>POLS 302b</c:v>
                </c:pt>
                <c:pt idx="12">
                  <c:v>POLS 304b</c:v>
                </c:pt>
                <c:pt idx="13">
                  <c:v>POLS 306,</c:v>
                </c:pt>
                <c:pt idx="14">
                  <c:v>POLS 308</c:v>
                </c:pt>
                <c:pt idx="15">
                  <c:v>POLS 310</c:v>
                </c:pt>
                <c:pt idx="16">
                  <c:v>POLS 313</c:v>
                </c:pt>
                <c:pt idx="17">
                  <c:v>POLS 334</c:v>
                </c:pt>
                <c:pt idx="18">
                  <c:v>POLS 402b</c:v>
                </c:pt>
                <c:pt idx="19">
                  <c:v>POLS 407a</c:v>
                </c:pt>
                <c:pt idx="20">
                  <c:v>POLS 426</c:v>
                </c:pt>
                <c:pt idx="21">
                  <c:v>POLS 430</c:v>
                </c:pt>
                <c:pt idx="22">
                  <c:v>POLS 531a</c:v>
                </c:pt>
                <c:pt idx="23">
                  <c:v>POLS 700</c:v>
                </c:pt>
                <c:pt idx="24">
                  <c:v>POLS 702</c:v>
                </c:pt>
                <c:pt idx="25">
                  <c:v>POLS 704</c:v>
                </c:pt>
                <c:pt idx="26">
                  <c:v>POLS 707</c:v>
                </c:pt>
                <c:pt idx="27">
                  <c:v>POLS 717</c:v>
                </c:pt>
                <c:pt idx="28">
                  <c:v>POLS 726</c:v>
                </c:pt>
                <c:pt idx="29">
                  <c:v>POLS 738</c:v>
                </c:pt>
                <c:pt idx="30">
                  <c:v>POLS 750</c:v>
                </c:pt>
              </c:strCache>
            </c:strRef>
          </c:cat>
          <c:val>
            <c:numRef>
              <c:f>'[Derslerin_Anket_Sonuclari_2022-2023_Bahar.xlsx]Sayfa1'!$E$1:$E$31</c:f>
              <c:numCache>
                <c:formatCode>General</c:formatCode>
                <c:ptCount val="31"/>
                <c:pt idx="0">
                  <c:v>82.407407407407405</c:v>
                </c:pt>
                <c:pt idx="1">
                  <c:v>79.375</c:v>
                </c:pt>
                <c:pt idx="2">
                  <c:v>84.875</c:v>
                </c:pt>
                <c:pt idx="3">
                  <c:v>82</c:v>
                </c:pt>
                <c:pt idx="4">
                  <c:v>98.4375</c:v>
                </c:pt>
                <c:pt idx="5">
                  <c:v>84.375</c:v>
                </c:pt>
                <c:pt idx="6">
                  <c:v>94.2708333333333</c:v>
                </c:pt>
                <c:pt idx="7">
                  <c:v>80.46875</c:v>
                </c:pt>
                <c:pt idx="8">
                  <c:v>82.65625</c:v>
                </c:pt>
                <c:pt idx="9">
                  <c:v>80.592105263157904</c:v>
                </c:pt>
                <c:pt idx="10">
                  <c:v>88.690476190476204</c:v>
                </c:pt>
                <c:pt idx="11">
                  <c:v>73.922413793103402</c:v>
                </c:pt>
                <c:pt idx="12">
                  <c:v>82.8125</c:v>
                </c:pt>
                <c:pt idx="13">
                  <c:v>78.009259259259295</c:v>
                </c:pt>
                <c:pt idx="14">
                  <c:v>86.8055555555556</c:v>
                </c:pt>
                <c:pt idx="15">
                  <c:v>89.673913043478294</c:v>
                </c:pt>
                <c:pt idx="16">
                  <c:v>52.9296875</c:v>
                </c:pt>
                <c:pt idx="17">
                  <c:v>82.730263157894697</c:v>
                </c:pt>
                <c:pt idx="18">
                  <c:v>78.935185185185205</c:v>
                </c:pt>
                <c:pt idx="19">
                  <c:v>70.955882352941202</c:v>
                </c:pt>
                <c:pt idx="20">
                  <c:v>71.726190476190496</c:v>
                </c:pt>
                <c:pt idx="21">
                  <c:v>87.6302083333333</c:v>
                </c:pt>
                <c:pt idx="22">
                  <c:v>100</c:v>
                </c:pt>
                <c:pt idx="23">
                  <c:v>75</c:v>
                </c:pt>
                <c:pt idx="24">
                  <c:v>78.515625</c:v>
                </c:pt>
                <c:pt idx="25">
                  <c:v>80.5555555555556</c:v>
                </c:pt>
                <c:pt idx="26">
                  <c:v>82.8125</c:v>
                </c:pt>
                <c:pt idx="27">
                  <c:v>83.59375</c:v>
                </c:pt>
                <c:pt idx="28">
                  <c:v>85.9375</c:v>
                </c:pt>
                <c:pt idx="29">
                  <c:v>84.375</c:v>
                </c:pt>
                <c:pt idx="30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72-40EB-83C0-E48F9B3EB1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91998648"/>
        <c:axId val="492006520"/>
      </c:barChart>
      <c:catAx>
        <c:axId val="491998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492006520"/>
        <c:crosses val="autoZero"/>
        <c:auto val="1"/>
        <c:lblAlgn val="ctr"/>
        <c:lblOffset val="100"/>
        <c:noMultiLvlLbl val="0"/>
      </c:catAx>
      <c:valAx>
        <c:axId val="492006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491998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 rtl="0">
        <a:defRPr/>
      </a:pPr>
      <a:endParaRPr lang="tr-T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tx2">
                    <a:lumMod val="50000"/>
                  </a:schemeClr>
                </a:solidFill>
              </a:rPr>
              <a:t>2020 - 2021 Bahar Dönemi Memnuniyet Anketi Sonuçları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2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78254543"/>
        <c:axId val="1578854031"/>
      </c:barChart>
      <c:catAx>
        <c:axId val="15782545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578854031"/>
        <c:crosses val="autoZero"/>
        <c:auto val="1"/>
        <c:lblAlgn val="ctr"/>
        <c:lblOffset val="100"/>
        <c:noMultiLvlLbl val="0"/>
      </c:catAx>
      <c:valAx>
        <c:axId val="1578854031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5782545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[Hocalarin_Anket_Sonuclari_2022-2023_Bahar.xlsx]Sayfa2!PivotTable1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tr-TR" dirty="0">
                <a:solidFill>
                  <a:schemeClr val="tx2"/>
                </a:solidFill>
              </a:rPr>
              <a:t>2022-2023 Bahar</a:t>
            </a:r>
            <a:r>
              <a:rPr lang="tr-TR" baseline="0" dirty="0">
                <a:solidFill>
                  <a:schemeClr val="tx2"/>
                </a:solidFill>
              </a:rPr>
              <a:t> Dönemi Öğretim Üyelerinin Anket Sonuçları</a:t>
            </a:r>
            <a:endParaRPr lang="en-US" dirty="0">
              <a:solidFill>
                <a:schemeClr val="tx2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Sayfa2!$B$3</c:f>
              <c:strCache>
                <c:ptCount val="1"/>
                <c:pt idx="0">
                  <c:v>Toplam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Sayfa2!$A$4:$A$12</c:f>
              <c:strCache>
                <c:ptCount val="8"/>
                <c:pt idx="0">
                  <c:v>AYDEMİR</c:v>
                </c:pt>
                <c:pt idx="1">
                  <c:v>CENKER ÖZEK</c:v>
                </c:pt>
                <c:pt idx="2">
                  <c:v>KORKMAZ</c:v>
                </c:pt>
                <c:pt idx="3">
                  <c:v>MURAT KASAPSARAÇOĞLU</c:v>
                </c:pt>
                <c:pt idx="4">
                  <c:v>SADİ</c:v>
                </c:pt>
                <c:pt idx="5">
                  <c:v>TOYGAR HALİSTOPRAK</c:v>
                </c:pt>
                <c:pt idx="6">
                  <c:v>TURAN</c:v>
                </c:pt>
                <c:pt idx="7">
                  <c:v>UYAR</c:v>
                </c:pt>
              </c:strCache>
            </c:strRef>
          </c:cat>
          <c:val>
            <c:numRef>
              <c:f>Sayfa2!$B$4:$B$12</c:f>
              <c:numCache>
                <c:formatCode>General</c:formatCode>
                <c:ptCount val="8"/>
                <c:pt idx="0">
                  <c:v>84.676315789473676</c:v>
                </c:pt>
                <c:pt idx="1">
                  <c:v>91.204761904761924</c:v>
                </c:pt>
                <c:pt idx="2">
                  <c:v>64.841056034482747</c:v>
                </c:pt>
                <c:pt idx="3">
                  <c:v>84.230780945419099</c:v>
                </c:pt>
                <c:pt idx="4">
                  <c:v>76.788307915758907</c:v>
                </c:pt>
                <c:pt idx="5">
                  <c:v>84.125067096081594</c:v>
                </c:pt>
                <c:pt idx="6">
                  <c:v>77.050264550264572</c:v>
                </c:pt>
                <c:pt idx="7">
                  <c:v>81.052083333333343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D5-43C9-B029-E6CFBA0DBA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7307008"/>
        <c:axId val="447306352"/>
      </c:barChart>
      <c:catAx>
        <c:axId val="44730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447306352"/>
        <c:crosses val="autoZero"/>
        <c:auto val="1"/>
        <c:lblAlgn val="ctr"/>
        <c:lblOffset val="100"/>
        <c:noMultiLvlLbl val="0"/>
      </c:catAx>
      <c:valAx>
        <c:axId val="447306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44730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tx2">
                    <a:lumMod val="50000"/>
                  </a:schemeClr>
                </a:solidFill>
              </a:rPr>
              <a:t>2020 - 2021 Bahar Dönemi Memnuniyet Anketi Sonuçları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2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78254543"/>
        <c:axId val="1578854031"/>
      </c:barChart>
      <c:catAx>
        <c:axId val="15782545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578854031"/>
        <c:crosses val="autoZero"/>
        <c:auto val="1"/>
        <c:lblAlgn val="ctr"/>
        <c:lblOffset val="100"/>
        <c:noMultiLvlLbl val="0"/>
      </c:catAx>
      <c:valAx>
        <c:axId val="1578854031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5782545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tr-TR">
                <a:solidFill>
                  <a:schemeClr val="tx2"/>
                </a:solidFill>
              </a:rPr>
              <a:t>2023-2024 Ders</a:t>
            </a:r>
            <a:r>
              <a:rPr lang="tr-TR" baseline="0">
                <a:solidFill>
                  <a:schemeClr val="tx2"/>
                </a:solidFill>
              </a:rPr>
              <a:t> Değerlendirme Anket Sonuçları</a:t>
            </a:r>
            <a:endParaRPr lang="tr-TR">
              <a:solidFill>
                <a:schemeClr val="tx2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4">
                    <a:tint val="98000"/>
                    <a:lumMod val="114000"/>
                  </a:schemeClr>
                </a:gs>
                <a:gs pos="100000">
                  <a:schemeClr val="accent4">
                    <a:shade val="90000"/>
                    <a:lumMod val="8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'[Ders Değerlendirme Sonuçları.xlsx]Sayfa1'!$A$1:$A$46</c:f>
              <c:strCache>
                <c:ptCount val="46"/>
                <c:pt idx="0">
                  <c:v>POLS 102,</c:v>
                </c:pt>
                <c:pt idx="1">
                  <c:v>POLS 151</c:v>
                </c:pt>
                <c:pt idx="2">
                  <c:v>POLS 153</c:v>
                </c:pt>
                <c:pt idx="3">
                  <c:v>POLS 155</c:v>
                </c:pt>
                <c:pt idx="4">
                  <c:v>POLS 201</c:v>
                </c:pt>
                <c:pt idx="5">
                  <c:v>POLS 203,</c:v>
                </c:pt>
                <c:pt idx="6">
                  <c:v>POLS 205,</c:v>
                </c:pt>
                <c:pt idx="7">
                  <c:v>POLS 207</c:v>
                </c:pt>
                <c:pt idx="8">
                  <c:v>POLS 251</c:v>
                </c:pt>
                <c:pt idx="9">
                  <c:v>POLS 253</c:v>
                </c:pt>
                <c:pt idx="10">
                  <c:v>POLS 255</c:v>
                </c:pt>
                <c:pt idx="11">
                  <c:v>POLS 257</c:v>
                </c:pt>
                <c:pt idx="12">
                  <c:v>POLS 301,</c:v>
                </c:pt>
                <c:pt idx="13">
                  <c:v>POLS 303,</c:v>
                </c:pt>
                <c:pt idx="14">
                  <c:v>POLS 305,</c:v>
                </c:pt>
                <c:pt idx="15">
                  <c:v>POLS 319</c:v>
                </c:pt>
                <c:pt idx="16">
                  <c:v>POLS 325</c:v>
                </c:pt>
                <c:pt idx="17">
                  <c:v>POLS 351</c:v>
                </c:pt>
                <c:pt idx="18">
                  <c:v>POLS 353</c:v>
                </c:pt>
                <c:pt idx="19">
                  <c:v>POLS 357</c:v>
                </c:pt>
                <c:pt idx="20">
                  <c:v>POLS 373</c:v>
                </c:pt>
                <c:pt idx="21">
                  <c:v>POLS 379</c:v>
                </c:pt>
                <c:pt idx="22">
                  <c:v>POLS 387</c:v>
                </c:pt>
                <c:pt idx="23">
                  <c:v>POLS 401</c:v>
                </c:pt>
                <c:pt idx="24">
                  <c:v>POLS 403</c:v>
                </c:pt>
                <c:pt idx="25">
                  <c:v>POLS 411</c:v>
                </c:pt>
                <c:pt idx="26">
                  <c:v>POLS 415</c:v>
                </c:pt>
                <c:pt idx="27">
                  <c:v>POLS 427</c:v>
                </c:pt>
                <c:pt idx="28">
                  <c:v>POLS 453</c:v>
                </c:pt>
                <c:pt idx="29">
                  <c:v>POLS 461</c:v>
                </c:pt>
                <c:pt idx="30">
                  <c:v>POLS 477</c:v>
                </c:pt>
                <c:pt idx="31">
                  <c:v>POLS 700</c:v>
                </c:pt>
                <c:pt idx="32">
                  <c:v>POLS 700</c:v>
                </c:pt>
                <c:pt idx="33">
                  <c:v>POLS 701</c:v>
                </c:pt>
                <c:pt idx="34">
                  <c:v>POLS 703</c:v>
                </c:pt>
                <c:pt idx="35">
                  <c:v>POLS 707</c:v>
                </c:pt>
                <c:pt idx="36">
                  <c:v>POLS 715</c:v>
                </c:pt>
                <c:pt idx="37">
                  <c:v>POLS 735</c:v>
                </c:pt>
                <c:pt idx="38">
                  <c:v>POLS 743</c:v>
                </c:pt>
                <c:pt idx="39">
                  <c:v>POLS 750</c:v>
                </c:pt>
                <c:pt idx="40">
                  <c:v>POLS 750</c:v>
                </c:pt>
                <c:pt idx="41">
                  <c:v>POLS 751</c:v>
                </c:pt>
                <c:pt idx="42">
                  <c:v>POLS 753</c:v>
                </c:pt>
                <c:pt idx="43">
                  <c:v>POLS 765</c:v>
                </c:pt>
                <c:pt idx="44">
                  <c:v>POLS 769</c:v>
                </c:pt>
                <c:pt idx="45">
                  <c:v>POLS 773.</c:v>
                </c:pt>
              </c:strCache>
            </c:strRef>
          </c:cat>
          <c:val>
            <c:numRef>
              <c:f>'[Ders Değerlendirme Sonuçları.xlsx]Sayfa1'!$D$1:$D$46</c:f>
              <c:numCache>
                <c:formatCode>General</c:formatCode>
                <c:ptCount val="46"/>
                <c:pt idx="0">
                  <c:v>91.43</c:v>
                </c:pt>
                <c:pt idx="1">
                  <c:v>81.790000000000006</c:v>
                </c:pt>
                <c:pt idx="2">
                  <c:v>85.95</c:v>
                </c:pt>
                <c:pt idx="3">
                  <c:v>79.87</c:v>
                </c:pt>
                <c:pt idx="4">
                  <c:v>100</c:v>
                </c:pt>
                <c:pt idx="5">
                  <c:v>93.75</c:v>
                </c:pt>
                <c:pt idx="6">
                  <c:v>95</c:v>
                </c:pt>
                <c:pt idx="7">
                  <c:v>96.67</c:v>
                </c:pt>
                <c:pt idx="8">
                  <c:v>64.319999999999993</c:v>
                </c:pt>
                <c:pt idx="9">
                  <c:v>74.72</c:v>
                </c:pt>
                <c:pt idx="10">
                  <c:v>80</c:v>
                </c:pt>
                <c:pt idx="11">
                  <c:v>82.22</c:v>
                </c:pt>
                <c:pt idx="12">
                  <c:v>87.86</c:v>
                </c:pt>
                <c:pt idx="13">
                  <c:v>88.68</c:v>
                </c:pt>
                <c:pt idx="14">
                  <c:v>92.5</c:v>
                </c:pt>
                <c:pt idx="15">
                  <c:v>93.64</c:v>
                </c:pt>
                <c:pt idx="16">
                  <c:v>90.31</c:v>
                </c:pt>
                <c:pt idx="17">
                  <c:v>91.47</c:v>
                </c:pt>
                <c:pt idx="18">
                  <c:v>95.94</c:v>
                </c:pt>
                <c:pt idx="19">
                  <c:v>97.14</c:v>
                </c:pt>
                <c:pt idx="20">
                  <c:v>96.43</c:v>
                </c:pt>
                <c:pt idx="21">
                  <c:v>87.5</c:v>
                </c:pt>
                <c:pt idx="22">
                  <c:v>86.56</c:v>
                </c:pt>
                <c:pt idx="23">
                  <c:v>89.38</c:v>
                </c:pt>
                <c:pt idx="24">
                  <c:v>91.25</c:v>
                </c:pt>
                <c:pt idx="25">
                  <c:v>96.94</c:v>
                </c:pt>
                <c:pt idx="26">
                  <c:v>90</c:v>
                </c:pt>
                <c:pt idx="27">
                  <c:v>91.43</c:v>
                </c:pt>
                <c:pt idx="28">
                  <c:v>95</c:v>
                </c:pt>
                <c:pt idx="29">
                  <c:v>100</c:v>
                </c:pt>
                <c:pt idx="30">
                  <c:v>100</c:v>
                </c:pt>
                <c:pt idx="31">
                  <c:v>75</c:v>
                </c:pt>
                <c:pt idx="32">
                  <c:v>85</c:v>
                </c:pt>
                <c:pt idx="33">
                  <c:v>95.63</c:v>
                </c:pt>
                <c:pt idx="34">
                  <c:v>89</c:v>
                </c:pt>
                <c:pt idx="35">
                  <c:v>87.5</c:v>
                </c:pt>
                <c:pt idx="36">
                  <c:v>100</c:v>
                </c:pt>
                <c:pt idx="37">
                  <c:v>92.86</c:v>
                </c:pt>
                <c:pt idx="38">
                  <c:v>96.67</c:v>
                </c:pt>
                <c:pt idx="39">
                  <c:v>100</c:v>
                </c:pt>
                <c:pt idx="40">
                  <c:v>80</c:v>
                </c:pt>
                <c:pt idx="41">
                  <c:v>100</c:v>
                </c:pt>
                <c:pt idx="42">
                  <c:v>93.75</c:v>
                </c:pt>
                <c:pt idx="43">
                  <c:v>97.5</c:v>
                </c:pt>
                <c:pt idx="44">
                  <c:v>95</c:v>
                </c:pt>
                <c:pt idx="45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35-420E-9A5C-FC2478DF62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434640400"/>
        <c:axId val="441015472"/>
      </c:barChart>
      <c:catAx>
        <c:axId val="434640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441015472"/>
        <c:crosses val="autoZero"/>
        <c:auto val="1"/>
        <c:lblAlgn val="ctr"/>
        <c:lblOffset val="100"/>
        <c:noMultiLvlLbl val="0"/>
      </c:catAx>
      <c:valAx>
        <c:axId val="441015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434640400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>
      <a:outerShdw blurRad="50800" dist="50800" dir="5400000" algn="ctr" rotWithShape="0">
        <a:schemeClr val="tx2">
          <a:lumMod val="60000"/>
          <a:lumOff val="40000"/>
        </a:schemeClr>
      </a:outerShdw>
    </a:effectLst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pivotSource>
    <c:name>[Hocalarin_Anket_Sonuclari_2023-2024_Güz (version 2).xlsb]Sayfa1!PivotTable8</c:name>
    <c:fmtId val="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0C0D0D"/>
                </a:solidFill>
                <a:latin typeface="+mn-lt"/>
                <a:ea typeface="+mn-ea"/>
                <a:cs typeface="+mn-cs"/>
              </a:defRPr>
            </a:pPr>
            <a:r>
              <a:rPr lang="tr-TR" sz="1800" b="0" i="0" baseline="0">
                <a:solidFill>
                  <a:srgbClr val="0C0D0D"/>
                </a:solidFill>
                <a:effectLst/>
              </a:rPr>
              <a:t>2023-2024 Öğretim Üyeleri Anket Sonuçları</a:t>
            </a:r>
            <a:endParaRPr lang="tr-TR">
              <a:solidFill>
                <a:srgbClr val="0C0D0D"/>
              </a:solidFill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0C0D0D"/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Sayfa1!$E$3</c:f>
              <c:strCache>
                <c:ptCount val="1"/>
                <c:pt idx="0">
                  <c:v>Toplam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Sayfa1!$D$4:$D$11</c:f>
              <c:strCache>
                <c:ptCount val="7"/>
                <c:pt idx="0">
                  <c:v>AYDEMİR</c:v>
                </c:pt>
                <c:pt idx="1">
                  <c:v>CENKER ÖZEK</c:v>
                </c:pt>
                <c:pt idx="2">
                  <c:v>ÇAKMAKLI İŞLER</c:v>
                </c:pt>
                <c:pt idx="3">
                  <c:v>KORKMAZ</c:v>
                </c:pt>
                <c:pt idx="4">
                  <c:v>SADİ</c:v>
                </c:pt>
                <c:pt idx="5">
                  <c:v>TOYGAR HALİSTOPRAK</c:v>
                </c:pt>
                <c:pt idx="6">
                  <c:v>TURAN</c:v>
                </c:pt>
              </c:strCache>
            </c:strRef>
          </c:cat>
          <c:val>
            <c:numRef>
              <c:f>Sayfa1!$E$4:$E$11</c:f>
              <c:numCache>
                <c:formatCode>General</c:formatCode>
                <c:ptCount val="7"/>
                <c:pt idx="0">
                  <c:v>90.487938596491233</c:v>
                </c:pt>
                <c:pt idx="1">
                  <c:v>93.470982142857153</c:v>
                </c:pt>
                <c:pt idx="2">
                  <c:v>91.41785714285713</c:v>
                </c:pt>
                <c:pt idx="3">
                  <c:v>94.821428571428584</c:v>
                </c:pt>
                <c:pt idx="4">
                  <c:v>84.674999999999997</c:v>
                </c:pt>
                <c:pt idx="5">
                  <c:v>92.833994708994695</c:v>
                </c:pt>
                <c:pt idx="6">
                  <c:v>91.779978002464944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3C-4C24-8E91-283C0EAB86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13026792"/>
        <c:axId val="513033024"/>
      </c:barChart>
      <c:catAx>
        <c:axId val="513026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1626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513033024"/>
        <c:crosses val="autoZero"/>
        <c:auto val="1"/>
        <c:lblAlgn val="ctr"/>
        <c:lblOffset val="100"/>
        <c:noMultiLvlLbl val="0"/>
      </c:catAx>
      <c:valAx>
        <c:axId val="513033024"/>
        <c:scaling>
          <c:orientation val="minMax"/>
          <c:min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F2303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513026792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FC953-42AA-4EE9-BF6A-0E981C5F3E5C}" type="datetimeFigureOut">
              <a:rPr lang="tr-TR" smtClean="0"/>
              <a:t>27.05.2024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F1CBD-092F-46C9-A4DE-6EE6E628F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612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8F1CBD-092F-46C9-A4DE-6EE6E628FC19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9947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8F1CBD-092F-46C9-A4DE-6EE6E628FC19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1028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8F1CBD-092F-46C9-A4DE-6EE6E628FC19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1387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8F1CBD-092F-46C9-A4DE-6EE6E628FC19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800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8F1CBD-092F-46C9-A4DE-6EE6E628FC19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516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8F1CBD-092F-46C9-A4DE-6EE6E628FC19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3730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2CFF-777B-4533-A440-4C456B6A9FEA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84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46277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09280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19107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78411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03407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42038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53334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059A-8985-41A3-9F35-8DC13894A4E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48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4D3F-D744-42F9-A266-110B14BD4158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146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C8BA-DCDD-4E80-B44D-BB4BDA6BC718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505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7ED0-D0FE-4A09-AE62-4103EA8D2926}" type="datetime1">
              <a:rPr lang="tr-TR" smtClean="0"/>
              <a:t>27.05.2024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338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82A1D-A539-4378-A6BA-1AA9F3084D39}" type="datetime1">
              <a:rPr lang="tr-TR" smtClean="0"/>
              <a:t>27.05.2024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3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2C6F-6FA5-45C8-ACE4-E5B3D13F24FA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826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0823A-34F6-4D9A-B72C-4420CCCD8E18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242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73C7-9167-4403-8666-44BE3976514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157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A8A1-43D8-4974-AA28-F99EFBEC3B2D}" type="datetime1">
              <a:rPr lang="tr-TR" smtClean="0"/>
              <a:t>27.05.2024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238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07C83F0-FC27-43D2-9813-F060C2D9E7A0}" type="datetime1">
              <a:rPr lang="tr-TR" smtClean="0"/>
              <a:t>27.05.2024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700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826477" y="5398032"/>
            <a:ext cx="7948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>
                <a:solidFill>
                  <a:schemeClr val="bg2">
                    <a:lumMod val="50000"/>
                  </a:schemeClr>
                </a:solidFill>
              </a:rPr>
              <a:t>Siyaset Bilimi ve Uluslararası İlişkiler </a:t>
            </a:r>
            <a:r>
              <a:rPr lang="en-US" sz="3200" b="1" err="1">
                <a:solidFill>
                  <a:schemeClr val="bg2">
                    <a:lumMod val="50000"/>
                  </a:schemeClr>
                </a:solidFill>
              </a:rPr>
              <a:t>Bölümü</a:t>
            </a:r>
            <a:endParaRPr lang="tr-TR" sz="3200" b="1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2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836712"/>
            <a:ext cx="2376264" cy="50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Metin kutusu 44"/>
          <p:cNvSpPr txBox="1"/>
          <p:nvPr/>
        </p:nvSpPr>
        <p:spPr>
          <a:xfrm>
            <a:off x="330546" y="2410020"/>
            <a:ext cx="8554916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 </a:t>
            </a:r>
            <a:r>
              <a:rPr lang="tr-TR" sz="3200" b="1" spc="50" dirty="0" smtClean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2023 </a:t>
            </a: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YILI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/>
              <a:ea typeface="+mj-ea"/>
              <a:cs typeface="Calibri"/>
            </a:endParaRP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YÖNETİMİN GÖZDEN GEÇİRME TOPLANTISI </a:t>
            </a: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(YGG)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+mj-ea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57669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Grafik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7459035"/>
              </p:ext>
            </p:extLst>
          </p:nvPr>
        </p:nvGraphicFramePr>
        <p:xfrm>
          <a:off x="932688" y="1695450"/>
          <a:ext cx="7598664" cy="4741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66700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9350634"/>
              </p:ext>
            </p:extLst>
          </p:nvPr>
        </p:nvGraphicFramePr>
        <p:xfrm>
          <a:off x="251520" y="1274928"/>
          <a:ext cx="8282880" cy="5392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Grafik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6108051"/>
              </p:ext>
            </p:extLst>
          </p:nvPr>
        </p:nvGraphicFramePr>
        <p:xfrm>
          <a:off x="813816" y="1751981"/>
          <a:ext cx="7720584" cy="4416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06039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8304059"/>
              </p:ext>
            </p:extLst>
          </p:nvPr>
        </p:nvGraphicFramePr>
        <p:xfrm>
          <a:off x="251520" y="1274928"/>
          <a:ext cx="8282880" cy="5392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afik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5679392"/>
              </p:ext>
            </p:extLst>
          </p:nvPr>
        </p:nvGraphicFramePr>
        <p:xfrm>
          <a:off x="630936" y="1627632"/>
          <a:ext cx="7626096" cy="4672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20320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Grafik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6953936"/>
              </p:ext>
            </p:extLst>
          </p:nvPr>
        </p:nvGraphicFramePr>
        <p:xfrm>
          <a:off x="804672" y="1691640"/>
          <a:ext cx="6986016" cy="4471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03346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823765" y="476672"/>
            <a:ext cx="7321964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(HAYATA GEÇİRİLEN ÖNERİLER ve AKSİYON ALINAN ŞİKAYETLER)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07604" y="2989385"/>
            <a:ext cx="757017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tr-TR" dirty="0" smtClean="0">
                <a:solidFill>
                  <a:srgbClr val="0F2303"/>
                </a:solidFill>
              </a:rPr>
              <a:t>2023 yılında Bölümümüze herhangi bir şikayet dosyası gelmemiştir</a:t>
            </a:r>
            <a:endParaRPr lang="en-US" dirty="0">
              <a:solidFill>
                <a:srgbClr val="0F2303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5939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168388" y="628902"/>
            <a:ext cx="692758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İÇ DENETİM SONUCUNA DAYALI ÖZ DEĞERLENDİRME ve GÖRÜŞLERİNİZ</a:t>
            </a:r>
          </a:p>
        </p:txBody>
      </p:sp>
      <p:pic>
        <p:nvPicPr>
          <p:cNvPr id="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8625" y="2681654"/>
            <a:ext cx="8278791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F2303"/>
                </a:solidFill>
              </a:rPr>
              <a:t>Kalite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sürecine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ilişkin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bilgilerin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ve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uygulamaların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özümsendiği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tescillenmiştir</a:t>
            </a:r>
            <a:r>
              <a:rPr lang="en-US" dirty="0" smtClean="0">
                <a:solidFill>
                  <a:srgbClr val="0F2303"/>
                </a:solidFill>
              </a:rPr>
              <a:t>.</a:t>
            </a:r>
            <a:endParaRPr lang="tr-TR" dirty="0" smtClean="0">
              <a:solidFill>
                <a:srgbClr val="0F230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>
              <a:solidFill>
                <a:srgbClr val="0F2303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F2303"/>
                </a:solidFill>
              </a:rPr>
              <a:t>Birimimizin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başarı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puanı</a:t>
            </a:r>
            <a:r>
              <a:rPr lang="en-US" dirty="0">
                <a:solidFill>
                  <a:srgbClr val="0F2303"/>
                </a:solidFill>
              </a:rPr>
              <a:t> %9</a:t>
            </a:r>
            <a:r>
              <a:rPr lang="tr-TR" dirty="0">
                <a:solidFill>
                  <a:srgbClr val="0F2303"/>
                </a:solidFill>
              </a:rPr>
              <a:t>6</a:t>
            </a:r>
            <a:r>
              <a:rPr lang="en-US" dirty="0">
                <a:solidFill>
                  <a:srgbClr val="0F2303"/>
                </a:solidFill>
              </a:rPr>
              <a:t> d</a:t>
            </a:r>
            <a:r>
              <a:rPr lang="tr-TR" dirty="0">
                <a:solidFill>
                  <a:srgbClr val="0F2303"/>
                </a:solidFill>
              </a:rPr>
              <a:t>ı</a:t>
            </a:r>
            <a:r>
              <a:rPr lang="en-US" dirty="0">
                <a:solidFill>
                  <a:srgbClr val="0F2303"/>
                </a:solidFill>
              </a:rPr>
              <a:t>r</a:t>
            </a:r>
            <a:r>
              <a:rPr lang="en-US" dirty="0" smtClean="0">
                <a:solidFill>
                  <a:srgbClr val="0F2303"/>
                </a:solidFill>
              </a:rPr>
              <a:t>.</a:t>
            </a:r>
            <a:endParaRPr lang="en-US" dirty="0">
              <a:solidFill>
                <a:srgbClr val="0F2303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F2303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0F2303"/>
                </a:solidFill>
                <a:cs typeface="Calibri"/>
              </a:rPr>
              <a:t>2023 yılına dair yapılan iç denetimde sadece 5. maddenin alt başlıklarından biri olan komisyonların görev tanımlarının k dosyasında bulunması hakkında minör bulgu tespit edilmiştir. </a:t>
            </a:r>
            <a:endParaRPr lang="en-US" dirty="0">
              <a:solidFill>
                <a:srgbClr val="0F2303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F2303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F2303"/>
                </a:solidFill>
              </a:rPr>
              <a:t>B</a:t>
            </a:r>
            <a:r>
              <a:rPr lang="tr-TR" dirty="0" err="1" smtClean="0">
                <a:solidFill>
                  <a:srgbClr val="0F2303"/>
                </a:solidFill>
              </a:rPr>
              <a:t>ahsi</a:t>
            </a:r>
            <a:r>
              <a:rPr lang="tr-TR" dirty="0" smtClean="0">
                <a:solidFill>
                  <a:srgbClr val="0F2303"/>
                </a:solidFill>
              </a:rPr>
              <a:t> geçen minör bulgu hakkında İyileştirici Faaliyet Formu ve Aksiyon planı hazırlanmıştır</a:t>
            </a:r>
            <a:endParaRPr lang="en-US" dirty="0">
              <a:solidFill>
                <a:srgbClr val="0F2303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6354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534775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>
                <a:solidFill>
                  <a:schemeClr val="tx2"/>
                </a:solidFill>
                <a:latin typeface="+mn-lt"/>
              </a:rPr>
              <a:t>EĞİTİM-ÖĞRETİM ALANINDA</a:t>
            </a:r>
            <a:endParaRPr lang="en-US" sz="270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5300" y="2302868"/>
            <a:ext cx="8140811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F2303"/>
                </a:solidFill>
              </a:rPr>
              <a:t>Her </a:t>
            </a:r>
            <a:r>
              <a:rPr lang="en-US" dirty="0" err="1">
                <a:solidFill>
                  <a:srgbClr val="0F2303"/>
                </a:solidFill>
              </a:rPr>
              <a:t>akademik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danışmanın</a:t>
            </a:r>
            <a:r>
              <a:rPr lang="en-US" dirty="0">
                <a:solidFill>
                  <a:srgbClr val="0F2303"/>
                </a:solidFill>
              </a:rPr>
              <a:t> </a:t>
            </a:r>
            <a:r>
              <a:rPr lang="en-US" dirty="0" err="1">
                <a:solidFill>
                  <a:srgbClr val="0F2303"/>
                </a:solidFill>
              </a:rPr>
              <a:t>düzenlediği</a:t>
            </a:r>
            <a:r>
              <a:rPr lang="en-US" dirty="0">
                <a:solidFill>
                  <a:srgbClr val="0F2303"/>
                </a:solidFill>
              </a:rPr>
              <a:t> "winter and </a:t>
            </a:r>
            <a:r>
              <a:rPr lang="en-US" dirty="0" err="1">
                <a:solidFill>
                  <a:srgbClr val="0F2303"/>
                </a:solidFill>
              </a:rPr>
              <a:t>sahlep</a:t>
            </a:r>
            <a:r>
              <a:rPr lang="en-US" dirty="0">
                <a:solidFill>
                  <a:srgbClr val="0F2303"/>
                </a:solidFill>
              </a:rPr>
              <a:t>" </a:t>
            </a:r>
            <a:r>
              <a:rPr lang="en-US" dirty="0" err="1">
                <a:solidFill>
                  <a:srgbClr val="0F2303"/>
                </a:solidFill>
              </a:rPr>
              <a:t>ve</a:t>
            </a:r>
            <a:r>
              <a:rPr lang="en-US" dirty="0">
                <a:solidFill>
                  <a:srgbClr val="0F2303"/>
                </a:solidFill>
              </a:rPr>
              <a:t> "spring and lemonade" </a:t>
            </a:r>
            <a:r>
              <a:rPr lang="en-US" dirty="0" err="1">
                <a:solidFill>
                  <a:srgbClr val="0F2303"/>
                </a:solidFill>
              </a:rPr>
              <a:t>etkinlikleri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öğrencilerle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etkileşimi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artırmış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ve</a:t>
            </a:r>
            <a:r>
              <a:rPr lang="en-US" dirty="0">
                <a:solidFill>
                  <a:srgbClr val="0F2303"/>
                </a:solidFill>
              </a:rPr>
              <a:t> </a:t>
            </a:r>
            <a:r>
              <a:rPr lang="en-US" dirty="0" err="1">
                <a:solidFill>
                  <a:srgbClr val="0F2303"/>
                </a:solidFill>
              </a:rPr>
              <a:t>öğrencilerin</a:t>
            </a:r>
            <a:r>
              <a:rPr lang="en-US" dirty="0">
                <a:solidFill>
                  <a:srgbClr val="0F2303"/>
                </a:solidFill>
              </a:rPr>
              <a:t> </a:t>
            </a:r>
            <a:r>
              <a:rPr lang="en-US" dirty="0" err="1">
                <a:solidFill>
                  <a:srgbClr val="0F2303"/>
                </a:solidFill>
              </a:rPr>
              <a:t>Bölüme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bağlılığını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güçlendirmiştir</a:t>
            </a:r>
            <a:r>
              <a:rPr lang="en-US" dirty="0">
                <a:solidFill>
                  <a:srgbClr val="0F2303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F230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F2303"/>
                </a:solidFill>
              </a:rPr>
              <a:t>Farklı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derslerde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uygulanan</a:t>
            </a:r>
            <a:r>
              <a:rPr lang="en-US" dirty="0">
                <a:solidFill>
                  <a:srgbClr val="0F2303"/>
                </a:solidFill>
              </a:rPr>
              <a:t> “problem based learning” </a:t>
            </a:r>
            <a:r>
              <a:rPr lang="en-US" dirty="0" err="1">
                <a:solidFill>
                  <a:srgbClr val="0F2303"/>
                </a:solidFill>
              </a:rPr>
              <a:t>yöntemiyle</a:t>
            </a:r>
            <a:r>
              <a:rPr lang="en-US" dirty="0">
                <a:solidFill>
                  <a:srgbClr val="0F2303"/>
                </a:solidFill>
              </a:rPr>
              <a:t> </a:t>
            </a:r>
            <a:r>
              <a:rPr lang="en-US" dirty="0" err="1">
                <a:solidFill>
                  <a:srgbClr val="0F2303"/>
                </a:solidFill>
              </a:rPr>
              <a:t>öğrencilerin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derse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katılımı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ve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dersten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edinimleri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artırılmıştır</a:t>
            </a:r>
            <a:r>
              <a:rPr lang="en-US" dirty="0">
                <a:solidFill>
                  <a:srgbClr val="0F2303"/>
                </a:solidFill>
              </a:rPr>
              <a:t>.</a:t>
            </a:r>
            <a:endParaRPr lang="en-US" dirty="0">
              <a:solidFill>
                <a:srgbClr val="0F2303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F230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F2303"/>
                </a:solidFill>
              </a:rPr>
              <a:t>Son </a:t>
            </a:r>
            <a:r>
              <a:rPr lang="en-US" dirty="0" err="1">
                <a:solidFill>
                  <a:srgbClr val="0F2303"/>
                </a:solidFill>
              </a:rPr>
              <a:t>değişikliklerle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birinci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sınıf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dersi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olarak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müfredata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eklenen</a:t>
            </a:r>
            <a:r>
              <a:rPr lang="en-US" dirty="0">
                <a:solidFill>
                  <a:srgbClr val="0F2303"/>
                </a:solidFill>
              </a:rPr>
              <a:t> POLS 106 </a:t>
            </a:r>
            <a:r>
              <a:rPr lang="en-US" dirty="0" err="1">
                <a:solidFill>
                  <a:srgbClr val="0F2303"/>
                </a:solidFill>
              </a:rPr>
              <a:t>Akademik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Beceriler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dersi</a:t>
            </a:r>
            <a:r>
              <a:rPr lang="en-US" dirty="0">
                <a:solidFill>
                  <a:srgbClr val="0F2303"/>
                </a:solidFill>
              </a:rPr>
              <a:t>, </a:t>
            </a:r>
            <a:r>
              <a:rPr lang="en-US" dirty="0" err="1">
                <a:solidFill>
                  <a:srgbClr val="0F2303"/>
                </a:solidFill>
              </a:rPr>
              <a:t>öğrencilerin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kütüphane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okur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yazarlığını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artırmakta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ve</a:t>
            </a:r>
            <a:r>
              <a:rPr lang="en-US" dirty="0">
                <a:solidFill>
                  <a:srgbClr val="0F2303"/>
                </a:solidFill>
              </a:rPr>
              <a:t> </a:t>
            </a:r>
            <a:r>
              <a:rPr lang="en-US" dirty="0" err="1">
                <a:solidFill>
                  <a:srgbClr val="0F2303"/>
                </a:solidFill>
              </a:rPr>
              <a:t>sosyal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bilimlere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ilişkin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derslerde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sıklıkla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uygulanan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tartışma</a:t>
            </a:r>
            <a:r>
              <a:rPr lang="en-US" dirty="0">
                <a:solidFill>
                  <a:srgbClr val="0F2303"/>
                </a:solidFill>
              </a:rPr>
              <a:t>, </a:t>
            </a:r>
            <a:r>
              <a:rPr lang="en-US" dirty="0" err="1">
                <a:solidFill>
                  <a:srgbClr val="0F2303"/>
                </a:solidFill>
              </a:rPr>
              <a:t>sunum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gibi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tekniklerin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birinci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sınıftan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itibaren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benimsenmesi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sağlanmaktadır</a:t>
            </a:r>
            <a:r>
              <a:rPr lang="en-US" dirty="0" smtClean="0">
                <a:solidFill>
                  <a:srgbClr val="0F2303"/>
                </a:solidFill>
              </a:rPr>
              <a:t>.</a:t>
            </a:r>
            <a:r>
              <a:rPr lang="tr-TR" dirty="0" smtClean="0">
                <a:solidFill>
                  <a:srgbClr val="0F2303"/>
                </a:solidFill>
              </a:rPr>
              <a:t> Ayrıca POLS 356 Mesleki Beceriler dersi ile öğrencilere iş arama süreçlerini nasıl yönetmeleri gerektiği hakkındaki bilgiler bölüm hocaları ve </a:t>
            </a:r>
            <a:r>
              <a:rPr lang="tr-TR" dirty="0" err="1" smtClean="0">
                <a:solidFill>
                  <a:srgbClr val="0F2303"/>
                </a:solidFill>
              </a:rPr>
              <a:t>sektörel</a:t>
            </a:r>
            <a:r>
              <a:rPr lang="tr-TR" dirty="0" smtClean="0">
                <a:solidFill>
                  <a:srgbClr val="0F2303"/>
                </a:solidFill>
              </a:rPr>
              <a:t> deneyime sahip uzmanlar tarafından aktarılmıştır.</a:t>
            </a:r>
            <a:endParaRPr lang="en-US" dirty="0">
              <a:solidFill>
                <a:srgbClr val="0F2303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9275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>
                <a:solidFill>
                  <a:schemeClr val="tx2"/>
                </a:solidFill>
                <a:latin typeface="+mn-lt"/>
              </a:rPr>
              <a:t>ARAŞTIRMA-GELİŞTİRME ALANINDA</a:t>
            </a:r>
            <a:endParaRPr lang="en-US" sz="270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3670" y="1752130"/>
            <a:ext cx="7953375" cy="477053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F2303"/>
                </a:solidFill>
                <a:cs typeface="Calibri"/>
              </a:rPr>
              <a:t>TÜBİTAK</a:t>
            </a:r>
            <a:r>
              <a:rPr lang="en-US" sz="1600" dirty="0">
                <a:solidFill>
                  <a:srgbClr val="0F2303"/>
                </a:solidFill>
              </a:rPr>
              <a:t> 1001 </a:t>
            </a:r>
            <a:r>
              <a:rPr lang="en-US" sz="1600" dirty="0" err="1">
                <a:solidFill>
                  <a:srgbClr val="0F2303"/>
                </a:solidFill>
              </a:rPr>
              <a:t>Projesi</a:t>
            </a:r>
            <a:r>
              <a:rPr lang="en-US" sz="1600" dirty="0">
                <a:solidFill>
                  <a:srgbClr val="0F2303"/>
                </a:solidFill>
              </a:rPr>
              <a:t>- </a:t>
            </a:r>
            <a:r>
              <a:rPr lang="en-US" sz="1600" dirty="0" err="1">
                <a:solidFill>
                  <a:srgbClr val="0F2303"/>
                </a:solidFill>
              </a:rPr>
              <a:t>Dış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Politikanın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Kültürel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Temelleri</a:t>
            </a:r>
            <a:r>
              <a:rPr lang="en-US" sz="1600" dirty="0">
                <a:solidFill>
                  <a:srgbClr val="0F2303"/>
                </a:solidFill>
              </a:rPr>
              <a:t>: </a:t>
            </a:r>
            <a:r>
              <a:rPr lang="en-US" sz="1600" dirty="0" err="1">
                <a:solidFill>
                  <a:srgbClr val="0F2303"/>
                </a:solidFill>
              </a:rPr>
              <a:t>Özgün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Bir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Veri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Seti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ile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Ülkeler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Arası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Nicel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Bir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Araştırma</a:t>
            </a:r>
            <a:r>
              <a:rPr lang="en-US" sz="1600" dirty="0">
                <a:solidFill>
                  <a:srgbClr val="0F2303"/>
                </a:solidFill>
              </a:rPr>
              <a:t>“, </a:t>
            </a:r>
            <a:r>
              <a:rPr lang="en-US" sz="1600" dirty="0" err="1">
                <a:solidFill>
                  <a:srgbClr val="0F2303"/>
                </a:solidFill>
              </a:rPr>
              <a:t>Doç</a:t>
            </a:r>
            <a:r>
              <a:rPr lang="en-US" sz="1600" dirty="0">
                <a:solidFill>
                  <a:srgbClr val="0F2303"/>
                </a:solidFill>
              </a:rPr>
              <a:t>. Dr. </a:t>
            </a:r>
            <a:r>
              <a:rPr lang="en-US" sz="1600" dirty="0" err="1">
                <a:solidFill>
                  <a:srgbClr val="0F2303"/>
                </a:solidFill>
              </a:rPr>
              <a:t>Cerem</a:t>
            </a:r>
            <a:r>
              <a:rPr lang="en-US" sz="1600" dirty="0">
                <a:solidFill>
                  <a:srgbClr val="0F2303"/>
                </a:solidFill>
              </a:rPr>
              <a:t> I. </a:t>
            </a:r>
            <a:r>
              <a:rPr lang="en-US" sz="1600" dirty="0" err="1">
                <a:solidFill>
                  <a:srgbClr val="0F2303"/>
                </a:solidFill>
              </a:rPr>
              <a:t>Cenker-Özek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ve</a:t>
            </a:r>
            <a:r>
              <a:rPr lang="en-US" sz="1600" dirty="0">
                <a:solidFill>
                  <a:srgbClr val="0F2303"/>
                </a:solidFill>
              </a:rPr>
              <a:t> Dr. </a:t>
            </a:r>
            <a:r>
              <a:rPr lang="en-US" sz="1600" dirty="0" err="1">
                <a:solidFill>
                  <a:srgbClr val="0F2303"/>
                </a:solidFill>
              </a:rPr>
              <a:t>Öğr.Gör</a:t>
            </a:r>
            <a:r>
              <a:rPr lang="en-US" sz="1600" dirty="0">
                <a:solidFill>
                  <a:srgbClr val="0F2303"/>
                </a:solidFill>
              </a:rPr>
              <a:t>. B. </a:t>
            </a:r>
            <a:r>
              <a:rPr lang="en-US" sz="1600" dirty="0" err="1">
                <a:solidFill>
                  <a:srgbClr val="0F2303"/>
                </a:solidFill>
              </a:rPr>
              <a:t>Toygar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Halistoprak</a:t>
            </a:r>
            <a:endParaRPr lang="en-US" sz="1600" dirty="0">
              <a:solidFill>
                <a:srgbClr val="0F2303"/>
              </a:solidFill>
              <a:cs typeface="Calibri"/>
            </a:endParaRPr>
          </a:p>
          <a:p>
            <a:pPr marL="285750"/>
            <a:endParaRPr lang="en-US" sz="1600" dirty="0">
              <a:solidFill>
                <a:srgbClr val="0F2303"/>
              </a:solidFill>
            </a:endParaRPr>
          </a:p>
          <a:p>
            <a:pPr marL="285750"/>
            <a:r>
              <a:rPr lang="en-US" sz="1600" dirty="0">
                <a:solidFill>
                  <a:srgbClr val="0F2303"/>
                </a:solidFill>
              </a:rPr>
              <a:t>TÜBİTAK 1001 </a:t>
            </a:r>
            <a:r>
              <a:rPr lang="en-US" sz="1600" dirty="0" err="1">
                <a:solidFill>
                  <a:srgbClr val="0F2303"/>
                </a:solidFill>
              </a:rPr>
              <a:t>Projesi</a:t>
            </a:r>
            <a:r>
              <a:rPr lang="en-US" sz="1600" dirty="0">
                <a:solidFill>
                  <a:srgbClr val="0F2303"/>
                </a:solidFill>
              </a:rPr>
              <a:t>- “</a:t>
            </a:r>
            <a:r>
              <a:rPr lang="en-US" sz="1600" dirty="0" err="1">
                <a:solidFill>
                  <a:srgbClr val="0F2303"/>
                </a:solidFill>
              </a:rPr>
              <a:t>Siyasal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Temsilde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Göçmen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Kökenli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Milletvekilleri</a:t>
            </a:r>
            <a:r>
              <a:rPr lang="en-US" sz="1600" dirty="0">
                <a:solidFill>
                  <a:srgbClr val="0F2303"/>
                </a:solidFill>
              </a:rPr>
              <a:t>: </a:t>
            </a:r>
            <a:r>
              <a:rPr lang="en-US" sz="1600" dirty="0" err="1">
                <a:solidFill>
                  <a:srgbClr val="0F2303"/>
                </a:solidFill>
              </a:rPr>
              <a:t>Hollanda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Örneğinde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Bir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İçerik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Analizi</a:t>
            </a:r>
            <a:r>
              <a:rPr lang="en-US" sz="1600" dirty="0">
                <a:solidFill>
                  <a:srgbClr val="0F2303"/>
                </a:solidFill>
              </a:rPr>
              <a:t>”, Dr. </a:t>
            </a:r>
            <a:r>
              <a:rPr lang="en-US" sz="1600" dirty="0" err="1">
                <a:solidFill>
                  <a:srgbClr val="0F2303"/>
                </a:solidFill>
              </a:rPr>
              <a:t>Nermin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Aydemir</a:t>
            </a:r>
            <a:r>
              <a:rPr lang="en-US" sz="1600" dirty="0">
                <a:solidFill>
                  <a:srgbClr val="0F2303"/>
                </a:solidFill>
              </a:rPr>
              <a:t> </a:t>
            </a:r>
          </a:p>
          <a:p>
            <a:pPr marL="285750"/>
            <a:endParaRPr lang="en-US" sz="1600" dirty="0">
              <a:solidFill>
                <a:srgbClr val="0F2303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F2303"/>
                </a:solidFill>
                <a:cs typeface="Calibri"/>
              </a:rPr>
              <a:t>2022 </a:t>
            </a:r>
            <a:r>
              <a:rPr lang="en-US" sz="1600" dirty="0" err="1" smtClean="0">
                <a:solidFill>
                  <a:srgbClr val="0F2303"/>
                </a:solidFill>
                <a:cs typeface="Calibri"/>
              </a:rPr>
              <a:t>Eylü</a:t>
            </a:r>
            <a:r>
              <a:rPr lang="tr-TR" sz="1600" dirty="0" smtClean="0">
                <a:solidFill>
                  <a:srgbClr val="0F2303"/>
                </a:solidFill>
                <a:cs typeface="Calibri"/>
              </a:rPr>
              <a:t>l’den bu yana</a:t>
            </a:r>
            <a:r>
              <a:rPr lang="en-US" sz="1600" dirty="0" smtClean="0">
                <a:solidFill>
                  <a:srgbClr val="0F2303"/>
                </a:solidFill>
                <a:cs typeface="Calibri"/>
              </a:rPr>
              <a:t> </a:t>
            </a:r>
            <a:r>
              <a:rPr lang="en-US" sz="1600" dirty="0" err="1" smtClean="0">
                <a:solidFill>
                  <a:srgbClr val="0F2303"/>
                </a:solidFill>
                <a:cs typeface="Calibri"/>
              </a:rPr>
              <a:t>Fakülte</a:t>
            </a:r>
            <a:r>
              <a:rPr lang="en-US" sz="1600" dirty="0" smtClean="0">
                <a:solidFill>
                  <a:srgbClr val="0F2303"/>
                </a:solidFill>
                <a:cs typeface="Calibri"/>
              </a:rPr>
              <a:t> </a:t>
            </a:r>
            <a:r>
              <a:rPr lang="en-US" sz="1600" dirty="0" err="1">
                <a:solidFill>
                  <a:srgbClr val="0F2303"/>
                </a:solidFill>
                <a:cs typeface="Calibri"/>
              </a:rPr>
              <a:t>çapında</a:t>
            </a:r>
            <a:r>
              <a:rPr lang="en-US" sz="1600" dirty="0">
                <a:solidFill>
                  <a:srgbClr val="0F2303"/>
                </a:solidFill>
                <a:cs typeface="Calibri"/>
              </a:rPr>
              <a:t> </a:t>
            </a:r>
            <a:r>
              <a:rPr lang="en-US" sz="1600" dirty="0" err="1" smtClean="0">
                <a:solidFill>
                  <a:srgbClr val="0F2303"/>
                </a:solidFill>
                <a:cs typeface="Calibri"/>
              </a:rPr>
              <a:t>düzenlediğimiz</a:t>
            </a:r>
            <a:r>
              <a:rPr lang="tr-TR" sz="1600" dirty="0" smtClean="0">
                <a:solidFill>
                  <a:srgbClr val="0F2303"/>
                </a:solidFill>
                <a:cs typeface="Calibri"/>
              </a:rPr>
              <a:t> ve hala düzenlenmekte olan</a:t>
            </a:r>
            <a:r>
              <a:rPr lang="en-US" sz="1600" dirty="0" smtClean="0">
                <a:solidFill>
                  <a:srgbClr val="0F2303"/>
                </a:solidFill>
                <a:cs typeface="Calibri"/>
              </a:rPr>
              <a:t> </a:t>
            </a:r>
            <a:r>
              <a:rPr lang="en-US" sz="1600" dirty="0">
                <a:solidFill>
                  <a:srgbClr val="0F2303"/>
                </a:solidFill>
                <a:cs typeface="Calibri"/>
              </a:rPr>
              <a:t>"Research Workshop for Social Scientists (REWOSS)" </a:t>
            </a:r>
            <a:r>
              <a:rPr lang="en-US" sz="1600" dirty="0" err="1">
                <a:solidFill>
                  <a:srgbClr val="0F2303"/>
                </a:solidFill>
                <a:cs typeface="Calibri"/>
              </a:rPr>
              <a:t>başlıklı</a:t>
            </a:r>
            <a:r>
              <a:rPr lang="en-US" sz="1600" dirty="0">
                <a:solidFill>
                  <a:srgbClr val="0F2303"/>
                </a:solidFill>
                <a:cs typeface="Calibri"/>
              </a:rPr>
              <a:t> </a:t>
            </a:r>
            <a:r>
              <a:rPr lang="en-US" sz="1600" dirty="0" err="1">
                <a:solidFill>
                  <a:srgbClr val="0F2303"/>
                </a:solidFill>
                <a:cs typeface="Calibri"/>
              </a:rPr>
              <a:t>seminer</a:t>
            </a:r>
            <a:r>
              <a:rPr lang="en-US" sz="1600" dirty="0">
                <a:solidFill>
                  <a:srgbClr val="0F2303"/>
                </a:solidFill>
                <a:cs typeface="Calibri"/>
              </a:rPr>
              <a:t> </a:t>
            </a:r>
            <a:r>
              <a:rPr lang="en-US" sz="1600" dirty="0" err="1">
                <a:solidFill>
                  <a:srgbClr val="0F2303"/>
                </a:solidFill>
                <a:cs typeface="Calibri"/>
              </a:rPr>
              <a:t>serisiyle</a:t>
            </a:r>
            <a:r>
              <a:rPr lang="en-US" sz="1600" dirty="0">
                <a:solidFill>
                  <a:srgbClr val="0F2303"/>
                </a:solidFill>
                <a:cs typeface="Calibri"/>
              </a:rPr>
              <a:t> </a:t>
            </a:r>
            <a:r>
              <a:rPr lang="en-US" sz="1600" dirty="0" err="1">
                <a:solidFill>
                  <a:srgbClr val="0F2303"/>
                </a:solidFill>
                <a:cs typeface="Calibri"/>
              </a:rPr>
              <a:t>taslak</a:t>
            </a:r>
            <a:r>
              <a:rPr lang="en-US" sz="1600" dirty="0">
                <a:solidFill>
                  <a:srgbClr val="0F2303"/>
                </a:solidFill>
                <a:cs typeface="Calibri"/>
              </a:rPr>
              <a:t> </a:t>
            </a:r>
            <a:r>
              <a:rPr lang="en-US" sz="1600" dirty="0" err="1">
                <a:solidFill>
                  <a:srgbClr val="0F2303"/>
                </a:solidFill>
                <a:cs typeface="Calibri"/>
              </a:rPr>
              <a:t>aşamasındaki</a:t>
            </a:r>
            <a:r>
              <a:rPr lang="en-US" sz="1600" dirty="0">
                <a:solidFill>
                  <a:srgbClr val="0F2303"/>
                </a:solidFill>
                <a:cs typeface="Calibri"/>
              </a:rPr>
              <a:t> </a:t>
            </a:r>
            <a:r>
              <a:rPr lang="en-US" sz="1600" dirty="0" err="1">
                <a:solidFill>
                  <a:srgbClr val="0F2303"/>
                </a:solidFill>
                <a:cs typeface="Calibri"/>
              </a:rPr>
              <a:t>yayınlarımıza</a:t>
            </a:r>
            <a:r>
              <a:rPr lang="en-US" sz="1600" dirty="0">
                <a:solidFill>
                  <a:srgbClr val="0F2303"/>
                </a:solidFill>
                <a:cs typeface="Calibri"/>
              </a:rPr>
              <a:t> </a:t>
            </a:r>
            <a:r>
              <a:rPr lang="en-US" sz="1600" dirty="0" err="1">
                <a:solidFill>
                  <a:srgbClr val="0F2303"/>
                </a:solidFill>
                <a:cs typeface="Calibri"/>
              </a:rPr>
              <a:t>geribildirim</a:t>
            </a:r>
            <a:r>
              <a:rPr lang="en-US" sz="1600" dirty="0">
                <a:solidFill>
                  <a:srgbClr val="0F2303"/>
                </a:solidFill>
                <a:cs typeface="Calibri"/>
              </a:rPr>
              <a:t> </a:t>
            </a:r>
            <a:r>
              <a:rPr lang="en-US" sz="1600" dirty="0" err="1">
                <a:solidFill>
                  <a:srgbClr val="0F2303"/>
                </a:solidFill>
                <a:cs typeface="Calibri"/>
              </a:rPr>
              <a:t>alarak</a:t>
            </a:r>
            <a:r>
              <a:rPr lang="en-US" sz="1600" dirty="0">
                <a:solidFill>
                  <a:srgbClr val="0F2303"/>
                </a:solidFill>
                <a:cs typeface="Calibri"/>
              </a:rPr>
              <a:t> </a:t>
            </a:r>
            <a:r>
              <a:rPr lang="en-US" sz="1600" dirty="0" err="1">
                <a:solidFill>
                  <a:srgbClr val="0F2303"/>
                </a:solidFill>
                <a:cs typeface="Calibri"/>
              </a:rPr>
              <a:t>yayın</a:t>
            </a:r>
            <a:r>
              <a:rPr lang="en-US" sz="1600" dirty="0">
                <a:solidFill>
                  <a:srgbClr val="0F2303"/>
                </a:solidFill>
                <a:cs typeface="Calibri"/>
              </a:rPr>
              <a:t> </a:t>
            </a:r>
            <a:r>
              <a:rPr lang="en-US" sz="1600" dirty="0" err="1">
                <a:solidFill>
                  <a:srgbClr val="0F2303"/>
                </a:solidFill>
                <a:cs typeface="Calibri"/>
              </a:rPr>
              <a:t>kalitesini</a:t>
            </a:r>
            <a:r>
              <a:rPr lang="en-US" sz="1600" dirty="0">
                <a:solidFill>
                  <a:srgbClr val="0F2303"/>
                </a:solidFill>
                <a:cs typeface="Calibri"/>
              </a:rPr>
              <a:t> </a:t>
            </a:r>
            <a:r>
              <a:rPr lang="en-US" sz="1600" dirty="0" err="1">
                <a:solidFill>
                  <a:srgbClr val="0F2303"/>
                </a:solidFill>
                <a:cs typeface="Calibri"/>
              </a:rPr>
              <a:t>artırmak</a:t>
            </a:r>
            <a:r>
              <a:rPr lang="en-US" sz="1600" dirty="0">
                <a:solidFill>
                  <a:srgbClr val="0F2303"/>
                </a:solidFill>
                <a:cs typeface="Calibri"/>
              </a:rPr>
              <a:t> </a:t>
            </a:r>
            <a:r>
              <a:rPr lang="en-US" sz="1600" dirty="0" err="1">
                <a:solidFill>
                  <a:srgbClr val="0F2303"/>
                </a:solidFill>
                <a:cs typeface="Calibri"/>
              </a:rPr>
              <a:t>hedeflenmektedir</a:t>
            </a:r>
            <a:r>
              <a:rPr lang="en-US" sz="1600" dirty="0">
                <a:solidFill>
                  <a:srgbClr val="0F2303"/>
                </a:solidFill>
                <a:cs typeface="Calibri"/>
              </a:rPr>
              <a:t>. </a:t>
            </a:r>
            <a:endParaRPr lang="tr-TR" sz="1600" dirty="0" smtClean="0">
              <a:solidFill>
                <a:srgbClr val="0F2303"/>
              </a:solidFill>
              <a:cs typeface="Calibri"/>
            </a:endParaRPr>
          </a:p>
          <a:p>
            <a:endParaRPr lang="tr-TR" sz="1600" dirty="0" smtClean="0">
              <a:solidFill>
                <a:srgbClr val="0F2303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F2303"/>
                </a:solidFill>
                <a:ea typeface="Calibri"/>
                <a:cs typeface="Calibri"/>
              </a:rPr>
              <a:t>Bu </a:t>
            </a:r>
            <a:r>
              <a:rPr lang="tr-TR" sz="1600" dirty="0" err="1" smtClean="0">
                <a:solidFill>
                  <a:srgbClr val="0F2303"/>
                </a:solidFill>
                <a:ea typeface="Calibri"/>
                <a:cs typeface="Calibri"/>
              </a:rPr>
              <a:t>çalıştay</a:t>
            </a:r>
            <a:r>
              <a:rPr lang="tr-TR" sz="1600" dirty="0" smtClean="0">
                <a:solidFill>
                  <a:srgbClr val="0F2303"/>
                </a:solidFill>
                <a:ea typeface="Calibri"/>
                <a:cs typeface="Calibri"/>
              </a:rPr>
              <a:t>, bu dönem itibariyle Akdeniz Üniversitesi Uluslararası İlişkiler Bölümü öğretim üyelerine de açılacaktır. </a:t>
            </a:r>
            <a:endParaRPr lang="en-US" sz="1600" dirty="0">
              <a:solidFill>
                <a:srgbClr val="0F2303"/>
              </a:solidFill>
              <a:ea typeface="Calibri"/>
              <a:cs typeface="Calibri"/>
            </a:endParaRPr>
          </a:p>
          <a:p>
            <a:endParaRPr lang="en-US" sz="1600" dirty="0">
              <a:cs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F2303"/>
                </a:solidFill>
              </a:rPr>
              <a:t>202</a:t>
            </a:r>
            <a:r>
              <a:rPr lang="tr-TR" sz="1600" dirty="0" smtClean="0">
                <a:solidFill>
                  <a:srgbClr val="0F2303"/>
                </a:solidFill>
              </a:rPr>
              <a:t>3</a:t>
            </a:r>
            <a:r>
              <a:rPr lang="en-US" sz="1600" dirty="0">
                <a:solidFill>
                  <a:srgbClr val="0F2303"/>
                </a:solidFill>
              </a:rPr>
              <a:t> </a:t>
            </a:r>
            <a:r>
              <a:rPr lang="en-US" sz="1600" dirty="0" err="1">
                <a:solidFill>
                  <a:srgbClr val="0F2303"/>
                </a:solidFill>
              </a:rPr>
              <a:t>yılında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tr-TR" sz="1600" dirty="0" smtClean="0">
                <a:solidFill>
                  <a:srgbClr val="0F2303"/>
                </a:solidFill>
              </a:rPr>
              <a:t>7</a:t>
            </a:r>
            <a:r>
              <a:rPr lang="en-US" sz="1600" dirty="0">
                <a:solidFill>
                  <a:srgbClr val="0F2303"/>
                </a:solidFill>
              </a:rPr>
              <a:t> </a:t>
            </a:r>
            <a:r>
              <a:rPr lang="en-US" sz="1600" dirty="0" err="1">
                <a:solidFill>
                  <a:srgbClr val="0F2303"/>
                </a:solidFill>
              </a:rPr>
              <a:t>öğretim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üyemiz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tarafından</a:t>
            </a:r>
            <a:r>
              <a:rPr lang="en-US" sz="1600" dirty="0">
                <a:solidFill>
                  <a:srgbClr val="0F2303"/>
                </a:solidFill>
              </a:rPr>
              <a:t> </a:t>
            </a:r>
            <a:r>
              <a:rPr lang="tr-TR" sz="1600" dirty="0" smtClean="0">
                <a:solidFill>
                  <a:srgbClr val="0F2303"/>
                </a:solidFill>
              </a:rPr>
              <a:t>1</a:t>
            </a:r>
            <a:r>
              <a:rPr lang="en-US" sz="1600" dirty="0">
                <a:solidFill>
                  <a:srgbClr val="0F2303"/>
                </a:solidFill>
              </a:rPr>
              <a:t> </a:t>
            </a:r>
            <a:r>
              <a:rPr lang="en-US" sz="1600" dirty="0" err="1">
                <a:solidFill>
                  <a:srgbClr val="0F2303"/>
                </a:solidFill>
              </a:rPr>
              <a:t>adet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Türkçe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en-US" sz="1600" dirty="0" err="1" smtClean="0">
                <a:solidFill>
                  <a:srgbClr val="0F2303"/>
                </a:solidFill>
              </a:rPr>
              <a:t>kitap</a:t>
            </a:r>
            <a:r>
              <a:rPr lang="tr-TR" sz="1600" dirty="0" smtClean="0">
                <a:solidFill>
                  <a:srgbClr val="0F2303"/>
                </a:solidFill>
              </a:rPr>
              <a:t> bölümü</a:t>
            </a:r>
            <a:r>
              <a:rPr lang="en-US" sz="1600" dirty="0" smtClean="0">
                <a:solidFill>
                  <a:srgbClr val="0F2303"/>
                </a:solidFill>
              </a:rPr>
              <a:t>, </a:t>
            </a:r>
            <a:r>
              <a:rPr lang="tr-TR" sz="1600" dirty="0" smtClean="0">
                <a:solidFill>
                  <a:srgbClr val="0F2303"/>
                </a:solidFill>
              </a:rPr>
              <a:t>8</a:t>
            </a:r>
            <a:r>
              <a:rPr lang="en-US" sz="1600" dirty="0" smtClean="0">
                <a:solidFill>
                  <a:srgbClr val="0F2303"/>
                </a:solidFill>
              </a:rPr>
              <a:t> </a:t>
            </a:r>
            <a:r>
              <a:rPr lang="en-US" sz="1600" dirty="0" err="1">
                <a:solidFill>
                  <a:srgbClr val="0F2303"/>
                </a:solidFill>
              </a:rPr>
              <a:t>adet</a:t>
            </a:r>
            <a:r>
              <a:rPr lang="en-US" sz="1600" dirty="0">
                <a:solidFill>
                  <a:srgbClr val="0F2303"/>
                </a:solidFill>
              </a:rPr>
              <a:t> </a:t>
            </a:r>
            <a:r>
              <a:rPr lang="tr-TR" sz="1600" dirty="0" smtClean="0">
                <a:solidFill>
                  <a:srgbClr val="0F2303"/>
                </a:solidFill>
              </a:rPr>
              <a:t>uluslararası makale </a:t>
            </a:r>
            <a:r>
              <a:rPr lang="tr-TR" sz="1600" b="1" dirty="0" smtClean="0">
                <a:solidFill>
                  <a:srgbClr val="0F2303"/>
                </a:solidFill>
              </a:rPr>
              <a:t>(4’ü SSCI endeksinde taranan)</a:t>
            </a:r>
            <a:r>
              <a:rPr lang="tr-TR" sz="1600" dirty="0">
                <a:solidFill>
                  <a:srgbClr val="0F2303"/>
                </a:solidFill>
              </a:rPr>
              <a:t> </a:t>
            </a:r>
            <a:r>
              <a:rPr lang="tr-TR" sz="1600" dirty="0" smtClean="0">
                <a:solidFill>
                  <a:srgbClr val="0F2303"/>
                </a:solidFill>
              </a:rPr>
              <a:t>makale yayınlanmıştır.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F2303"/>
                </a:solidFill>
              </a:rPr>
              <a:t>8 bilimsel etkinlik katılımı gerçekleştirilmiştir: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F2303"/>
                </a:solidFill>
              </a:rPr>
              <a:t>ISA, ECPR, SİTD, UİK gibi prestijli kongreler. </a:t>
            </a:r>
            <a:r>
              <a:rPr lang="en-US" sz="1600" dirty="0" smtClean="0">
                <a:solidFill>
                  <a:srgbClr val="0F2303"/>
                </a:solidFill>
              </a:rPr>
              <a:t> </a:t>
            </a:r>
            <a:r>
              <a:rPr lang="en-US" sz="1600" dirty="0">
                <a:solidFill>
                  <a:srgbClr val="0F2303"/>
                </a:solidFill>
              </a:rPr>
              <a:t>    </a:t>
            </a:r>
            <a:endParaRPr lang="tr-TR" sz="1600" dirty="0" smtClean="0">
              <a:solidFill>
                <a:srgbClr val="0F2303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F2303"/>
                </a:solidFill>
              </a:rPr>
              <a:t>Kişi başı 1,2 yayın ortalaması.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F2303"/>
                </a:solidFill>
              </a:rPr>
              <a:t>Kişi başı 1,2 konferans katılımı.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79233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>
                <a:solidFill>
                  <a:schemeClr val="tx2"/>
                </a:solidFill>
                <a:latin typeface="+mn-lt"/>
              </a:rPr>
              <a:t>GİRİŞİMCİLİK ALANINDA</a:t>
            </a:r>
            <a:endParaRPr lang="en-US" sz="270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04875" y="2239981"/>
            <a:ext cx="7553325" cy="45243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F2303"/>
                </a:solidFill>
              </a:rPr>
              <a:t>Uluslararası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organizasyonların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düzenlenmesi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ve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geliştirilmesi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için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girişimci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yaklaşımlar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sergilenmektedir</a:t>
            </a:r>
            <a:r>
              <a:rPr lang="en-US" dirty="0">
                <a:solidFill>
                  <a:srgbClr val="0F2303"/>
                </a:solidFill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F2303"/>
                </a:solidFill>
              </a:rPr>
              <a:t>Uluslararası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Siyaset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Bilimi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Derneği’nin</a:t>
            </a:r>
            <a:r>
              <a:rPr lang="en-US" dirty="0">
                <a:solidFill>
                  <a:srgbClr val="0F2303"/>
                </a:solidFill>
              </a:rPr>
              <a:t> (IPSA) </a:t>
            </a:r>
            <a:r>
              <a:rPr lang="en-US" dirty="0" err="1">
                <a:solidFill>
                  <a:srgbClr val="0F2303"/>
                </a:solidFill>
              </a:rPr>
              <a:t>metot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okulu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İtalya</a:t>
            </a:r>
            <a:r>
              <a:rPr lang="en-US" dirty="0">
                <a:solidFill>
                  <a:srgbClr val="0F2303"/>
                </a:solidFill>
              </a:rPr>
              <a:t>, </a:t>
            </a:r>
            <a:r>
              <a:rPr lang="en-US" dirty="0" err="1">
                <a:solidFill>
                  <a:srgbClr val="0F2303"/>
                </a:solidFill>
              </a:rPr>
              <a:t>Meksika</a:t>
            </a:r>
            <a:r>
              <a:rPr lang="en-US" dirty="0">
                <a:solidFill>
                  <a:srgbClr val="0F2303"/>
                </a:solidFill>
              </a:rPr>
              <a:t>, </a:t>
            </a:r>
            <a:r>
              <a:rPr lang="en-US" dirty="0" err="1">
                <a:solidFill>
                  <a:srgbClr val="0F2303"/>
                </a:solidFill>
              </a:rPr>
              <a:t>Rusya</a:t>
            </a:r>
            <a:r>
              <a:rPr lang="en-US" dirty="0">
                <a:solidFill>
                  <a:srgbClr val="0F2303"/>
                </a:solidFill>
              </a:rPr>
              <a:t>, </a:t>
            </a:r>
            <a:r>
              <a:rPr lang="en-US" dirty="0" err="1">
                <a:solidFill>
                  <a:srgbClr val="0F2303"/>
                </a:solidFill>
              </a:rPr>
              <a:t>Brezilya</a:t>
            </a:r>
            <a:r>
              <a:rPr lang="en-US" dirty="0">
                <a:solidFill>
                  <a:srgbClr val="0F2303"/>
                </a:solidFill>
              </a:rPr>
              <a:t>, </a:t>
            </a:r>
            <a:r>
              <a:rPr lang="en-US" dirty="0" err="1">
                <a:solidFill>
                  <a:srgbClr val="0F2303"/>
                </a:solidFill>
              </a:rPr>
              <a:t>Singapur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ve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Kanada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yaz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okullarına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ek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olarak</a:t>
            </a:r>
            <a:r>
              <a:rPr lang="en-US" dirty="0">
                <a:solidFill>
                  <a:srgbClr val="0F2303"/>
                </a:solidFill>
              </a:rPr>
              <a:t>, IPSA-ABU Summer School for Social Science Research Methods </a:t>
            </a:r>
            <a:r>
              <a:rPr lang="en-US" dirty="0" err="1">
                <a:solidFill>
                  <a:srgbClr val="0F2303"/>
                </a:solidFill>
              </a:rPr>
              <a:t>adı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altında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Antalya’da</a:t>
            </a:r>
            <a:r>
              <a:rPr lang="en-US" dirty="0">
                <a:solidFill>
                  <a:srgbClr val="0F2303"/>
                </a:solidFill>
              </a:rPr>
              <a:t> 3. </a:t>
            </a:r>
            <a:r>
              <a:rPr lang="en-US" dirty="0" err="1">
                <a:solidFill>
                  <a:srgbClr val="0F2303"/>
                </a:solidFill>
              </a:rPr>
              <a:t>kez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düzenlenmiştir</a:t>
            </a:r>
            <a:r>
              <a:rPr lang="en-US" dirty="0">
                <a:solidFill>
                  <a:srgbClr val="0F2303"/>
                </a:solidFill>
              </a:rPr>
              <a:t>.  </a:t>
            </a:r>
            <a:endParaRPr lang="tr-TR" dirty="0" smtClean="0">
              <a:solidFill>
                <a:srgbClr val="0F230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0F2303"/>
                </a:solidFill>
              </a:rPr>
              <a:t>Bölümümüzün </a:t>
            </a:r>
            <a:r>
              <a:rPr lang="tr-TR" dirty="0">
                <a:solidFill>
                  <a:srgbClr val="0F2303"/>
                </a:solidFill>
              </a:rPr>
              <a:t>D</a:t>
            </a:r>
            <a:r>
              <a:rPr lang="tr-TR" dirty="0" smtClean="0">
                <a:solidFill>
                  <a:srgbClr val="0F2303"/>
                </a:solidFill>
              </a:rPr>
              <a:t>anışma Kurulu’na Büyükelçi Deha </a:t>
            </a:r>
            <a:r>
              <a:rPr lang="tr-TR" dirty="0" err="1" smtClean="0">
                <a:solidFill>
                  <a:srgbClr val="0F2303"/>
                </a:solidFill>
              </a:rPr>
              <a:t>Erpek</a:t>
            </a:r>
            <a:r>
              <a:rPr lang="tr-TR" dirty="0">
                <a:solidFill>
                  <a:srgbClr val="0F2303"/>
                </a:solidFill>
              </a:rPr>
              <a:t> </a:t>
            </a:r>
            <a:r>
              <a:rPr lang="tr-TR" dirty="0" smtClean="0">
                <a:solidFill>
                  <a:srgbClr val="0F2303"/>
                </a:solidFill>
              </a:rPr>
              <a:t>ve ANSIAD Yönetim Kurulu Üyesi Gülden AY katılmıştır.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0F2303"/>
                </a:solidFill>
              </a:rPr>
              <a:t>Antalya Diplomasi Forumu’nda bölüm öğrencilerimiz asistan olarak görev almıştır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0F2303"/>
                </a:solidFill>
              </a:rPr>
              <a:t>Mezunlar </a:t>
            </a:r>
            <a:r>
              <a:rPr lang="tr-TR" dirty="0" err="1" smtClean="0">
                <a:solidFill>
                  <a:srgbClr val="0F2303"/>
                </a:solidFill>
              </a:rPr>
              <a:t>Whatsapp</a:t>
            </a:r>
            <a:r>
              <a:rPr lang="tr-TR" dirty="0" smtClean="0">
                <a:solidFill>
                  <a:srgbClr val="0F2303"/>
                </a:solidFill>
              </a:rPr>
              <a:t> grubunda düzenli olarak iş fırsatları paylaşılmıştır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0F2303"/>
                </a:solidFill>
              </a:rPr>
              <a:t>Eski Mezunlar ile öğrenciler arasında buluşma toplantıları düzenlenmiştir</a:t>
            </a:r>
            <a:endParaRPr lang="en-US" dirty="0">
              <a:solidFill>
                <a:srgbClr val="0F2303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0F23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320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>
                <a:solidFill>
                  <a:schemeClr val="tx2"/>
                </a:solidFill>
                <a:latin typeface="+mn-lt"/>
              </a:rPr>
              <a:t>TOPLUMSAL KATKI ALANINDA</a:t>
            </a:r>
            <a:endParaRPr lang="en-US" sz="270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49641" y="2232043"/>
            <a:ext cx="3334997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dirty="0">
              <a:solidFill>
                <a:srgbClr val="0F2303"/>
              </a:solidFill>
            </a:endParaRPr>
          </a:p>
          <a:p>
            <a:endParaRPr lang="en-US" dirty="0">
              <a:solidFill>
                <a:srgbClr val="0F2303"/>
              </a:solidFill>
            </a:endParaRPr>
          </a:p>
          <a:p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Kent Konseyi iş birliği ile SEPAM bünyesinde gerçekleşen Cumhuriyet’in 100. Yılı Konferansları serisinde bölümümüzün 7 öğretim üyesi, Cumhuriyet’in farklı yönlerini ele aldıkları sunumlar gerçekleştirmişlerdir.</a:t>
            </a:r>
            <a:endParaRPr lang="en-US" dirty="0">
              <a:solidFill>
                <a:srgbClr val="0F2303"/>
              </a:solidFill>
              <a:cs typeface="Calibri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390" y="1503381"/>
            <a:ext cx="3551439" cy="495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252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241579" y="649467"/>
            <a:ext cx="504056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MİSYON-VİZYON-POLİTİKA</a:t>
            </a: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72" y="450628"/>
            <a:ext cx="1872208" cy="39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90637" y="1291399"/>
            <a:ext cx="4189482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tr-TR" b="1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Calibri"/>
              </a:rPr>
              <a:t>  </a:t>
            </a:r>
            <a:endParaRPr lang="tr-TR" b="1"/>
          </a:p>
        </p:txBody>
      </p:sp>
      <p:sp>
        <p:nvSpPr>
          <p:cNvPr id="4" name="Dikdörtgen 3"/>
          <p:cNvSpPr/>
          <p:nvPr/>
        </p:nvSpPr>
        <p:spPr>
          <a:xfrm>
            <a:off x="304800" y="4576038"/>
            <a:ext cx="8538765" cy="17543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ÇALIŞMA POLİTİKASI</a:t>
            </a:r>
          </a:p>
          <a:p>
            <a:pPr algn="just" fontAlgn="base">
              <a:lnSpc>
                <a:spcPct val="150000"/>
              </a:lnSpc>
              <a:spcAft>
                <a:spcPts val="0"/>
              </a:spcAft>
            </a:pP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Paydaşların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katkılarıyla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gelişen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eğitim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öğretim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ve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araştırma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konusunda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evrensel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niteliğe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sahip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olmak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,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mevzuat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ve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standartlarla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uyumlu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olmak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,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öneri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ve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şikayetleri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en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kısa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sürede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çözümlemek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ve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çalışanların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refah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ve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özgürlüğünü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en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üst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düzeyde</a:t>
            </a:r>
            <a:r>
              <a:rPr lang="en-US" b="1">
                <a:solidFill>
                  <a:srgbClr val="0C0D0D"/>
                </a:solidFill>
                <a:latin typeface="Calibri"/>
                <a:ea typeface="Times New Roman" panose="02020603050405020304" pitchFamily="18" charset="0"/>
                <a:cs typeface="Calibri"/>
              </a:rPr>
              <a:t> korumak.</a:t>
            </a:r>
            <a:endParaRPr lang="tr-TR" b="1">
              <a:solidFill>
                <a:srgbClr val="0C0D0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304800" y="3261160"/>
            <a:ext cx="8551783" cy="133882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BİRİMİN VİZYONU</a:t>
            </a:r>
          </a:p>
          <a:p>
            <a:pPr fontAlgn="base">
              <a:lnSpc>
                <a:spcPct val="150000"/>
              </a:lnSpc>
            </a:pPr>
            <a:r>
              <a:rPr lang="en-US" b="1" err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Araştırma</a:t>
            </a:r>
            <a:r>
              <a:rPr lang="en-US" b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ve</a:t>
            </a:r>
            <a:r>
              <a:rPr lang="en-US" b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eğitim</a:t>
            </a:r>
            <a:r>
              <a:rPr lang="en-US" b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alanlarında</a:t>
            </a:r>
            <a:r>
              <a:rPr lang="en-US" b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ulusal</a:t>
            </a:r>
            <a:r>
              <a:rPr lang="en-US" b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ve</a:t>
            </a:r>
            <a:r>
              <a:rPr lang="en-US" b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uluslararası</a:t>
            </a:r>
            <a:r>
              <a:rPr lang="en-US" b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işbirliği</a:t>
            </a:r>
            <a:r>
              <a:rPr lang="en-US" b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geliştirmek</a:t>
            </a:r>
            <a:r>
              <a:rPr lang="en-US" b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, </a:t>
            </a:r>
            <a:r>
              <a:rPr lang="en-US" b="1" err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ulusal</a:t>
            </a:r>
            <a:r>
              <a:rPr lang="en-US" b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ve</a:t>
            </a:r>
            <a:r>
              <a:rPr lang="en-US" b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  </a:t>
            </a:r>
            <a:r>
              <a:rPr lang="en-US" b="1" err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uluslararası</a:t>
            </a:r>
            <a:r>
              <a:rPr lang="en-US" b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platformlarda</a:t>
            </a:r>
            <a:r>
              <a:rPr lang="en-US" b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istihdam</a:t>
            </a:r>
            <a:r>
              <a:rPr lang="en-US" b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edilebilecek</a:t>
            </a:r>
            <a:r>
              <a:rPr lang="en-US" b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nitelikli</a:t>
            </a:r>
            <a:r>
              <a:rPr lang="en-US" b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 </a:t>
            </a:r>
            <a:r>
              <a:rPr lang="en-US" b="1" err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öğrenciler</a:t>
            </a:r>
            <a:r>
              <a:rPr lang="en-US" b="1">
                <a:solidFill>
                  <a:srgbClr val="0F2303"/>
                </a:solidFill>
                <a:latin typeface="Calibri"/>
                <a:ea typeface="Times New Roman" panose="02020603050405020304" pitchFamily="18" charset="0"/>
                <a:cs typeface="Calibri"/>
              </a:rPr>
              <a:t> yetiştirmek.</a:t>
            </a:r>
            <a:endParaRPr lang="tr-TR" b="1">
              <a:solidFill>
                <a:srgbClr val="0F2303"/>
              </a:solidFill>
              <a:latin typeface="Times New Roman"/>
              <a:ea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304800" y="1514130"/>
            <a:ext cx="8538765" cy="17543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BİRİMİN MİSYONU</a:t>
            </a:r>
          </a:p>
          <a:p>
            <a:pPr algn="just" fontAlgn="base">
              <a:lnSpc>
                <a:spcPct val="150000"/>
              </a:lnSpc>
              <a:spcAft>
                <a:spcPts val="0"/>
              </a:spcAft>
            </a:pPr>
            <a:r>
              <a:rPr lang="en-US" b="1" err="1">
                <a:solidFill>
                  <a:srgbClr val="0C0D0D"/>
                </a:solidFill>
              </a:rPr>
              <a:t>Nitelikli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akademik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kadrosu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ile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evrensel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akademik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değerlere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katkıda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bulunmak</a:t>
            </a:r>
            <a:r>
              <a:rPr lang="en-US" b="1">
                <a:solidFill>
                  <a:srgbClr val="0C0D0D"/>
                </a:solidFill>
              </a:rPr>
              <a:t>, </a:t>
            </a:r>
            <a:r>
              <a:rPr lang="en-US" b="1" err="1">
                <a:solidFill>
                  <a:srgbClr val="0C0D0D"/>
                </a:solidFill>
              </a:rPr>
              <a:t>eğitim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ve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araştırmalarla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bireyin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ve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toplumun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gelişmesinde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öncü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olmak</a:t>
            </a:r>
            <a:r>
              <a:rPr lang="en-US" b="1">
                <a:solidFill>
                  <a:srgbClr val="0C0D0D"/>
                </a:solidFill>
              </a:rPr>
              <a:t>, </a:t>
            </a:r>
            <a:r>
              <a:rPr lang="en-US" b="1" err="1">
                <a:solidFill>
                  <a:srgbClr val="0C0D0D"/>
                </a:solidFill>
              </a:rPr>
              <a:t>güncel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ders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içerikleri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ve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projelerle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eleştirel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ve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özgün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düşüncenin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yerleşmesini</a:t>
            </a:r>
            <a:r>
              <a:rPr lang="en-US" b="1">
                <a:solidFill>
                  <a:srgbClr val="0C0D0D"/>
                </a:solidFill>
              </a:rPr>
              <a:t> </a:t>
            </a:r>
            <a:r>
              <a:rPr lang="en-US" b="1" err="1">
                <a:solidFill>
                  <a:srgbClr val="0C0D0D"/>
                </a:solidFill>
              </a:rPr>
              <a:t>sağlamak</a:t>
            </a:r>
            <a:r>
              <a:rPr lang="en-US" b="1">
                <a:solidFill>
                  <a:srgbClr val="0C0D0D"/>
                </a:solidFill>
              </a:rPr>
              <a:t>.</a:t>
            </a:r>
            <a:endParaRPr lang="tr-TR" b="1">
              <a:solidFill>
                <a:srgbClr val="0C0D0D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8223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517785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>
                <a:solidFill>
                  <a:schemeClr val="tx2"/>
                </a:solidFill>
                <a:latin typeface="+mn-lt"/>
              </a:rPr>
              <a:t>KURUMSALLAŞMA ALANINDA</a:t>
            </a:r>
            <a:endParaRPr lang="en-US" sz="270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03" y="310487"/>
            <a:ext cx="1951851" cy="41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8962" y="2285878"/>
            <a:ext cx="7490691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C0D0D"/>
                </a:solidFill>
              </a:rPr>
              <a:t>Bölüm</a:t>
            </a:r>
            <a:r>
              <a:rPr lang="en-US" dirty="0">
                <a:solidFill>
                  <a:srgbClr val="0C0D0D"/>
                </a:solidFill>
              </a:rPr>
              <a:t> </a:t>
            </a:r>
            <a:r>
              <a:rPr lang="en-US" dirty="0" err="1">
                <a:solidFill>
                  <a:srgbClr val="0C0D0D"/>
                </a:solidFill>
              </a:rPr>
              <a:t>akademik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personelinin</a:t>
            </a:r>
            <a:r>
              <a:rPr lang="en-US" dirty="0">
                <a:solidFill>
                  <a:srgbClr val="0C0D0D"/>
                </a:solidFill>
              </a:rPr>
              <a:t> </a:t>
            </a:r>
            <a:r>
              <a:rPr lang="en-US" dirty="0" err="1">
                <a:solidFill>
                  <a:srgbClr val="0C0D0D"/>
                </a:solidFill>
              </a:rPr>
              <a:t>ortak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katkısını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gerektiren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işlerin</a:t>
            </a:r>
            <a:r>
              <a:rPr lang="en-US" dirty="0">
                <a:solidFill>
                  <a:srgbClr val="0C0D0D"/>
                </a:solidFill>
              </a:rPr>
              <a:t> "</a:t>
            </a:r>
            <a:r>
              <a:rPr lang="en-US" dirty="0" err="1">
                <a:solidFill>
                  <a:srgbClr val="0C0D0D"/>
                </a:solidFill>
              </a:rPr>
              <a:t>onedrive</a:t>
            </a:r>
            <a:r>
              <a:rPr lang="en-US" dirty="0">
                <a:solidFill>
                  <a:srgbClr val="0C0D0D"/>
                </a:solidFill>
              </a:rPr>
              <a:t>" </a:t>
            </a:r>
            <a:r>
              <a:rPr lang="en-US" dirty="0" err="1">
                <a:solidFill>
                  <a:srgbClr val="0C0D0D"/>
                </a:solidFill>
              </a:rPr>
              <a:t>üzerinden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yapılması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bölümün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iç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işleyişinde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şeffaflığa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ve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verimliliğe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katkı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sağlamaktadır</a:t>
            </a:r>
            <a:r>
              <a:rPr lang="en-US" dirty="0">
                <a:solidFill>
                  <a:srgbClr val="0C0D0D"/>
                </a:solidFill>
              </a:rPr>
              <a:t>. </a:t>
            </a:r>
            <a:endParaRPr lang="en-US" dirty="0">
              <a:solidFill>
                <a:srgbClr val="0C0D0D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C0D0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F2303"/>
                </a:solidFill>
              </a:rPr>
              <a:t>Bölüme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dair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idari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işler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komiteler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aracılığıyla</a:t>
            </a:r>
            <a:r>
              <a:rPr lang="en-US" dirty="0">
                <a:solidFill>
                  <a:srgbClr val="0F2303"/>
                </a:solidFill>
              </a:rPr>
              <a:t> (</a:t>
            </a:r>
            <a:r>
              <a:rPr lang="en-US" dirty="0" err="1">
                <a:solidFill>
                  <a:srgbClr val="0F2303"/>
                </a:solidFill>
              </a:rPr>
              <a:t>müfredat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komitesi</a:t>
            </a:r>
            <a:r>
              <a:rPr lang="en-US" dirty="0">
                <a:solidFill>
                  <a:srgbClr val="0F2303"/>
                </a:solidFill>
              </a:rPr>
              <a:t>, </a:t>
            </a:r>
            <a:r>
              <a:rPr lang="en-US" dirty="0" err="1">
                <a:solidFill>
                  <a:srgbClr val="0F2303"/>
                </a:solidFill>
              </a:rPr>
              <a:t>kalite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komitesi</a:t>
            </a:r>
            <a:r>
              <a:rPr lang="en-US" dirty="0">
                <a:solidFill>
                  <a:srgbClr val="0F2303"/>
                </a:solidFill>
              </a:rPr>
              <a:t>, </a:t>
            </a:r>
            <a:r>
              <a:rPr lang="en-US" dirty="0" err="1">
                <a:solidFill>
                  <a:srgbClr val="0F2303"/>
                </a:solidFill>
              </a:rPr>
              <a:t>staj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komitesi</a:t>
            </a:r>
            <a:r>
              <a:rPr lang="en-US" dirty="0">
                <a:solidFill>
                  <a:srgbClr val="0F2303"/>
                </a:solidFill>
              </a:rPr>
              <a:t>, </a:t>
            </a:r>
            <a:r>
              <a:rPr lang="en-US" dirty="0" err="1">
                <a:solidFill>
                  <a:srgbClr val="0F2303"/>
                </a:solidFill>
              </a:rPr>
              <a:t>mezunlarla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iletişim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komitesi</a:t>
            </a:r>
            <a:r>
              <a:rPr lang="en-US" dirty="0">
                <a:solidFill>
                  <a:srgbClr val="0F2303"/>
                </a:solidFill>
              </a:rPr>
              <a:t>, IPSA </a:t>
            </a:r>
            <a:r>
              <a:rPr lang="en-US" dirty="0" err="1">
                <a:solidFill>
                  <a:srgbClr val="0F2303"/>
                </a:solidFill>
              </a:rPr>
              <a:t>komitesi</a:t>
            </a:r>
            <a:r>
              <a:rPr lang="en-US" dirty="0">
                <a:solidFill>
                  <a:srgbClr val="0F2303"/>
                </a:solidFill>
              </a:rPr>
              <a:t>) </a:t>
            </a:r>
            <a:r>
              <a:rPr lang="en-US" dirty="0" err="1">
                <a:solidFill>
                  <a:srgbClr val="0F2303"/>
                </a:solidFill>
              </a:rPr>
              <a:t>gerçekleşmektedir</a:t>
            </a:r>
            <a:r>
              <a:rPr lang="en-US" dirty="0">
                <a:solidFill>
                  <a:srgbClr val="0F2303"/>
                </a:solidFill>
              </a:rPr>
              <a:t>. </a:t>
            </a:r>
            <a:r>
              <a:rPr lang="en-US" dirty="0" err="1">
                <a:solidFill>
                  <a:srgbClr val="0F2303"/>
                </a:solidFill>
              </a:rPr>
              <a:t>Komiteler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arası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rotasyon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uygulamasıyla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idari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işlerin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yapılışının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kişilerden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bağımsız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olarak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yürütülmesi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planlanmaktadır</a:t>
            </a:r>
            <a:r>
              <a:rPr lang="en-US" dirty="0">
                <a:solidFill>
                  <a:srgbClr val="0F2303"/>
                </a:solidFill>
              </a:rPr>
              <a:t>.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C0D0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C0D0D"/>
                </a:solidFill>
              </a:rPr>
              <a:t>Bölüm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toplantılarının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gündeminde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kalite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sürecinin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daimi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bir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madde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olması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kalite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sürecinin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daha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iyi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takip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edilmesi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ve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kurumsal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olarak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benimsenmesine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katkı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sağlamıştır</a:t>
            </a:r>
            <a:r>
              <a:rPr lang="en-US" dirty="0">
                <a:solidFill>
                  <a:srgbClr val="0C0D0D"/>
                </a:solidFill>
              </a:rPr>
              <a:t>. </a:t>
            </a:r>
            <a:endParaRPr lang="en-US" dirty="0">
              <a:solidFill>
                <a:srgbClr val="0C0D0D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41544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742309" y="464778"/>
            <a:ext cx="5659381" cy="8052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b="1" kern="120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SÜREKLİ İYİLEŞTİRME ÖNERİLERİ</a:t>
            </a:r>
            <a:endParaRPr lang="en-US" sz="2400" b="1" kern="120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87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411204"/>
            <a:ext cx="1477697" cy="31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24839" y="2197158"/>
            <a:ext cx="7287491" cy="36933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C0D0D"/>
                </a:solidFill>
              </a:rPr>
              <a:t>İyi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uygulama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örneklerinin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sürekliliğinin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sağlanması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ve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kalıcılaştırılması</a:t>
            </a:r>
            <a:r>
              <a:rPr lang="en-US" dirty="0">
                <a:solidFill>
                  <a:srgbClr val="0C0D0D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C0D0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C0D0D"/>
                </a:solidFill>
              </a:rPr>
              <a:t>Kalite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süreçlerinin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düzenli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takip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edilmesi</a:t>
            </a:r>
            <a:r>
              <a:rPr lang="en-US" dirty="0">
                <a:solidFill>
                  <a:srgbClr val="0C0D0D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C0D0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Yeni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katılan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öğretim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üyeleri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ve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araştırma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görevlilerine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kalite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sürecine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ilişkin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eğitimler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verilmesi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ve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onların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ivedilikle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süreçlere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katılımının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sağlanması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C0D0D"/>
              </a:solidFill>
              <a:cs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Öğretim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üyelerinin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 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devam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etmekte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olan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yayın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ve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proje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hazırlık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çalışmalarının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REWOSS'ta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 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tartışılmaya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devam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 </a:t>
            </a:r>
            <a:r>
              <a:rPr lang="en-US" dirty="0" err="1">
                <a:solidFill>
                  <a:srgbClr val="0C0D0D"/>
                </a:solidFill>
                <a:cs typeface="Calibri" panose="020F0502020204030204"/>
              </a:rPr>
              <a:t>edilmesi</a:t>
            </a:r>
            <a:r>
              <a:rPr lang="en-US" dirty="0">
                <a:solidFill>
                  <a:srgbClr val="0C0D0D"/>
                </a:solidFill>
                <a:cs typeface="Calibri" panose="020F0502020204030204"/>
              </a:rPr>
              <a:t>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C0D0D"/>
              </a:solidFill>
              <a:cs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C0D0D"/>
              </a:solidFill>
              <a:cs typeface="Calibri" panose="020F0502020204030204"/>
            </a:endParaRPr>
          </a:p>
          <a:p>
            <a:endParaRPr lang="en-US" dirty="0">
              <a:solidFill>
                <a:srgbClr val="0C0D0D"/>
              </a:solidFill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40244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691402" y="319626"/>
            <a:ext cx="44037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SWOT (GZFT) ANALİZİ</a:t>
            </a:r>
            <a:endParaRPr lang="tr-TR" sz="2800" b="1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99" y="403597"/>
            <a:ext cx="2088232" cy="4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DB37B34-0CB9-827F-02E8-7FF4881F9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783" y="1265964"/>
            <a:ext cx="8442433" cy="202966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782" y="1468930"/>
            <a:ext cx="8442433" cy="509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132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533747" y="537546"/>
            <a:ext cx="44037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SWOT (GZFT) ANALİZİ</a:t>
            </a:r>
            <a:endParaRPr lang="tr-TR" sz="2800" b="1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17147"/>
            <a:ext cx="2088232" cy="4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960C755-8951-CD32-FF97-5A58D0931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1" y="1717909"/>
            <a:ext cx="8442433" cy="202966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0" y="1917962"/>
            <a:ext cx="8442433" cy="303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20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76429" y="423861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693105"/>
              </p:ext>
            </p:extLst>
          </p:nvPr>
        </p:nvGraphicFramePr>
        <p:xfrm>
          <a:off x="417606" y="1141108"/>
          <a:ext cx="8378922" cy="5552038"/>
        </p:xfrm>
        <a:graphic>
          <a:graphicData uri="http://schemas.openxmlformats.org/drawingml/2006/table">
            <a:tbl>
              <a:tblPr/>
              <a:tblGrid>
                <a:gridCol w="2682276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837163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859483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36882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OLMA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BEKLENTİSİ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72330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Rektörlük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Üniversitedeki tüm akademik ve idari süreçlerdeki en üst yetkili birim olması sebebiyle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Bölümden, staj yönergesi, öğrenci danışmanlıkları gibi konularda bölüm içi iş paylaşımlarının yapılması, kaliteli öğretimden ödün verilmemesi ve araştırmaların nitelikli yayınlara dönüştürülmesi, tüm konularda Rektörlük ile koordine çalışılması beklemektedir. 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43684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Dekanlık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Dekanlık, İktisadi, İdari ve Sosyal Bilimler Fakültesi dahilindeki en üst idari ve akademik birimdir. 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Dekanlık, bölümden öğretim kalitesinin sürekli geliştirilmesini, nitelikli yayınlar yapılmasını ve idari işlerde koordine ve etkin çalışılmasını beklemektedir.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5562171"/>
                  </a:ext>
                </a:extLst>
              </a:tr>
              <a:tr h="43684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İşletme Bölümü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İktisadi, İdari ve Sosyal Bilimler Fakültesi altındaki diğer üç bölümden biri olması sebebiyle.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Akademik işbirliğine açıklık, bölüm içi prosedürlerin diğer bölümlerle paylaşılması ve fakülte kapsamında idari konularda iş birliği beklemektedir.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0656953"/>
                  </a:ext>
                </a:extLst>
              </a:tr>
              <a:tr h="43684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Psikoloji Bölümü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İktisadi, İdari ve Sosyal Bilimler Fakültesi altındaki diğer üç bölümden biri olması sebebiyle.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Akademik işbirliğine açıklık, bölüm içi prosedürlerin diğer bölümlerle paylaşılması ve fakülte kapsamında idari konularda iş birliği beklemektedir.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218822"/>
                  </a:ext>
                </a:extLst>
              </a:tr>
              <a:tr h="43684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Ekonomi Bölümü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İktisadi, İdari ve Sosyal Bilimler Fakültesi altındaki diğer üç bölümden biri olması sebebiyle.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Akademik işbirliğine açıklık, bölüm içi prosedürlerin diğer bölümlerle paylaşılması ve fakülte kapsamında idari konularda iş birliği beklemektedir.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024398"/>
                  </a:ext>
                </a:extLst>
              </a:tr>
              <a:tr h="42726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Diğer Fakülteler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Aynı üniversite içerisinde bulunan diğer akademik birimler olması sebebiyle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İdari ve akademik olası iş birliği beklemektedir.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356720"/>
                  </a:ext>
                </a:extLst>
              </a:tr>
              <a:tr h="30506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Lisansüstü Eğitim Enstitüsü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Lisansüstü programları yürüten birim olması nedeniyle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İdari ve akademik iş birliği beklemektedir.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997514"/>
                  </a:ext>
                </a:extLst>
              </a:tr>
              <a:tr h="43684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 İşleri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Bölüm öğrencilerinin tüm tranksript, kayıt, öğrenci belgesi vs. gibi işlerinden sorumlu idari birim olması sebebiyle.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 süreçlerinin etkin şekilde yürütülmesini beklemektedir.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4307172"/>
                  </a:ext>
                </a:extLst>
              </a:tr>
              <a:tr h="42726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Engelli Öğrenci Birimi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Bölümmüzdeki engelli öğrencilerden sorumlu birim olduğu için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Engelli öğrencilerimizle olan ilişikilerimizde işbirliği yapılması beklenmektedir.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446518"/>
                  </a:ext>
                </a:extLst>
              </a:tr>
              <a:tr h="30506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Kariyer Merkezi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Öğrencilerin kariyer planlaması ile ilgili aktivitelerden sorumlu idari birim olması sebebiyle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 ve mezunların kariyer planlamasında iş birliği beklemektedir.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331862"/>
                  </a:ext>
                </a:extLst>
              </a:tr>
              <a:tr h="30506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Kütüphane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Bölüme akademik kaynak sağladığı için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Güncel kaynak desteği sağlaması belkenmektedir.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8417619"/>
                  </a:ext>
                </a:extLst>
              </a:tr>
              <a:tr h="30506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Uluslararası Öğrenci Ofisi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Uluslararası öğrencilerin tüm prosedürlerini yürüten idari birim olması sebebiyle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Uluslararası öğrencilerin uyum ve diğer süreçlerinde iş birliği beklemektedir.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714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2686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76429" y="423861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265294"/>
              </p:ext>
            </p:extLst>
          </p:nvPr>
        </p:nvGraphicFramePr>
        <p:xfrm>
          <a:off x="163068" y="1137155"/>
          <a:ext cx="8871203" cy="5431434"/>
        </p:xfrm>
        <a:graphic>
          <a:graphicData uri="http://schemas.openxmlformats.org/drawingml/2006/table">
            <a:tbl>
              <a:tblPr/>
              <a:tblGrid>
                <a:gridCol w="2839866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3003854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3027483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29180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OLMA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BEKLENTİSİ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64133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Erasmus</a:t>
                      </a: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Ofisi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Bölüme gelen Erasmus öğrencileri ve bölümden gönderilen öğrencilerin prosedürlerini yürüten idari birim olması sebebiyle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Anlaşmalı Erasmus partner kurum sayılarının artırılmasını beklemektedir.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38733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Genel Sekreterlik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Üniversitedeki en üst idari birim olması sebebiyle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İdari süreçlerde iş birliği beklemektedir.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5562171"/>
                  </a:ext>
                </a:extLst>
              </a:tr>
              <a:tr h="38733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Öğrenciler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Yüksek öğretimin bölümün öncelikli sorumluluklarından biri olması sebebiyle.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Çağdaş, etkin, bilimsel, evrensel, özgür ve özgün öğretim tekniklerinin benimsenmesini beklemektedir.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0656953"/>
                  </a:ext>
                </a:extLst>
              </a:tr>
              <a:tr h="44413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Erasmus Partnerleri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Erasmus anlaşması kapsamında öğrenci ve öğretim üyesi değişimi yapılması sebebiyle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Değişim programlarının aktif kullanılması, öğrenci seçimlerinde titizlik ve  TYYÇ'ne uygun müfredat hazırlanmasını beklemektedir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218822"/>
                  </a:ext>
                </a:extLst>
              </a:tr>
              <a:tr h="38733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Erasmus Öğrencileri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Bölümün Erasmus anlaşmaları sebebiyle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Erasmus  öğrencilerinin Bölüm'den aldığı derslerden memnuniyetleri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024398"/>
                  </a:ext>
                </a:extLst>
              </a:tr>
              <a:tr h="29851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Mezunlar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Bölümün eğitim ve öğretim felsefesini anlamış bireyler olmaları nedeni ile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Mezun olduğu Bölüm ile ilişkisinin devam etmesini beklemektedir.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356720"/>
                  </a:ext>
                </a:extLst>
              </a:tr>
              <a:tr h="29851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Antalya Valiliği AB ve Dış İlişkiler Koordinatörlüğü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Bölümümüzün alt dalı olan AB çalışmaları ile ilgili yerel idari birim olması sebebiyle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Yerel ölçekte iş birliği ve nitelikli mezunlar beklemektedir.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997514"/>
                  </a:ext>
                </a:extLst>
              </a:tr>
              <a:tr h="38733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Dış İşleri Bakanlığı Antalya Temsilciliği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Bölüm müfredatı, araştırma konuları ile ilgili olan Dışişleri Bakanlığı'nın yereldeki temsilcisi olması sebebiyle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Yerel ölçekte iş birliği ve nitelikli mezunlar beklemektedir.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4307172"/>
                  </a:ext>
                </a:extLst>
              </a:tr>
              <a:tr h="44413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SEPAM ve AKVAÇAM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üyelerinin bu birimlere ilişki içerisinde olması ve ortak organizasyonlar ve aktiviteler içinde yer alması sebebiyle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Bilimsel aktivitelere hem katılım hem de organizasyon süreçlerinde iş birliği beklemektedir.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446518"/>
                  </a:ext>
                </a:extLst>
              </a:tr>
              <a:tr h="44413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Ulusal ve uluslararası akademik dergiler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üyelerinin bu kuruluşlarla ilişki içerisinde olması ve yayın, hakemlik ve editörlük gibi ortak çalışmalar içinde yer alması sebebiyle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Araştırma, bilimsel aktivitelerde işbirliği beklemektedir.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331862"/>
                  </a:ext>
                </a:extLst>
              </a:tr>
              <a:tr h="44413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Siyaset Bilimi ve/veya Uluslararası İlişkiler Bölümleri başta olmak üzere yurt içinde ve yurt dışında faaliyet gösteren üniversitelerin ilgili bölümleri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üyelerinin bu bölümlerle ilişki içerisinde olması ve ortak organizasyonlar ve aktiviteler içinde yer alması sebebiyle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Araştırma, bilimsel aktivite ve öğrenim işbirliği beklemektedir.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8417619"/>
                  </a:ext>
                </a:extLst>
              </a:tr>
              <a:tr h="44413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Yurtiçinde ve yurtdışında faaliyet gösteren siyaset bilimi ve/veya uluslararası ilişkiler dernekleri (UİK, ECPR, IPSA gibi)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üyelerinin bu derneklere üye/katılımcı olması ve bu derneklerin organizasyonlarına katılmaları ve bu organizasyonlarda düzenleyici olmaları sebebiyle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Bilimsel aktivitelere hem katılım hem de organizasyon süreçlerinde iş birliği beklemektedir.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714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0610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76429" y="423861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83081"/>
              </p:ext>
            </p:extLst>
          </p:nvPr>
        </p:nvGraphicFramePr>
        <p:xfrm>
          <a:off x="238125" y="1400175"/>
          <a:ext cx="8485251" cy="4908792"/>
        </p:xfrm>
        <a:graphic>
          <a:graphicData uri="http://schemas.openxmlformats.org/drawingml/2006/table">
            <a:tbl>
              <a:tblPr/>
              <a:tblGrid>
                <a:gridCol w="2660734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900849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923668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20900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OLMA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BEKLENTİSİ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6299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Projelere finansman sağlayan ulusal ve uluslararası kuruluşlar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üyelerinin Projelere finansman sağlayan ulusal ve uluslararası kuruluşların ilgili destek programlarına başvurmaları sebebiyle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İlgili destek programlarına başvuru ve değerlendirme süreçlerinde hakemlik insiyatifi alınmasını beklemektedir.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47438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TTO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üyelerinin proje başvurularında rehberlik hizmeti vermesi sebebiyle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 programlarına başvurulmasını beklemektedir.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5562171"/>
                  </a:ext>
                </a:extLst>
              </a:tr>
              <a:tr h="71401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üyelerinin Antalya, diğer şehir ve ülkelerdeki STK'ların aktivitelerine davetli/katılımcı olarak katılması ve öğrencilerin bu kuruluşlarla etkileşim içerisinde bulunup staj, araştırma gibi çalışmalarını sürdürmeleri sebebiyle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Bilimsel ve proje bazlı işbirliği yanı sıra düzenledikleri aktitivelere katılımcı, davetli, araştırmacı veya stajer olarak katılım beklemektedir.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0656953"/>
                  </a:ext>
                </a:extLst>
              </a:tr>
              <a:tr h="78546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İlglili kamu kuruluşları (Bakanlıklar ve İl Müdürlükleri gibi)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üyelerinin bu kurumlarla araştırmalarında ilişki içerisinde olması ve öğrencilerin staj seçenekleri içinde bulunmaları sebebiyle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Bilimsel ve proje bazlı işbirliği ve nitelikli iş gücü yetiştirilmesi beklemektedir.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218822"/>
                  </a:ext>
                </a:extLst>
              </a:tr>
              <a:tr h="47438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Düşünce kuruluşları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üyelerinin bu kurumlarla araştırmalarında ilişki içerisinde olması ve öğrencilerin staj seçenekleri içinde bulunmaları sebebiyle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Bilimsel ve proje bazlı işbirliği ve nitelikli iş gücü yetiştirilmesi beklemektedir.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024398"/>
                  </a:ext>
                </a:extLst>
              </a:tr>
              <a:tr h="47438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Yerel Yönetimler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Toplumsal katı amaçlı projelere ortak olma olasılıkları ve öğrencilerin staj seçenekleri içinde bulunmaları sebebiyle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Bilimsel ve proje bazlı işbirliği ve nitelikli iş gücü yetiştirilmesi beklemektedir.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2356720"/>
                  </a:ext>
                </a:extLst>
              </a:tr>
              <a:tr h="47438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İlgili özel sektör kuruluşları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Öğretim üyelerinin bu kurumlarla araştırmalarında ilişki içerisinde olması ve öğrencilerin staj seçenekleri içinde bulunmaları sebebiyle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Bilimsel ve proje bazlı işbirliği ve nitelikli iş gücü yetiştirilmesi beklemektedir.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997514"/>
                  </a:ext>
                </a:extLst>
              </a:tr>
              <a:tr h="57262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Kalite Koordinatörlüğü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Üniversitemizin kalite politikalarını ve süreçlerini yönlendirmesi, geliştirmesi ve denetlemesi sebebiyle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Üniversitenin kalite kapsamında geliştirdiği stratejik plana uymasını, ve tüm süreçlerin kalite kapsamındaki hedeflere yönelik sürekli </a:t>
                      </a:r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iyileştime</a:t>
                      </a: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doğrultusunda aksiyon almalarını beklemektedir.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43071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8748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76429" y="423861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540157"/>
              </p:ext>
            </p:extLst>
          </p:nvPr>
        </p:nvGraphicFramePr>
        <p:xfrm>
          <a:off x="523875" y="1900098"/>
          <a:ext cx="8096249" cy="1439232"/>
        </p:xfrm>
        <a:graphic>
          <a:graphicData uri="http://schemas.openxmlformats.org/drawingml/2006/table">
            <a:tbl>
              <a:tblPr/>
              <a:tblGrid>
                <a:gridCol w="2538754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767861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789634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20479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OLMA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BEKLENTİSİ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53982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Yükseköğretim Kalite Kurulu (YÖKAK)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Üniversitelerin kalite politikalarını ve süreçlerini yönlendirmesi, geliştirmesi ve denetlemesi sebebiyle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Üniversitenin kalite kapsamında geliştirdiği stratejik plana uymasını, ve tüm süreçlerin kalite kapsamındaki hedeflere yönelik sürekli iyileştime doğrultusunda aksiyon almalarını beklemektedir.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331862"/>
                  </a:ext>
                </a:extLst>
              </a:tr>
              <a:tr h="53982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Bağımsız Kalite Denetim Kuruluşu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Üniversitemizin kalite politikalarını takip etmesi, denetlemesi ve iyileştirme önerileri sunması sebebiyle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Üniversitenin kalite kapsamında geliştirdiği stratejik plana uymasını, ve tüm süreçlerin kalite kapsamındaki hedeflere yönelik sürekli </a:t>
                      </a:r>
                      <a:r>
                        <a:rPr lang="tr-T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iyileştime</a:t>
                      </a:r>
                      <a:r>
                        <a:rPr lang="tr-T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doğrultusunda aksiyon almalarını beklemektedir.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8417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8891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08160" y="19777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ve AKSİYON GEREKTİREN </a:t>
            </a:r>
            <a:r>
              <a:rPr lang="en-US" sz="2800" b="1" kern="120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endParaRPr lang="en-US"/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3968585"/>
              </p:ext>
            </p:extLst>
          </p:nvPr>
        </p:nvGraphicFramePr>
        <p:xfrm>
          <a:off x="533399" y="1463625"/>
          <a:ext cx="8203223" cy="24431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6604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376619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390896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>
                          <a:solidFill>
                            <a:srgbClr val="0F2303"/>
                          </a:solidFill>
                        </a:rPr>
                        <a:t>Profesör sayısının yetersiz olması (Z1)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90896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31.12.2024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90896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F2303"/>
                          </a:solidFill>
                        </a:rPr>
                        <a:t>Siyaset Bilimi ve Uluslararası İlişkiler Bölümü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1270412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Bölüm hocalarının yayın süreçlerinin desteklenmesi amacıyla araştırma seminerleri, sempozyum ve çeşitli etkinlikler düzenlenmesi</a:t>
                      </a:r>
                      <a:endParaRPr lang="en-US" dirty="0">
                        <a:solidFill>
                          <a:srgbClr val="0F2303"/>
                        </a:solidFill>
                      </a:endParaRPr>
                    </a:p>
                    <a:p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  <p:graphicFrame>
        <p:nvGraphicFramePr>
          <p:cNvPr id="17" name="Tablo 10">
            <a:extLst>
              <a:ext uri="{FF2B5EF4-FFF2-40B4-BE49-F238E27FC236}">
                <a16:creationId xmlns:a16="http://schemas.microsoft.com/office/drawing/2014/main" id="{76A036B8-027D-4471-B6B5-7FB246F6EB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0143106"/>
              </p:ext>
            </p:extLst>
          </p:nvPr>
        </p:nvGraphicFramePr>
        <p:xfrm>
          <a:off x="533399" y="3906725"/>
          <a:ext cx="8203223" cy="190089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69424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>
                          <a:solidFill>
                            <a:srgbClr val="0C0D0D"/>
                          </a:solidFill>
                        </a:rPr>
                        <a:t> Tanımı :</a:t>
                      </a:r>
                      <a:endParaRPr lang="tr-TR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Siyasi Tarih </a:t>
                      </a:r>
                      <a:r>
                        <a:rPr lang="tr-TR" dirty="0" err="1" smtClean="0">
                          <a:solidFill>
                            <a:srgbClr val="0F2303"/>
                          </a:solidFill>
                        </a:rPr>
                        <a:t>altdisiplininde</a:t>
                      </a:r>
                      <a:r>
                        <a:rPr lang="tr-TR" dirty="0" smtClean="0">
                          <a:solidFill>
                            <a:srgbClr val="0F2303"/>
                          </a:solidFill>
                        </a:rPr>
                        <a:t> uzmanlığı bulunan öğretim üyesi bulunmaması (Z4)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402219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F2303"/>
                          </a:solidFill>
                        </a:rPr>
                        <a:t>1.02.2024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402219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>
                          <a:solidFill>
                            <a:srgbClr val="0F2303"/>
                          </a:solidFill>
                        </a:rPr>
                        <a:t>Siyaset Bilimi ve Uluslararası İlişkiler Bölümü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402219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i="0" u="none" strike="noStrike" baseline="0" noProof="0" dirty="0" err="1" smtClean="0">
                          <a:solidFill>
                            <a:srgbClr val="0F2303"/>
                          </a:solidFill>
                          <a:latin typeface="+mn-lt"/>
                        </a:rPr>
                        <a:t>Üst</a:t>
                      </a:r>
                      <a:r>
                        <a:rPr lang="en-US" sz="1800" b="0" i="0" u="none" strike="noStrike" baseline="0" noProof="0" dirty="0" smtClean="0">
                          <a:solidFill>
                            <a:srgbClr val="0F2303"/>
                          </a:solidFill>
                          <a:latin typeface="+mn-lt"/>
                        </a:rPr>
                        <a:t> </a:t>
                      </a:r>
                      <a:r>
                        <a:rPr lang="en-US" sz="1800" b="0" i="0" u="none" strike="noStrike" baseline="0" noProof="0" dirty="0" err="1" smtClean="0">
                          <a:solidFill>
                            <a:srgbClr val="0F2303"/>
                          </a:solidFill>
                          <a:latin typeface="+mn-lt"/>
                        </a:rPr>
                        <a:t>Yönetimden</a:t>
                      </a:r>
                      <a:r>
                        <a:rPr lang="en-US" sz="1800" b="0" i="0" u="none" strike="noStrike" baseline="0" noProof="0" dirty="0" smtClean="0">
                          <a:solidFill>
                            <a:srgbClr val="0F2303"/>
                          </a:solidFill>
                          <a:latin typeface="+mn-lt"/>
                        </a:rPr>
                        <a:t> </a:t>
                      </a:r>
                      <a:r>
                        <a:rPr lang="en-US" sz="1800" b="0" i="0" u="none" strike="noStrike" baseline="0" noProof="0" dirty="0" err="1" smtClean="0">
                          <a:solidFill>
                            <a:srgbClr val="0F2303"/>
                          </a:solidFill>
                          <a:latin typeface="+mn-lt"/>
                        </a:rPr>
                        <a:t>Kadro</a:t>
                      </a:r>
                      <a:r>
                        <a:rPr lang="en-US" sz="1800" b="0" i="0" u="none" strike="noStrike" baseline="0" noProof="0" dirty="0" smtClean="0">
                          <a:solidFill>
                            <a:srgbClr val="0F2303"/>
                          </a:solidFill>
                          <a:latin typeface="+mn-lt"/>
                        </a:rPr>
                        <a:t> </a:t>
                      </a:r>
                      <a:r>
                        <a:rPr lang="en-US" sz="1800" b="0" i="0" u="none" strike="noStrike" baseline="0" noProof="0" dirty="0" err="1" smtClean="0">
                          <a:solidFill>
                            <a:srgbClr val="0F2303"/>
                          </a:solidFill>
                          <a:latin typeface="+mn-lt"/>
                        </a:rPr>
                        <a:t>Talebi</a:t>
                      </a:r>
                      <a:endParaRPr lang="tr-TR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53973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Özel 2">
      <a:dk1>
        <a:srgbClr val="8AD0D5"/>
      </a:dk1>
      <a:lt1>
        <a:sysClr val="window" lastClr="FFFFFF"/>
      </a:lt1>
      <a:dk2>
        <a:srgbClr val="1E5155"/>
      </a:dk2>
      <a:lt2>
        <a:srgbClr val="BFBFBF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224</TotalTime>
  <Words>1526</Words>
  <Application>Microsoft Office PowerPoint</Application>
  <PresentationFormat>Ekran Gösterisi (4:3)</PresentationFormat>
  <Paragraphs>233</Paragraphs>
  <Slides>21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Wingdings 3</vt:lpstr>
      <vt:lpstr>İyon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YILI  YGG SUNUMU  MEZUNLAR OFİSİ ve KARİYER GELİŞTİRME KOORDİNATÖRLÜĞÜ SÜRECİ  30/12/2019</dc:title>
  <dc:creator>Ali Engin DORUM</dc:creator>
  <cp:lastModifiedBy>Burak Toygar HALİSTOPRAK</cp:lastModifiedBy>
  <cp:revision>18</cp:revision>
  <dcterms:created xsi:type="dcterms:W3CDTF">2020-01-20T10:44:30Z</dcterms:created>
  <dcterms:modified xsi:type="dcterms:W3CDTF">2024-05-27T12:52:29Z</dcterms:modified>
</cp:coreProperties>
</file>