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0"/>
  </p:notesMasterIdLst>
  <p:sldIdLst>
    <p:sldId id="256" r:id="rId2"/>
    <p:sldId id="288" r:id="rId3"/>
    <p:sldId id="347" r:id="rId4"/>
    <p:sldId id="346" r:id="rId5"/>
    <p:sldId id="320" r:id="rId6"/>
    <p:sldId id="363" r:id="rId7"/>
    <p:sldId id="364" r:id="rId8"/>
    <p:sldId id="285" r:id="rId9"/>
    <p:sldId id="353" r:id="rId10"/>
    <p:sldId id="358" r:id="rId11"/>
    <p:sldId id="352" r:id="rId12"/>
    <p:sldId id="357" r:id="rId13"/>
    <p:sldId id="304" r:id="rId14"/>
    <p:sldId id="359" r:id="rId15"/>
    <p:sldId id="360" r:id="rId16"/>
    <p:sldId id="361" r:id="rId17"/>
    <p:sldId id="362" r:id="rId18"/>
    <p:sldId id="278" r:id="rId1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rsayılan Bölüm" id="{BEA70EB5-37B4-4FD2-923D-5284A583AEE6}">
          <p14:sldIdLst>
            <p14:sldId id="256"/>
          </p14:sldIdLst>
        </p14:section>
        <p14:section name="Başlıksız Bölüm" id="{29ED5E7A-0C58-4AF1-A401-2AB9E7D510F4}">
          <p14:sldIdLst>
            <p14:sldId id="288"/>
            <p14:sldId id="347"/>
            <p14:sldId id="346"/>
            <p14:sldId id="320"/>
            <p14:sldId id="363"/>
            <p14:sldId id="364"/>
            <p14:sldId id="285"/>
            <p14:sldId id="353"/>
            <p14:sldId id="358"/>
            <p14:sldId id="352"/>
            <p14:sldId id="357"/>
            <p14:sldId id="304"/>
            <p14:sldId id="359"/>
            <p14:sldId id="360"/>
            <p14:sldId id="361"/>
            <p14:sldId id="362"/>
            <p14:sldId id="278"/>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li Engin DORUM" initials="AED" lastIdx="1" clrIdx="0">
    <p:extLst>
      <p:ext uri="{19B8F6BF-5375-455C-9EA6-DF929625EA0E}">
        <p15:presenceInfo xmlns:p15="http://schemas.microsoft.com/office/powerpoint/2012/main" userId="d7838842375f6d7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2303"/>
    <a:srgbClr val="0C0D0D"/>
    <a:srgbClr val="001626"/>
    <a:srgbClr val="7AEE32"/>
    <a:srgbClr val="E626AF"/>
    <a:srgbClr val="1F0620"/>
    <a:srgbClr val="020424"/>
    <a:srgbClr val="D9D9D9"/>
    <a:srgbClr val="122204"/>
    <a:srgbClr val="122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Orta Stil 2 - Vurgu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46F890A9-2807-4EBB-B81D-B2AA78EC7F39}" styleName="Koyu Stil 2 - Vurgu 5/Vurgu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B4B98B0-60AC-42C2-AFA5-B58CD77FA1E5}" styleName="Açık Stil 1 - Vurgu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5FD0F851-EC5A-4D38-B0AD-8093EC10F338}" styleName="Açık Stil 1 - Vurgu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D7B26C5-4107-4FEC-AEDC-1716B250A1EF}" styleName="Açık Stil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08FB837D-C827-4EFA-A057-4D05807E0F7C}" styleName="Tema Uygulanmış Stil 1 - Vurgu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218"/>
    <p:restoredTop sz="86349"/>
  </p:normalViewPr>
  <p:slideViewPr>
    <p:cSldViewPr snapToGrid="0">
      <p:cViewPr>
        <p:scale>
          <a:sx n="100" d="100"/>
          <a:sy n="100" d="100"/>
        </p:scale>
        <p:origin x="2166" y="6"/>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89FC953-42AA-4EE9-BF6A-0E981C5F3E5C}" type="datetimeFigureOut">
              <a:rPr lang="tr-TR" smtClean="0"/>
              <a:t>15.05.2024</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68F1CBD-092F-46C9-A4DE-6EE6E628FC19}" type="slidenum">
              <a:rPr lang="tr-TR" smtClean="0"/>
              <a:t>‹#›</a:t>
            </a:fld>
            <a:endParaRPr lang="tr-TR"/>
          </a:p>
        </p:txBody>
      </p:sp>
    </p:spTree>
    <p:extLst>
      <p:ext uri="{BB962C8B-B14F-4D97-AF65-F5344CB8AC3E}">
        <p14:creationId xmlns:p14="http://schemas.microsoft.com/office/powerpoint/2010/main" val="18776123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a:t>
            </a:fld>
            <a:endParaRPr lang="tr-TR"/>
          </a:p>
        </p:txBody>
      </p:sp>
    </p:spTree>
    <p:extLst>
      <p:ext uri="{BB962C8B-B14F-4D97-AF65-F5344CB8AC3E}">
        <p14:creationId xmlns:p14="http://schemas.microsoft.com/office/powerpoint/2010/main" val="40169998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10</a:t>
            </a:fld>
            <a:endParaRPr lang="tr-TR"/>
          </a:p>
        </p:txBody>
      </p:sp>
    </p:spTree>
    <p:extLst>
      <p:ext uri="{BB962C8B-B14F-4D97-AF65-F5344CB8AC3E}">
        <p14:creationId xmlns:p14="http://schemas.microsoft.com/office/powerpoint/2010/main" val="24589124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11</a:t>
            </a:fld>
            <a:endParaRPr lang="tr-TR"/>
          </a:p>
        </p:txBody>
      </p:sp>
    </p:spTree>
    <p:extLst>
      <p:ext uri="{BB962C8B-B14F-4D97-AF65-F5344CB8AC3E}">
        <p14:creationId xmlns:p14="http://schemas.microsoft.com/office/powerpoint/2010/main" val="30398422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12</a:t>
            </a:fld>
            <a:endParaRPr lang="tr-TR"/>
          </a:p>
        </p:txBody>
      </p:sp>
    </p:spTree>
    <p:extLst>
      <p:ext uri="{BB962C8B-B14F-4D97-AF65-F5344CB8AC3E}">
        <p14:creationId xmlns:p14="http://schemas.microsoft.com/office/powerpoint/2010/main" val="3076161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13</a:t>
            </a:fld>
            <a:endParaRPr lang="tr-TR"/>
          </a:p>
        </p:txBody>
      </p:sp>
    </p:spTree>
    <p:extLst>
      <p:ext uri="{BB962C8B-B14F-4D97-AF65-F5344CB8AC3E}">
        <p14:creationId xmlns:p14="http://schemas.microsoft.com/office/powerpoint/2010/main" val="33645387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14</a:t>
            </a:fld>
            <a:endParaRPr lang="tr-TR"/>
          </a:p>
        </p:txBody>
      </p:sp>
    </p:spTree>
    <p:extLst>
      <p:ext uri="{BB962C8B-B14F-4D97-AF65-F5344CB8AC3E}">
        <p14:creationId xmlns:p14="http://schemas.microsoft.com/office/powerpoint/2010/main" val="40856896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15</a:t>
            </a:fld>
            <a:endParaRPr lang="tr-TR"/>
          </a:p>
        </p:txBody>
      </p:sp>
    </p:spTree>
    <p:extLst>
      <p:ext uri="{BB962C8B-B14F-4D97-AF65-F5344CB8AC3E}">
        <p14:creationId xmlns:p14="http://schemas.microsoft.com/office/powerpoint/2010/main" val="22326646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16</a:t>
            </a:fld>
            <a:endParaRPr lang="tr-TR"/>
          </a:p>
        </p:txBody>
      </p:sp>
    </p:spTree>
    <p:extLst>
      <p:ext uri="{BB962C8B-B14F-4D97-AF65-F5344CB8AC3E}">
        <p14:creationId xmlns:p14="http://schemas.microsoft.com/office/powerpoint/2010/main" val="382419623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17</a:t>
            </a:fld>
            <a:endParaRPr lang="tr-TR"/>
          </a:p>
        </p:txBody>
      </p:sp>
    </p:spTree>
    <p:extLst>
      <p:ext uri="{BB962C8B-B14F-4D97-AF65-F5344CB8AC3E}">
        <p14:creationId xmlns:p14="http://schemas.microsoft.com/office/powerpoint/2010/main" val="35963353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18</a:t>
            </a:fld>
            <a:endParaRPr lang="tr-TR"/>
          </a:p>
        </p:txBody>
      </p:sp>
    </p:spTree>
    <p:extLst>
      <p:ext uri="{BB962C8B-B14F-4D97-AF65-F5344CB8AC3E}">
        <p14:creationId xmlns:p14="http://schemas.microsoft.com/office/powerpoint/2010/main" val="25308086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2</a:t>
            </a:fld>
            <a:endParaRPr lang="tr-TR"/>
          </a:p>
        </p:txBody>
      </p:sp>
    </p:spTree>
    <p:extLst>
      <p:ext uri="{BB962C8B-B14F-4D97-AF65-F5344CB8AC3E}">
        <p14:creationId xmlns:p14="http://schemas.microsoft.com/office/powerpoint/2010/main" val="1273562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3</a:t>
            </a:fld>
            <a:endParaRPr lang="tr-TR"/>
          </a:p>
        </p:txBody>
      </p:sp>
    </p:spTree>
    <p:extLst>
      <p:ext uri="{BB962C8B-B14F-4D97-AF65-F5344CB8AC3E}">
        <p14:creationId xmlns:p14="http://schemas.microsoft.com/office/powerpoint/2010/main" val="13503073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4</a:t>
            </a:fld>
            <a:endParaRPr lang="tr-TR"/>
          </a:p>
        </p:txBody>
      </p:sp>
    </p:spTree>
    <p:extLst>
      <p:ext uri="{BB962C8B-B14F-4D97-AF65-F5344CB8AC3E}">
        <p14:creationId xmlns:p14="http://schemas.microsoft.com/office/powerpoint/2010/main" val="18621640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5</a:t>
            </a:fld>
            <a:endParaRPr lang="tr-TR"/>
          </a:p>
        </p:txBody>
      </p:sp>
    </p:spTree>
    <p:extLst>
      <p:ext uri="{BB962C8B-B14F-4D97-AF65-F5344CB8AC3E}">
        <p14:creationId xmlns:p14="http://schemas.microsoft.com/office/powerpoint/2010/main" val="3686435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6</a:t>
            </a:fld>
            <a:endParaRPr lang="tr-TR"/>
          </a:p>
        </p:txBody>
      </p:sp>
    </p:spTree>
    <p:extLst>
      <p:ext uri="{BB962C8B-B14F-4D97-AF65-F5344CB8AC3E}">
        <p14:creationId xmlns:p14="http://schemas.microsoft.com/office/powerpoint/2010/main" val="32232863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7</a:t>
            </a:fld>
            <a:endParaRPr lang="tr-TR"/>
          </a:p>
        </p:txBody>
      </p:sp>
    </p:spTree>
    <p:extLst>
      <p:ext uri="{BB962C8B-B14F-4D97-AF65-F5344CB8AC3E}">
        <p14:creationId xmlns:p14="http://schemas.microsoft.com/office/powerpoint/2010/main" val="3524464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5"/>
          </p:nvPr>
        </p:nvSpPr>
        <p:spPr/>
        <p:txBody>
          <a:bodyPr/>
          <a:lstStyle/>
          <a:p>
            <a:fld id="{468F1CBD-092F-46C9-A4DE-6EE6E628FC19}" type="slidenum">
              <a:rPr lang="tr-TR" smtClean="0"/>
              <a:t>8</a:t>
            </a:fld>
            <a:endParaRPr lang="tr-TR"/>
          </a:p>
        </p:txBody>
      </p:sp>
    </p:spTree>
    <p:extLst>
      <p:ext uri="{BB962C8B-B14F-4D97-AF65-F5344CB8AC3E}">
        <p14:creationId xmlns:p14="http://schemas.microsoft.com/office/powerpoint/2010/main" val="13888096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468F1CBD-092F-46C9-A4DE-6EE6E628FC19}" type="slidenum">
              <a:rPr lang="tr-TR" smtClean="0"/>
              <a:t>9</a:t>
            </a:fld>
            <a:endParaRPr lang="tr-TR"/>
          </a:p>
        </p:txBody>
      </p:sp>
    </p:spTree>
    <p:extLst>
      <p:ext uri="{BB962C8B-B14F-4D97-AF65-F5344CB8AC3E}">
        <p14:creationId xmlns:p14="http://schemas.microsoft.com/office/powerpoint/2010/main" val="1623516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tr-TR"/>
              <a:t>Asıl başlık stili için tıklatın</a:t>
            </a:r>
            <a:endParaRPr lang="en-US"/>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a:p>
        </p:txBody>
      </p:sp>
      <p:sp>
        <p:nvSpPr>
          <p:cNvPr id="4" name="Date Placeholder 3"/>
          <p:cNvSpPr>
            <a:spLocks noGrp="1"/>
          </p:cNvSpPr>
          <p:nvPr>
            <p:ph type="dt" sz="half" idx="10"/>
          </p:nvPr>
        </p:nvSpPr>
        <p:spPr/>
        <p:txBody>
          <a:bodyPr/>
          <a:lstStyle/>
          <a:p>
            <a:fld id="{A7A42CFF-777B-4533-A440-4C456B6A9FEA}"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0984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C07C83F0-FC27-43D2-9813-F060C2D9E7A0}" type="datetime1">
              <a:rPr lang="tr-TR" smtClean="0"/>
              <a:t>15.05.2024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443462770"/>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tr-TR"/>
              <a:t>Asıl başlık stili için tıklatın</a:t>
            </a:r>
            <a:endParaRPr lang="en-US"/>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21092804"/>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tr-TR"/>
              <a:t>Asıl başlık stili için tıklatın</a:t>
            </a:r>
            <a:endParaRPr lang="en-US"/>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a:t>Asıl metin stillerini düzenle</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a:t>”</a:t>
            </a:r>
          </a:p>
        </p:txBody>
      </p:sp>
    </p:spTree>
    <p:extLst>
      <p:ext uri="{BB962C8B-B14F-4D97-AF65-F5344CB8AC3E}">
        <p14:creationId xmlns:p14="http://schemas.microsoft.com/office/powerpoint/2010/main" val="422191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C07C83F0-FC27-43D2-9813-F060C2D9E7A0}"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2557841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15.05.2024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053034078"/>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a:t>Asıl başlık stili için tıklatın</a:t>
            </a:r>
            <a:endParaRPr lang="en-US"/>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C07C83F0-FC27-43D2-9813-F060C2D9E7A0}" type="datetime1">
              <a:rPr lang="tr-TR" smtClean="0"/>
              <a:t>15.05.2024</a:t>
            </a:fld>
            <a:endParaRPr lang="tr-TR"/>
          </a:p>
        </p:txBody>
      </p:sp>
      <p:sp>
        <p:nvSpPr>
          <p:cNvPr id="4"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3559420382"/>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C07C83F0-FC27-43D2-9813-F060C2D9E7A0}"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369533345"/>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tr-TR"/>
              <a:t>Asıl başlık stili için tıklatın</a:t>
            </a:r>
            <a:endParaRPr lang="en-US"/>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E2D2059A-8985-41A3-9F35-8DC13894A4E0}"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8254823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3"/>
          <p:cNvSpPr>
            <a:spLocks noGrp="1"/>
          </p:cNvSpPr>
          <p:nvPr>
            <p:ph type="dt" sz="half" idx="10"/>
          </p:nvPr>
        </p:nvSpPr>
        <p:spPr/>
        <p:txBody>
          <a:bodyPr/>
          <a:lstStyle/>
          <a:p>
            <a:fld id="{DCF74D3F-D744-42F9-A266-110B14BD4158}"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238146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tr-TR"/>
              <a:t>Asıl başlık stili için tıklatın</a:t>
            </a:r>
            <a:endParaRPr lang="en-US"/>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DEC1C8BA-DCDD-4E80-B44D-BB4BDA6BC718}" type="datetime1">
              <a:rPr lang="tr-TR" smtClean="0"/>
              <a:t>15.05.2024</a:t>
            </a:fld>
            <a:endParaRPr lang="tr-TR"/>
          </a:p>
        </p:txBody>
      </p:sp>
      <p:sp>
        <p:nvSpPr>
          <p:cNvPr id="5" name="Footer Placeholder 4"/>
          <p:cNvSpPr>
            <a:spLocks noGrp="1"/>
          </p:cNvSpPr>
          <p:nvPr>
            <p:ph type="ftr" sz="quarter" idx="11"/>
          </p:nvPr>
        </p:nvSpPr>
        <p:spPr/>
        <p:txBody>
          <a:bodyPr/>
          <a:lstStyle/>
          <a:p>
            <a:r>
              <a:rPr lang="tr-TR"/>
              <a:t>Kalite bir yaşam tarzıdır.</a:t>
            </a:r>
          </a:p>
        </p:txBody>
      </p:sp>
      <p:sp>
        <p:nvSpPr>
          <p:cNvPr id="6" name="Slide Number Placeholder 5"/>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388505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D6427ED0-D0FE-4A09-AE62-4103EA8D2926}" type="datetime1">
              <a:rPr lang="tr-TR" smtClean="0"/>
              <a:t>15.05.2024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598338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0E782A1D-A539-4378-A6BA-1AA9F3084D39}" type="datetime1">
              <a:rPr lang="tr-TR" smtClean="0"/>
              <a:t>15.05.2024</a:t>
            </a:fld>
            <a:endParaRPr lang="tr-TR"/>
          </a:p>
        </p:txBody>
      </p:sp>
      <p:sp>
        <p:nvSpPr>
          <p:cNvPr id="8" name="Footer Placeholder 7"/>
          <p:cNvSpPr>
            <a:spLocks noGrp="1"/>
          </p:cNvSpPr>
          <p:nvPr>
            <p:ph type="ftr" sz="quarter" idx="11"/>
          </p:nvPr>
        </p:nvSpPr>
        <p:spPr/>
        <p:txBody>
          <a:bodyPr/>
          <a:lstStyle/>
          <a:p>
            <a:r>
              <a:rPr lang="tr-TR"/>
              <a:t>Kalite bir yaşam tarzıdır.</a:t>
            </a:r>
          </a:p>
        </p:txBody>
      </p:sp>
      <p:sp>
        <p:nvSpPr>
          <p:cNvPr id="9" name="Slide Number Placeholder 8"/>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2984398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7" name="Date Placeholder 2"/>
          <p:cNvSpPr>
            <a:spLocks noGrp="1"/>
          </p:cNvSpPr>
          <p:nvPr>
            <p:ph type="dt" sz="half" idx="10"/>
          </p:nvPr>
        </p:nvSpPr>
        <p:spPr/>
        <p:txBody>
          <a:bodyPr/>
          <a:lstStyle/>
          <a:p>
            <a:fld id="{62192C6F-6FA5-45C8-ACE4-E5B3D13F24FA}" type="datetime1">
              <a:rPr lang="tr-TR" smtClean="0"/>
              <a:t>15.05.2024</a:t>
            </a:fld>
            <a:endParaRPr lang="tr-TR"/>
          </a:p>
        </p:txBody>
      </p:sp>
      <p:sp>
        <p:nvSpPr>
          <p:cNvPr id="5" name="Footer Placeholder 3"/>
          <p:cNvSpPr>
            <a:spLocks noGrp="1"/>
          </p:cNvSpPr>
          <p:nvPr>
            <p:ph type="ftr" sz="quarter" idx="11"/>
          </p:nvPr>
        </p:nvSpPr>
        <p:spPr/>
        <p:txBody>
          <a:bodyPr/>
          <a:lstStyle/>
          <a:p>
            <a:r>
              <a:rPr lang="tr-TR"/>
              <a:t>Kalite bir yaşam tarzıdır.</a:t>
            </a:r>
          </a:p>
        </p:txBody>
      </p:sp>
      <p:sp>
        <p:nvSpPr>
          <p:cNvPr id="6" name="Slide Number Placeholder 4"/>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12768266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E20823A-34F6-4D9A-B72C-4420CCCD8E18}" type="datetime1">
              <a:rPr lang="tr-TR" smtClean="0"/>
              <a:t>15.05.2024</a:t>
            </a:fld>
            <a:endParaRPr lang="tr-TR"/>
          </a:p>
        </p:txBody>
      </p:sp>
      <p:sp>
        <p:nvSpPr>
          <p:cNvPr id="5" name="Footer Placeholder 2"/>
          <p:cNvSpPr>
            <a:spLocks noGrp="1"/>
          </p:cNvSpPr>
          <p:nvPr>
            <p:ph type="ftr" sz="quarter" idx="11"/>
          </p:nvPr>
        </p:nvSpPr>
        <p:spPr/>
        <p:txBody>
          <a:bodyPr/>
          <a:lstStyle/>
          <a:p>
            <a:r>
              <a:rPr lang="tr-TR"/>
              <a:t>Kalite bir yaşam tarzıdır.</a:t>
            </a:r>
          </a:p>
        </p:txBody>
      </p:sp>
      <p:sp>
        <p:nvSpPr>
          <p:cNvPr id="6" name="Slide Number Placeholder 3"/>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87242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tr-TR"/>
              <a:t>Asıl başlık stili için tıklatın</a:t>
            </a:r>
            <a:endParaRPr lang="en-US"/>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7" name="Date Placeholder 4"/>
          <p:cNvSpPr>
            <a:spLocks noGrp="1"/>
          </p:cNvSpPr>
          <p:nvPr>
            <p:ph type="dt" sz="half" idx="10"/>
          </p:nvPr>
        </p:nvSpPr>
        <p:spPr/>
        <p:txBody>
          <a:bodyPr/>
          <a:lstStyle/>
          <a:p>
            <a:fld id="{B46673C7-9167-4403-8666-44BE39765140}" type="datetime1">
              <a:rPr lang="tr-TR" smtClean="0"/>
              <a:t>15.05.2024</a:t>
            </a:fld>
            <a:endParaRPr lang="tr-TR"/>
          </a:p>
        </p:txBody>
      </p:sp>
      <p:sp>
        <p:nvSpPr>
          <p:cNvPr id="5" name="Footer Placeholder 5"/>
          <p:cNvSpPr>
            <a:spLocks noGrp="1"/>
          </p:cNvSpPr>
          <p:nvPr>
            <p:ph type="ftr" sz="quarter" idx="11"/>
          </p:nvPr>
        </p:nvSpPr>
        <p:spPr/>
        <p:txBody>
          <a:bodyPr/>
          <a:lstStyle/>
          <a:p>
            <a:r>
              <a:rPr lang="tr-TR"/>
              <a:t>Kalite bir yaşam tarzıdır.</a:t>
            </a:r>
          </a:p>
        </p:txBody>
      </p:sp>
      <p:sp>
        <p:nvSpPr>
          <p:cNvPr id="6"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6011575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tr-TR"/>
              <a:t>Asıl başlık stili için tıklatın</a:t>
            </a:r>
            <a:endParaRPr lang="en-US"/>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A12AA8A1-43D8-4974-AA28-F99EFBEC3B2D}" type="datetime1">
              <a:rPr lang="tr-TR" smtClean="0"/>
              <a:t>15.05.2024</a:t>
            </a:fld>
            <a:endParaRPr lang="tr-TR"/>
          </a:p>
        </p:txBody>
      </p:sp>
      <p:sp>
        <p:nvSpPr>
          <p:cNvPr id="6" name="Footer Placeholder 5"/>
          <p:cNvSpPr>
            <a:spLocks noGrp="1"/>
          </p:cNvSpPr>
          <p:nvPr>
            <p:ph type="ftr" sz="quarter" idx="11"/>
          </p:nvPr>
        </p:nvSpPr>
        <p:spPr/>
        <p:txBody>
          <a:bodyPr/>
          <a:lstStyle/>
          <a:p>
            <a:r>
              <a:rPr lang="tr-TR"/>
              <a:t>Kalite bir yaşam tarzıdır.</a:t>
            </a:r>
          </a:p>
        </p:txBody>
      </p:sp>
      <p:sp>
        <p:nvSpPr>
          <p:cNvPr id="7" name="Slide Number Placeholder 6"/>
          <p:cNvSpPr>
            <a:spLocks noGrp="1"/>
          </p:cNvSpPr>
          <p:nvPr>
            <p:ph type="sldNum" sz="quarter" idx="12"/>
          </p:nvPr>
        </p:nvSpPr>
        <p:spPr/>
        <p:txBody>
          <a:bodyPr/>
          <a:lstStyle/>
          <a:p>
            <a:fld id="{439F893C-C32F-4835-A1E5-850973405C58}" type="slidenum">
              <a:rPr lang="tr-TR" smtClean="0"/>
              <a:t>‹#›</a:t>
            </a:fld>
            <a:endParaRPr lang="tr-TR"/>
          </a:p>
        </p:txBody>
      </p:sp>
    </p:spTree>
    <p:extLst>
      <p:ext uri="{BB962C8B-B14F-4D97-AF65-F5344CB8AC3E}">
        <p14:creationId xmlns:p14="http://schemas.microsoft.com/office/powerpoint/2010/main" val="41022381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tr-TR"/>
              <a:t>Asıl başlık stili için tıklatın</a:t>
            </a:r>
            <a:endParaRPr lang="en-US"/>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C07C83F0-FC27-43D2-9813-F060C2D9E7A0}" type="datetime1">
              <a:rPr lang="tr-TR" smtClean="0"/>
              <a:t>15.05.2024</a:t>
            </a:fld>
            <a:endParaRPr lang="tr-TR"/>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tr-TR"/>
              <a:t>Kalite bir yaşam tarzıdır.</a:t>
            </a:r>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439F893C-C32F-4835-A1E5-850973405C58}" type="slidenum">
              <a:rPr lang="tr-TR" smtClean="0"/>
              <a:t>‹#›</a:t>
            </a:fld>
            <a:endParaRPr lang="tr-TR"/>
          </a:p>
        </p:txBody>
      </p:sp>
    </p:spTree>
    <p:extLst>
      <p:ext uri="{BB962C8B-B14F-4D97-AF65-F5344CB8AC3E}">
        <p14:creationId xmlns:p14="http://schemas.microsoft.com/office/powerpoint/2010/main" val="1522700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6.png"/><Relationship Id="rId7"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8.jpeg"/><Relationship Id="rId5" Type="http://schemas.openxmlformats.org/officeDocument/2006/relationships/image" Target="../media/image17.jpeg"/><Relationship Id="rId4" Type="http://schemas.openxmlformats.org/officeDocument/2006/relationships/image" Target="../media/image16.jpe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843808" y="5512332"/>
            <a:ext cx="4376142" cy="523220"/>
          </a:xfrm>
          <a:prstGeom prst="rect">
            <a:avLst/>
          </a:prstGeom>
          <a:noFill/>
        </p:spPr>
        <p:txBody>
          <a:bodyPr wrap="square" rtlCol="0">
            <a:spAutoFit/>
          </a:bodyPr>
          <a:lstStyle/>
          <a:p>
            <a:r>
              <a:rPr lang="tr-TR" sz="2800" b="1" dirty="0">
                <a:solidFill>
                  <a:schemeClr val="accent5">
                    <a:lumMod val="50000"/>
                  </a:schemeClr>
                </a:solidFill>
              </a:rPr>
              <a:t>HUKUK FAKÜLTESİ</a:t>
            </a:r>
          </a:p>
        </p:txBody>
      </p:sp>
      <p:pic>
        <p:nvPicPr>
          <p:cNvPr id="102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19872" y="836712"/>
            <a:ext cx="2376264" cy="504746"/>
          </a:xfrm>
          <a:prstGeom prst="rect">
            <a:avLst/>
          </a:prstGeom>
          <a:noFill/>
          <a:extLst>
            <a:ext uri="{909E8E84-426E-40DD-AFC4-6F175D3DCCD1}">
              <a14:hiddenFill xmlns:a14="http://schemas.microsoft.com/office/drawing/2010/main">
                <a:solidFill>
                  <a:srgbClr val="FFFFFF"/>
                </a:solidFill>
              </a14:hiddenFill>
            </a:ext>
          </a:extLst>
        </p:spPr>
      </p:pic>
      <p:sp>
        <p:nvSpPr>
          <p:cNvPr id="45" name="Metin kutusu 44"/>
          <p:cNvSpPr txBox="1"/>
          <p:nvPr/>
        </p:nvSpPr>
        <p:spPr>
          <a:xfrm>
            <a:off x="330546" y="2410020"/>
            <a:ext cx="8554916" cy="1569660"/>
          </a:xfrm>
          <a:prstGeom prst="rect">
            <a:avLst/>
          </a:prstGeom>
          <a:solidFill>
            <a:schemeClr val="accent6">
              <a:lumMod val="20000"/>
              <a:lumOff val="80000"/>
            </a:schemeClr>
          </a:solidFill>
        </p:spPr>
        <p:txBody>
          <a:bodyPr wrap="square" lIns="91440" tIns="45720" rIns="91440" bIns="45720" rtlCol="0" anchor="t">
            <a:spAutoFit/>
          </a:bodyPr>
          <a:lstStyle/>
          <a:p>
            <a:pPr algn="ctr" defTabSz="457207">
              <a:spcBef>
                <a:spcPct val="0"/>
              </a:spcBef>
            </a:pPr>
            <a:r>
              <a:rPr lang="tr-TR" sz="3200" b="1" spc="50">
                <a:ln w="0"/>
                <a:solidFill>
                  <a:schemeClr val="tx2">
                    <a:lumMod val="50000"/>
                  </a:schemeClr>
                </a:solidFill>
                <a:effectLst>
                  <a:innerShdw blurRad="63500" dist="50800" dir="13500000">
                    <a:srgbClr val="000000">
                      <a:alpha val="50000"/>
                    </a:srgbClr>
                  </a:innerShdw>
                </a:effectLst>
                <a:latin typeface="Calibri"/>
                <a:ea typeface="+mj-ea"/>
                <a:cs typeface="Calibri"/>
              </a:rPr>
              <a:t> 2023 </a:t>
            </a: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YILI </a:t>
            </a:r>
            <a:endParaRPr lang="en-US"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endParaRP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YÖNETİMİN GÖZDEN GEÇİRME TOPLANTISI </a:t>
            </a:r>
          </a:p>
          <a:p>
            <a:pPr algn="ctr" defTabSz="457207">
              <a:spcBef>
                <a:spcPct val="0"/>
              </a:spcBef>
            </a:pPr>
            <a:r>
              <a:rPr lang="tr-TR" sz="3200" b="1" spc="50" dirty="0">
                <a:ln w="0"/>
                <a:solidFill>
                  <a:schemeClr val="tx2">
                    <a:lumMod val="50000"/>
                  </a:schemeClr>
                </a:solidFill>
                <a:effectLst>
                  <a:innerShdw blurRad="63500" dist="50800" dir="13500000">
                    <a:srgbClr val="000000">
                      <a:alpha val="50000"/>
                    </a:srgbClr>
                  </a:innerShdw>
                </a:effectLst>
                <a:latin typeface="Calibri"/>
                <a:ea typeface="+mj-ea"/>
                <a:cs typeface="Calibri"/>
              </a:rPr>
              <a:t>(YGG) </a:t>
            </a:r>
            <a:endParaRPr lang="en-US" sz="3200" b="1" spc="50" dirty="0">
              <a:ln w="0"/>
              <a:solidFill>
                <a:schemeClr val="tx2">
                  <a:lumMod val="50000"/>
                </a:schemeClr>
              </a:solidFill>
              <a:effectLst>
                <a:innerShdw blurRad="63500" dist="50800" dir="13500000">
                  <a:srgbClr val="000000">
                    <a:alpha val="50000"/>
                  </a:srgbClr>
                </a:innerShdw>
              </a:effectLst>
              <a:ea typeface="+mj-ea"/>
              <a:cs typeface="Calibri" panose="020F0502020204030204"/>
            </a:endParaRPr>
          </a:p>
        </p:txBody>
      </p:sp>
    </p:spTree>
    <p:extLst>
      <p:ext uri="{BB962C8B-B14F-4D97-AF65-F5344CB8AC3E}">
        <p14:creationId xmlns:p14="http://schemas.microsoft.com/office/powerpoint/2010/main" val="105766978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823765" y="476672"/>
            <a:ext cx="7321964" cy="1384995"/>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(HAYATA GEÇİRİLEN ÖNERİLER ve AKSİYON ALINAN ŞİKAYETLER)</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9" name="Tablo 8">
            <a:extLst>
              <a:ext uri="{FF2B5EF4-FFF2-40B4-BE49-F238E27FC236}">
                <a16:creationId xmlns:a16="http://schemas.microsoft.com/office/drawing/2014/main" id="{400F1050-5732-4B60-86BA-E121C706FD69}"/>
              </a:ext>
            </a:extLst>
          </p:cNvPr>
          <p:cNvGraphicFramePr>
            <a:graphicFrameLocks noGrp="1"/>
          </p:cNvGraphicFramePr>
          <p:nvPr>
            <p:extLst>
              <p:ext uri="{D42A27DB-BD31-4B8C-83A1-F6EECF244321}">
                <p14:modId xmlns:p14="http://schemas.microsoft.com/office/powerpoint/2010/main" val="616732535"/>
              </p:ext>
            </p:extLst>
          </p:nvPr>
        </p:nvGraphicFramePr>
        <p:xfrm>
          <a:off x="1326229" y="2268076"/>
          <a:ext cx="6317036" cy="3057308"/>
        </p:xfrm>
        <a:graphic>
          <a:graphicData uri="http://schemas.openxmlformats.org/drawingml/2006/table">
            <a:tbl>
              <a:tblPr/>
              <a:tblGrid>
                <a:gridCol w="2022222">
                  <a:extLst>
                    <a:ext uri="{9D8B030D-6E8A-4147-A177-3AD203B41FA5}">
                      <a16:colId xmlns:a16="http://schemas.microsoft.com/office/drawing/2014/main" val="3918363564"/>
                    </a:ext>
                  </a:extLst>
                </a:gridCol>
                <a:gridCol w="2138994">
                  <a:extLst>
                    <a:ext uri="{9D8B030D-6E8A-4147-A177-3AD203B41FA5}">
                      <a16:colId xmlns:a16="http://schemas.microsoft.com/office/drawing/2014/main" val="1683979601"/>
                    </a:ext>
                  </a:extLst>
                </a:gridCol>
                <a:gridCol w="2155820">
                  <a:extLst>
                    <a:ext uri="{9D8B030D-6E8A-4147-A177-3AD203B41FA5}">
                      <a16:colId xmlns:a16="http://schemas.microsoft.com/office/drawing/2014/main" val="2592459544"/>
                    </a:ext>
                  </a:extLst>
                </a:gridCol>
              </a:tblGrid>
              <a:tr h="1101437">
                <a:tc>
                  <a:txBody>
                    <a:bodyPr/>
                    <a:lstStyle/>
                    <a:p>
                      <a:pPr algn="ctr" fontAlgn="ctr"/>
                      <a:r>
                        <a:rPr lang="tr-TR" sz="1200" b="1" i="0" u="none" strike="noStrike" dirty="0">
                          <a:solidFill>
                            <a:srgbClr val="000000"/>
                          </a:solidFill>
                          <a:effectLst/>
                          <a:latin typeface="Calibri" panose="020F0502020204030204" pitchFamily="34" charset="0"/>
                        </a:rPr>
                        <a:t>KONUSU</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ÇÖZÜM</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SONUÇ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endParaRPr lang="tr-TR" sz="18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651957">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651957">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bl>
          </a:graphicData>
        </a:graphic>
      </p:graphicFrame>
      <p:sp>
        <p:nvSpPr>
          <p:cNvPr id="2" name="4 Metin kutusu">
            <a:extLst>
              <a:ext uri="{FF2B5EF4-FFF2-40B4-BE49-F238E27FC236}">
                <a16:creationId xmlns:a16="http://schemas.microsoft.com/office/drawing/2014/main" id="{F1BCF47F-19BF-323A-92B2-EA26A9688C60}"/>
              </a:ext>
            </a:extLst>
          </p:cNvPr>
          <p:cNvSpPr txBox="1"/>
          <p:nvPr/>
        </p:nvSpPr>
        <p:spPr>
          <a:xfrm>
            <a:off x="1875453" y="5676966"/>
            <a:ext cx="5374432" cy="646331"/>
          </a:xfrm>
          <a:prstGeom prst="rect">
            <a:avLst/>
          </a:prstGeom>
          <a:noFill/>
        </p:spPr>
        <p:txBody>
          <a:bodyPr wrap="square" rtlCol="0">
            <a:spAutoFit/>
          </a:bodyPr>
          <a:lstStyle/>
          <a:p>
            <a:pPr algn="ctr"/>
            <a:r>
              <a:rPr lang="tr-TR" b="1" dirty="0">
                <a:solidFill>
                  <a:srgbClr val="020424"/>
                </a:solidFill>
              </a:rPr>
              <a:t>Şikayet Yönetim Sisteminde Şikayetimiz ve buna dayalı aksiyonumuz Bulunmamaktadır.</a:t>
            </a:r>
          </a:p>
        </p:txBody>
      </p:sp>
    </p:spTree>
    <p:extLst>
      <p:ext uri="{BB962C8B-B14F-4D97-AF65-F5344CB8AC3E}">
        <p14:creationId xmlns:p14="http://schemas.microsoft.com/office/powerpoint/2010/main" val="38059390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694291" y="481299"/>
            <a:ext cx="5976664" cy="648072"/>
          </a:xfrm>
          <a:prstGeom prst="rect">
            <a:avLst/>
          </a:prstGeom>
          <a:noFill/>
        </p:spPr>
        <p:txBody>
          <a:bodyPr vert="horz" lIns="91440" tIns="45720" rIns="91440" bIns="45720" rtlCol="0" anchor="ctr">
            <a:noAutofit/>
          </a:bodyPr>
          <a:lstStyle/>
          <a:p>
            <a:pPr algn="ctr">
              <a:lnSpc>
                <a:spcPct val="90000"/>
              </a:lnSpc>
              <a:spcBef>
                <a:spcPct val="0"/>
              </a:spcBef>
              <a:spcAft>
                <a:spcPts val="600"/>
              </a:spcAft>
            </a:pPr>
            <a:r>
              <a:rPr lang="en-US" sz="2800" b="1" kern="1200" dirty="0">
                <a:solidFill>
                  <a:schemeClr val="accent6"/>
                </a:solidFill>
                <a:effectLst>
                  <a:outerShdw blurRad="38100" dist="38100" dir="2700000" algn="tl">
                    <a:srgbClr val="000000">
                      <a:alpha val="43137"/>
                    </a:srgbClr>
                  </a:outerShdw>
                </a:effectLst>
                <a:ea typeface="+mj-ea"/>
                <a:cs typeface="+mj-cs"/>
              </a:rPr>
              <a:t>DÜZELTİCİ</a:t>
            </a:r>
            <a:r>
              <a:rPr lang="tr-TR" sz="2800" b="1" kern="1200" dirty="0">
                <a:solidFill>
                  <a:schemeClr val="accent6"/>
                </a:solidFill>
                <a:effectLst>
                  <a:outerShdw blurRad="38100" dist="38100" dir="2700000" algn="tl">
                    <a:srgbClr val="000000">
                      <a:alpha val="43137"/>
                    </a:srgbClr>
                  </a:outerShdw>
                </a:effectLst>
                <a:ea typeface="+mj-ea"/>
                <a:cs typeface="+mj-cs"/>
              </a:rPr>
              <a:t>-ÖNLEYİCİ</a:t>
            </a:r>
            <a:r>
              <a:rPr lang="en-US" sz="2800" b="1" kern="1200" dirty="0">
                <a:solidFill>
                  <a:schemeClr val="accent6"/>
                </a:solidFill>
                <a:effectLst>
                  <a:outerShdw blurRad="38100" dist="38100" dir="2700000" algn="tl">
                    <a:srgbClr val="000000">
                      <a:alpha val="43137"/>
                    </a:srgbClr>
                  </a:outerShdw>
                </a:effectLst>
                <a:ea typeface="+mj-ea"/>
                <a:cs typeface="+mj-cs"/>
              </a:rPr>
              <a:t> FAALİYETLER</a:t>
            </a: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44063"/>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7" name="Tablo 6"/>
          <p:cNvGraphicFramePr>
            <a:graphicFrameLocks noGrp="1"/>
          </p:cNvGraphicFramePr>
          <p:nvPr>
            <p:extLst>
              <p:ext uri="{D42A27DB-BD31-4B8C-83A1-F6EECF244321}">
                <p14:modId xmlns:p14="http://schemas.microsoft.com/office/powerpoint/2010/main" val="1478872547"/>
              </p:ext>
            </p:extLst>
          </p:nvPr>
        </p:nvGraphicFramePr>
        <p:xfrm>
          <a:off x="470388" y="1885208"/>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graphicFrame>
        <p:nvGraphicFramePr>
          <p:cNvPr id="6" name="Tablo 5">
            <a:extLst>
              <a:ext uri="{FF2B5EF4-FFF2-40B4-BE49-F238E27FC236}">
                <a16:creationId xmlns:a16="http://schemas.microsoft.com/office/drawing/2014/main" id="{358F49DB-67A9-4A30-AB61-0A5CA1A55F41}"/>
              </a:ext>
            </a:extLst>
          </p:cNvPr>
          <p:cNvGraphicFramePr>
            <a:graphicFrameLocks noGrp="1"/>
          </p:cNvGraphicFramePr>
          <p:nvPr>
            <p:extLst>
              <p:ext uri="{D42A27DB-BD31-4B8C-83A1-F6EECF244321}">
                <p14:modId xmlns:p14="http://schemas.microsoft.com/office/powerpoint/2010/main" val="3597998933"/>
              </p:ext>
            </p:extLst>
          </p:nvPr>
        </p:nvGraphicFramePr>
        <p:xfrm>
          <a:off x="470388" y="3467849"/>
          <a:ext cx="8203223" cy="1483360"/>
        </p:xfrm>
        <a:graphic>
          <a:graphicData uri="http://schemas.openxmlformats.org/drawingml/2006/table">
            <a:tbl>
              <a:tblPr firstRow="1" bandRow="1">
                <a:tableStyleId>{08FB837D-C827-4EFA-A057-4D05807E0F7C}</a:tableStyleId>
              </a:tblPr>
              <a:tblGrid>
                <a:gridCol w="2971801">
                  <a:extLst>
                    <a:ext uri="{9D8B030D-6E8A-4147-A177-3AD203B41FA5}">
                      <a16:colId xmlns:a16="http://schemas.microsoft.com/office/drawing/2014/main" val="3521804200"/>
                    </a:ext>
                  </a:extLst>
                </a:gridCol>
                <a:gridCol w="5231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Bulgu (DF</a:t>
                      </a:r>
                      <a:r>
                        <a:rPr lang="tr-TR" baseline="0" dirty="0">
                          <a:solidFill>
                            <a:srgbClr val="0C0D0D"/>
                          </a:solidFill>
                        </a:rPr>
                        <a:t>) </a:t>
                      </a:r>
                      <a:r>
                        <a:rPr lang="tr-TR" dirty="0">
                          <a:solidFill>
                            <a:srgbClr val="0C0D0D"/>
                          </a:solidFill>
                        </a:rPr>
                        <a:t>Tanımı </a:t>
                      </a:r>
                      <a:r>
                        <a:rPr lang="tr-TR" baseline="0" dirty="0">
                          <a:solidFill>
                            <a:srgbClr val="0C0D0D"/>
                          </a:solidFill>
                        </a:rPr>
                        <a:t>:….</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a:t>
                      </a:r>
                      <a:r>
                        <a:rPr lang="tr-TR" baseline="0" dirty="0">
                          <a:solidFill>
                            <a:srgbClr val="0C0D0D"/>
                          </a:solidFill>
                        </a:rPr>
                        <a:t> :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Geçici</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Yapılan Kalıcı</a:t>
                      </a:r>
                      <a:r>
                        <a:rPr lang="tr-TR" baseline="0" dirty="0">
                          <a:solidFill>
                            <a:srgbClr val="0C0D0D"/>
                          </a:solidFill>
                        </a:rPr>
                        <a:t> Faaliyet :…..</a:t>
                      </a:r>
                      <a:endParaRPr lang="tr-TR" dirty="0">
                        <a:solidFill>
                          <a:srgbClr val="0C0D0D"/>
                        </a:solidFill>
                      </a:endParaRPr>
                    </a:p>
                  </a:txBody>
                  <a:tcPr>
                    <a:solidFill>
                      <a:schemeClr val="accent6">
                        <a:lumMod val="20000"/>
                        <a:lumOff val="80000"/>
                      </a:schemeClr>
                    </a:solidFill>
                  </a:tcPr>
                </a:tc>
                <a:tc>
                  <a:txBody>
                    <a:bodyPr/>
                    <a:lstStyle/>
                    <a:p>
                      <a:endParaRPr lang="tr-TR" dirty="0">
                        <a:solidFill>
                          <a:srgbClr val="0C0D0D"/>
                        </a:solidFill>
                      </a:endParaRPr>
                    </a:p>
                  </a:txBody>
                  <a:tcPr>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3" name="7 Metin kutusu">
            <a:extLst>
              <a:ext uri="{FF2B5EF4-FFF2-40B4-BE49-F238E27FC236}">
                <a16:creationId xmlns:a16="http://schemas.microsoft.com/office/drawing/2014/main" id="{255DDC81-AC93-7E93-486C-ACFF8CE2D7FB}"/>
              </a:ext>
            </a:extLst>
          </p:cNvPr>
          <p:cNvSpPr txBox="1"/>
          <p:nvPr/>
        </p:nvSpPr>
        <p:spPr>
          <a:xfrm>
            <a:off x="1119672" y="5414126"/>
            <a:ext cx="6904653" cy="646331"/>
          </a:xfrm>
          <a:prstGeom prst="rect">
            <a:avLst/>
          </a:prstGeom>
          <a:noFill/>
        </p:spPr>
        <p:txBody>
          <a:bodyPr wrap="square" rtlCol="0">
            <a:spAutoFit/>
          </a:bodyPr>
          <a:lstStyle/>
          <a:p>
            <a:pPr algn="ctr"/>
            <a:r>
              <a:rPr lang="tr-TR" b="1" dirty="0">
                <a:solidFill>
                  <a:srgbClr val="020424"/>
                </a:solidFill>
              </a:rPr>
              <a:t>2024 iç denetimimizde de </a:t>
            </a:r>
            <a:r>
              <a:rPr lang="tr-TR" b="1" dirty="0" err="1">
                <a:solidFill>
                  <a:srgbClr val="020424"/>
                </a:solidFill>
              </a:rPr>
              <a:t>minor</a:t>
            </a:r>
            <a:r>
              <a:rPr lang="tr-TR" b="1" dirty="0">
                <a:solidFill>
                  <a:srgbClr val="020424"/>
                </a:solidFill>
              </a:rPr>
              <a:t> ve </a:t>
            </a:r>
            <a:r>
              <a:rPr lang="tr-TR" b="1" dirty="0" err="1">
                <a:solidFill>
                  <a:srgbClr val="020424"/>
                </a:solidFill>
              </a:rPr>
              <a:t>major</a:t>
            </a:r>
            <a:r>
              <a:rPr lang="tr-TR" b="1" dirty="0">
                <a:solidFill>
                  <a:srgbClr val="020424"/>
                </a:solidFill>
              </a:rPr>
              <a:t> hata bulunmadığından DF açılmamıştır.</a:t>
            </a:r>
          </a:p>
        </p:txBody>
      </p:sp>
    </p:spTree>
    <p:extLst>
      <p:ext uri="{BB962C8B-B14F-4D97-AF65-F5344CB8AC3E}">
        <p14:creationId xmlns:p14="http://schemas.microsoft.com/office/powerpoint/2010/main" val="10821655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168388" y="628902"/>
            <a:ext cx="6927589"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İÇ DENETİM SONUCUNA DAYALI ÖZ DEĞERLENDİRME ve GÖRÜŞLERİNİZ</a:t>
            </a:r>
          </a:p>
        </p:txBody>
      </p:sp>
      <p:pic>
        <p:nvPicPr>
          <p:cNvPr id="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3 Metin kutusu">
            <a:extLst>
              <a:ext uri="{FF2B5EF4-FFF2-40B4-BE49-F238E27FC236}">
                <a16:creationId xmlns:a16="http://schemas.microsoft.com/office/drawing/2014/main" id="{47618820-7A52-F994-97F7-6058D5A80D35}"/>
              </a:ext>
            </a:extLst>
          </p:cNvPr>
          <p:cNvSpPr txBox="1"/>
          <p:nvPr/>
        </p:nvSpPr>
        <p:spPr>
          <a:xfrm>
            <a:off x="286086" y="1750515"/>
            <a:ext cx="8742783" cy="2308324"/>
          </a:xfrm>
          <a:prstGeom prst="rect">
            <a:avLst/>
          </a:prstGeom>
          <a:noFill/>
        </p:spPr>
        <p:txBody>
          <a:bodyPr wrap="square" rtlCol="0">
            <a:spAutoFit/>
          </a:bodyPr>
          <a:lstStyle/>
          <a:p>
            <a:pPr algn="just"/>
            <a:r>
              <a:rPr lang="tr-TR" dirty="0">
                <a:solidFill>
                  <a:srgbClr val="020424"/>
                </a:solidFill>
              </a:rPr>
              <a:t>İç denetim raporu dikkate alınarak, kaplumbağa şeması gözden geçirilecek olup ilgili aksiyon denetim tarihine kadar alınacaktır. </a:t>
            </a:r>
          </a:p>
          <a:p>
            <a:pPr algn="just"/>
            <a:endParaRPr lang="tr-TR" dirty="0">
              <a:solidFill>
                <a:srgbClr val="020424"/>
              </a:solidFill>
            </a:endParaRPr>
          </a:p>
          <a:p>
            <a:pPr algn="just"/>
            <a:r>
              <a:rPr lang="tr-TR" dirty="0">
                <a:solidFill>
                  <a:srgbClr val="020424"/>
                </a:solidFill>
              </a:rPr>
              <a:t>İç denetim raporu dikkate alınarak, gözlemcilerle tespit edilen ‘belirlenen hedefler’ güncellenecek olup, rapor doğrultusunda belirlenen formata getirilecektir.</a:t>
            </a:r>
          </a:p>
          <a:p>
            <a:pPr algn="just"/>
            <a:endParaRPr lang="tr-TR" dirty="0">
              <a:solidFill>
                <a:srgbClr val="020424"/>
              </a:solidFill>
            </a:endParaRPr>
          </a:p>
          <a:p>
            <a:pPr algn="just"/>
            <a:r>
              <a:rPr lang="tr-TR" dirty="0">
                <a:solidFill>
                  <a:srgbClr val="020424"/>
                </a:solidFill>
              </a:rPr>
              <a:t>İç denetim raporunda da belirtildiği üzere, fakültemiz bilgisayar eksikliği bulunmakta olup, bu ihtiyaca yönelik talep ilgili birimlere iletilmiştir.</a:t>
            </a:r>
          </a:p>
        </p:txBody>
      </p:sp>
      <p:sp>
        <p:nvSpPr>
          <p:cNvPr id="3" name="5 Dikdörtgen">
            <a:extLst>
              <a:ext uri="{FF2B5EF4-FFF2-40B4-BE49-F238E27FC236}">
                <a16:creationId xmlns:a16="http://schemas.microsoft.com/office/drawing/2014/main" id="{A464284B-AFFF-39B3-E25D-97D788ACACF5}"/>
              </a:ext>
            </a:extLst>
          </p:cNvPr>
          <p:cNvSpPr/>
          <p:nvPr/>
        </p:nvSpPr>
        <p:spPr>
          <a:xfrm>
            <a:off x="263720" y="6033718"/>
            <a:ext cx="8756517" cy="369332"/>
          </a:xfrm>
          <a:prstGeom prst="rect">
            <a:avLst/>
          </a:prstGeom>
        </p:spPr>
        <p:txBody>
          <a:bodyPr wrap="square">
            <a:spAutoFit/>
          </a:bodyPr>
          <a:lstStyle/>
          <a:p>
            <a:r>
              <a:rPr lang="tr-TR" b="1" dirty="0">
                <a:solidFill>
                  <a:srgbClr val="001626"/>
                </a:solidFill>
              </a:rPr>
              <a:t>Birimin iç denetimde aldığı başarı puanı: %94</a:t>
            </a:r>
            <a:endParaRPr lang="tr-TR" dirty="0"/>
          </a:p>
        </p:txBody>
      </p:sp>
    </p:spTree>
    <p:extLst>
      <p:ext uri="{BB962C8B-B14F-4D97-AF65-F5344CB8AC3E}">
        <p14:creationId xmlns:p14="http://schemas.microsoft.com/office/powerpoint/2010/main" val="13463543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3477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EĞİTİM-ÖĞRETİM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466FDB7E-4C32-40A7-A8EA-842EA328896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7318" t="16793" r="37312" b="23467"/>
          <a:stretch/>
        </p:blipFill>
        <p:spPr>
          <a:xfrm>
            <a:off x="1098174" y="1652184"/>
            <a:ext cx="2742096" cy="4193519"/>
          </a:xfrm>
          <a:prstGeom prst="rect">
            <a:avLst/>
          </a:prstGeom>
        </p:spPr>
      </p:pic>
      <p:pic>
        <p:nvPicPr>
          <p:cNvPr id="5" name="Resim 4">
            <a:extLst>
              <a:ext uri="{FF2B5EF4-FFF2-40B4-BE49-F238E27FC236}">
                <a16:creationId xmlns:a16="http://schemas.microsoft.com/office/drawing/2014/main" id="{21042807-3262-B926-C2CF-22FC69A9630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29860"/>
          <a:stretch/>
        </p:blipFill>
        <p:spPr>
          <a:xfrm>
            <a:off x="3871268" y="1652184"/>
            <a:ext cx="4327336" cy="4193519"/>
          </a:xfrm>
          <a:prstGeom prst="rect">
            <a:avLst/>
          </a:prstGeom>
        </p:spPr>
      </p:pic>
    </p:spTree>
    <p:extLst>
      <p:ext uri="{BB962C8B-B14F-4D97-AF65-F5344CB8AC3E}">
        <p14:creationId xmlns:p14="http://schemas.microsoft.com/office/powerpoint/2010/main" val="23092759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ARAŞTIRMA-GELİŞTİRME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A6F0560C-CF5F-D3B3-81FB-F7FC10F3A7C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27916" t="28678" r="28016" b="35720"/>
          <a:stretch/>
        </p:blipFill>
        <p:spPr>
          <a:xfrm>
            <a:off x="462662" y="1561666"/>
            <a:ext cx="4653148" cy="2514390"/>
          </a:xfrm>
          <a:prstGeom prst="rect">
            <a:avLst/>
          </a:prstGeom>
        </p:spPr>
      </p:pic>
      <p:pic>
        <p:nvPicPr>
          <p:cNvPr id="5" name="Resim 4">
            <a:extLst>
              <a:ext uri="{FF2B5EF4-FFF2-40B4-BE49-F238E27FC236}">
                <a16:creationId xmlns:a16="http://schemas.microsoft.com/office/drawing/2014/main" id="{8E5F21DC-45A5-1C26-8259-EEBB3F8C1377}"/>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105" t="33019" r="15703" b="39480"/>
          <a:stretch/>
        </p:blipFill>
        <p:spPr>
          <a:xfrm>
            <a:off x="416168" y="4112570"/>
            <a:ext cx="5982583" cy="1544315"/>
          </a:xfrm>
          <a:prstGeom prst="rect">
            <a:avLst/>
          </a:prstGeom>
        </p:spPr>
      </p:pic>
      <p:pic>
        <p:nvPicPr>
          <p:cNvPr id="67" name="Resim 66">
            <a:extLst>
              <a:ext uri="{FF2B5EF4-FFF2-40B4-BE49-F238E27FC236}">
                <a16:creationId xmlns:a16="http://schemas.microsoft.com/office/drawing/2014/main" id="{2A3647C0-D5F5-5B65-6C6A-C8836B86A72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736" t="29260" r="26773" b="35608"/>
          <a:stretch/>
        </p:blipFill>
        <p:spPr>
          <a:xfrm>
            <a:off x="5115810" y="2109624"/>
            <a:ext cx="3962296" cy="1987447"/>
          </a:xfrm>
          <a:prstGeom prst="rect">
            <a:avLst/>
          </a:prstGeom>
        </p:spPr>
      </p:pic>
      <p:pic>
        <p:nvPicPr>
          <p:cNvPr id="70" name="Resim 69">
            <a:extLst>
              <a:ext uri="{FF2B5EF4-FFF2-40B4-BE49-F238E27FC236}">
                <a16:creationId xmlns:a16="http://schemas.microsoft.com/office/drawing/2014/main" id="{DD401D6B-718D-22E4-AA71-BFA403E35548}"/>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7735" t="36168" r="27605" b="42089"/>
          <a:stretch/>
        </p:blipFill>
        <p:spPr>
          <a:xfrm>
            <a:off x="515079" y="5620937"/>
            <a:ext cx="3471134" cy="1097581"/>
          </a:xfrm>
          <a:prstGeom prst="rect">
            <a:avLst/>
          </a:prstGeom>
        </p:spPr>
      </p:pic>
    </p:spTree>
    <p:extLst>
      <p:ext uri="{BB962C8B-B14F-4D97-AF65-F5344CB8AC3E}">
        <p14:creationId xmlns:p14="http://schemas.microsoft.com/office/powerpoint/2010/main" val="2179233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GİRİŞİMCİLİK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A0B88A80-8675-4C0E-0A90-0126EB86DD0C}"/>
              </a:ext>
            </a:extLst>
          </p:cNvPr>
          <p:cNvSpPr txBox="1"/>
          <p:nvPr/>
        </p:nvSpPr>
        <p:spPr>
          <a:xfrm>
            <a:off x="1524863" y="3921717"/>
            <a:ext cx="6363771" cy="369332"/>
          </a:xfrm>
          <a:prstGeom prst="rect">
            <a:avLst/>
          </a:prstGeom>
          <a:noFill/>
        </p:spPr>
        <p:txBody>
          <a:bodyPr wrap="square" rtlCol="0">
            <a:spAutoFit/>
          </a:bodyPr>
          <a:lstStyle/>
          <a:p>
            <a:r>
              <a:rPr lang="tr-TR" b="1" dirty="0">
                <a:solidFill>
                  <a:srgbClr val="0F2303"/>
                </a:solidFill>
              </a:rPr>
              <a:t>Hukuk Fakültesi adına girişimcilik alanı değerlendirme dışıdır.</a:t>
            </a:r>
          </a:p>
        </p:txBody>
      </p:sp>
    </p:spTree>
    <p:extLst>
      <p:ext uri="{BB962C8B-B14F-4D97-AF65-F5344CB8AC3E}">
        <p14:creationId xmlns:p14="http://schemas.microsoft.com/office/powerpoint/2010/main" val="29263205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471888"/>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TOPLUMSAL KATKI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332656"/>
            <a:ext cx="1847488" cy="39242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F4B3528E-D13E-3E90-C3A9-A9D0DD404E1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689225" y="2214390"/>
            <a:ext cx="3506541" cy="2336232"/>
          </a:xfrm>
          <a:prstGeom prst="rect">
            <a:avLst/>
          </a:prstGeom>
        </p:spPr>
      </p:pic>
      <p:pic>
        <p:nvPicPr>
          <p:cNvPr id="5" name="Resim 4">
            <a:extLst>
              <a:ext uri="{FF2B5EF4-FFF2-40B4-BE49-F238E27FC236}">
                <a16:creationId xmlns:a16="http://schemas.microsoft.com/office/drawing/2014/main" id="{BBB103CD-C7E9-67FF-CCEA-4FF13FF60530}"/>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293462" y="1511524"/>
            <a:ext cx="2738850" cy="3651800"/>
          </a:xfrm>
          <a:prstGeom prst="rect">
            <a:avLst/>
          </a:prstGeom>
        </p:spPr>
      </p:pic>
      <p:pic>
        <p:nvPicPr>
          <p:cNvPr id="67" name="Resim 66">
            <a:extLst>
              <a:ext uri="{FF2B5EF4-FFF2-40B4-BE49-F238E27FC236}">
                <a16:creationId xmlns:a16="http://schemas.microsoft.com/office/drawing/2014/main" id="{CAF6883A-E400-2503-35FC-80A16A07F2E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333593" y="2056150"/>
            <a:ext cx="3460832" cy="2443547"/>
          </a:xfrm>
          <a:prstGeom prst="rect">
            <a:avLst/>
          </a:prstGeom>
        </p:spPr>
      </p:pic>
      <p:pic>
        <p:nvPicPr>
          <p:cNvPr id="69" name="Resim 68">
            <a:extLst>
              <a:ext uri="{FF2B5EF4-FFF2-40B4-BE49-F238E27FC236}">
                <a16:creationId xmlns:a16="http://schemas.microsoft.com/office/drawing/2014/main" id="{C324895F-211A-D9F5-5ED0-89584B1DE23F}"/>
              </a:ext>
            </a:extLst>
          </p:cNvPr>
          <p:cNvPicPr>
            <a:picLocks noChangeAspect="1"/>
          </p:cNvPicPr>
          <p:nvPr/>
        </p:nvPicPr>
        <p:blipFill>
          <a:blip r:embed="rId7"/>
          <a:stretch>
            <a:fillRect/>
          </a:stretch>
        </p:blipFill>
        <p:spPr>
          <a:xfrm>
            <a:off x="1073258" y="5185836"/>
            <a:ext cx="6768885" cy="744491"/>
          </a:xfrm>
          <a:prstGeom prst="rect">
            <a:avLst/>
          </a:prstGeom>
        </p:spPr>
      </p:pic>
      <p:pic>
        <p:nvPicPr>
          <p:cNvPr id="70" name="Resim 69">
            <a:extLst>
              <a:ext uri="{FF2B5EF4-FFF2-40B4-BE49-F238E27FC236}">
                <a16:creationId xmlns:a16="http://schemas.microsoft.com/office/drawing/2014/main" id="{F4458DD5-EF6D-12E9-54B3-0CF1B136C6E4}"/>
              </a:ext>
            </a:extLst>
          </p:cNvPr>
          <p:cNvPicPr>
            <a:picLocks noChangeAspect="1"/>
          </p:cNvPicPr>
          <p:nvPr/>
        </p:nvPicPr>
        <p:blipFill rotWithShape="1">
          <a:blip r:embed="rId8"/>
          <a:srcRect b="23439"/>
          <a:stretch/>
        </p:blipFill>
        <p:spPr>
          <a:xfrm>
            <a:off x="1073258" y="5925208"/>
            <a:ext cx="6768885" cy="713717"/>
          </a:xfrm>
          <a:prstGeom prst="rect">
            <a:avLst/>
          </a:prstGeom>
        </p:spPr>
      </p:pic>
    </p:spTree>
    <p:extLst>
      <p:ext uri="{BB962C8B-B14F-4D97-AF65-F5344CB8AC3E}">
        <p14:creationId xmlns:p14="http://schemas.microsoft.com/office/powerpoint/2010/main" val="25442529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8" name="Metin kutusu 4">
            <a:extLst>
              <a:ext uri="{FF2B5EF4-FFF2-40B4-BE49-F238E27FC236}">
                <a16:creationId xmlns:a16="http://schemas.microsoft.com/office/drawing/2014/main" id="{7EC18F83-204B-487E-AFD6-153344F04A42}"/>
              </a:ext>
            </a:extLst>
          </p:cNvPr>
          <p:cNvSpPr txBox="1"/>
          <p:nvPr/>
        </p:nvSpPr>
        <p:spPr>
          <a:xfrm>
            <a:off x="2046263" y="517785"/>
            <a:ext cx="5616624" cy="993393"/>
          </a:xfrm>
          <a:prstGeom prst="rect">
            <a:avLst/>
          </a:prstGeom>
          <a:noFill/>
        </p:spPr>
        <p:txBody>
          <a:bodyPr vert="horz" lIns="91440" tIns="45720" rIns="91440" bIns="45720" rtlCol="0" anchor="ctr">
            <a:normAutofit/>
          </a:bodyPr>
          <a:lstStyle>
            <a:defPPr>
              <a:defRPr lang="tr-TR"/>
            </a:defPPr>
            <a:lvl1pPr algn="ctr">
              <a:lnSpc>
                <a:spcPct val="90000"/>
              </a:lnSpc>
              <a:spcBef>
                <a:spcPct val="0"/>
              </a:spcBef>
              <a:spcAft>
                <a:spcPts val="600"/>
              </a:spcAft>
              <a:defRPr sz="3100" b="1">
                <a:solidFill>
                  <a:srgbClr val="9DB5CE"/>
                </a:solidFill>
                <a:effectLst>
                  <a:outerShdw blurRad="38100" dist="38100" dir="2700000" algn="tl">
                    <a:srgbClr val="000000">
                      <a:alpha val="43137"/>
                    </a:srgbClr>
                  </a:outerShdw>
                </a:effectLst>
                <a:latin typeface="+mj-lt"/>
                <a:ea typeface="+mj-ea"/>
                <a:cs typeface="+mj-cs"/>
              </a:defRPr>
            </a:lvl1pPr>
          </a:lstStyle>
          <a:p>
            <a:r>
              <a:rPr lang="tr-TR" sz="2700" dirty="0">
                <a:solidFill>
                  <a:schemeClr val="accent6"/>
                </a:solidFill>
                <a:latin typeface="+mn-lt"/>
              </a:rPr>
              <a:t>FARKLI VE İYİ UYGULAMA ÖRNEKLERİ</a:t>
            </a:r>
          </a:p>
          <a:p>
            <a:r>
              <a:rPr lang="tr-TR" sz="2700" dirty="0">
                <a:solidFill>
                  <a:schemeClr val="tx2"/>
                </a:solidFill>
                <a:latin typeface="+mn-lt"/>
              </a:rPr>
              <a:t>KURUMSALLAŞMA ALANINDA</a:t>
            </a:r>
            <a:endParaRPr lang="en-US" sz="2700" dirty="0">
              <a:solidFill>
                <a:schemeClr val="accent6"/>
              </a:solidFill>
              <a:latin typeface="+mn-lt"/>
            </a:endParaRPr>
          </a:p>
        </p:txBody>
      </p:sp>
      <p:pic>
        <p:nvPicPr>
          <p:cNvPr id="6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8003" y="310487"/>
            <a:ext cx="1951851" cy="414596"/>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BA4152DA-1315-8E07-F126-8B0F7C30ACC7}"/>
              </a:ext>
            </a:extLst>
          </p:cNvPr>
          <p:cNvPicPr>
            <a:picLocks noChangeAspect="1"/>
          </p:cNvPicPr>
          <p:nvPr/>
        </p:nvPicPr>
        <p:blipFill>
          <a:blip r:embed="rId4"/>
          <a:stretch>
            <a:fillRect/>
          </a:stretch>
        </p:blipFill>
        <p:spPr>
          <a:xfrm>
            <a:off x="812411" y="1541986"/>
            <a:ext cx="7571935" cy="5082791"/>
          </a:xfrm>
          <a:prstGeom prst="rect">
            <a:avLst/>
          </a:prstGeom>
        </p:spPr>
      </p:pic>
    </p:spTree>
    <p:extLst>
      <p:ext uri="{BB962C8B-B14F-4D97-AF65-F5344CB8AC3E}">
        <p14:creationId xmlns:p14="http://schemas.microsoft.com/office/powerpoint/2010/main" val="17841544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1742309" y="464778"/>
            <a:ext cx="5659381" cy="805280"/>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tr-TR" sz="2400" b="1" kern="1200" dirty="0">
                <a:solidFill>
                  <a:schemeClr val="accent6"/>
                </a:solidFill>
                <a:effectLst>
                  <a:outerShdw blurRad="38100" dist="38100" dir="2700000" algn="tl">
                    <a:srgbClr val="000000">
                      <a:alpha val="43137"/>
                    </a:srgbClr>
                  </a:outerShdw>
                </a:effectLst>
                <a:ea typeface="+mj-ea"/>
                <a:cs typeface="+mj-cs"/>
              </a:rPr>
              <a:t>SÜREKLİ İYİLEŞTİRME ÖNERİLERİ</a:t>
            </a:r>
            <a:endParaRPr lang="en-US" sz="2400" b="1" kern="1200"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87"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91" y="411204"/>
            <a:ext cx="1477697" cy="313880"/>
          </a:xfrm>
          <a:prstGeom prst="rect">
            <a:avLst/>
          </a:prstGeom>
          <a:noFill/>
          <a:extLst>
            <a:ext uri="{909E8E84-426E-40DD-AFC4-6F175D3DCCD1}">
              <a14:hiddenFill xmlns:a14="http://schemas.microsoft.com/office/drawing/2010/main">
                <a:solidFill>
                  <a:srgbClr val="FFFFFF"/>
                </a:solidFill>
              </a14:hiddenFill>
            </a:ext>
          </a:extLst>
        </p:spPr>
      </p:pic>
      <p:sp>
        <p:nvSpPr>
          <p:cNvPr id="2" name="64 Metin kutusu">
            <a:extLst>
              <a:ext uri="{FF2B5EF4-FFF2-40B4-BE49-F238E27FC236}">
                <a16:creationId xmlns:a16="http://schemas.microsoft.com/office/drawing/2014/main" id="{B72A17A2-83EC-1A6E-FF7E-FDED4DC186B2}"/>
              </a:ext>
            </a:extLst>
          </p:cNvPr>
          <p:cNvSpPr txBox="1"/>
          <p:nvPr/>
        </p:nvSpPr>
        <p:spPr>
          <a:xfrm>
            <a:off x="289249" y="1236956"/>
            <a:ext cx="8640147" cy="3416320"/>
          </a:xfrm>
          <a:prstGeom prst="rect">
            <a:avLst/>
          </a:prstGeom>
          <a:noFill/>
        </p:spPr>
        <p:txBody>
          <a:bodyPr wrap="square" rtlCol="0">
            <a:spAutoFit/>
          </a:bodyPr>
          <a:lstStyle/>
          <a:p>
            <a:pPr algn="just">
              <a:buFont typeface="Arial" pitchFamily="34" charset="0"/>
              <a:buChar char="•"/>
            </a:pPr>
            <a:r>
              <a:rPr lang="tr-TR" sz="2400" dirty="0">
                <a:solidFill>
                  <a:srgbClr val="020424"/>
                </a:solidFill>
              </a:rPr>
              <a:t> K klasörüne ‘Mac’ ekosistemi üzerinden erişim sağlanamamakta olup, bu husus kalite komisyonu çalışanları üzerinde olumsuz etki oluşturmakta ve çalışma verimini düşürmektedir. Bu sebepten ilgili aksiyonların alınması gerekmektedir.</a:t>
            </a:r>
          </a:p>
          <a:p>
            <a:pPr algn="just"/>
            <a:endParaRPr lang="tr-TR" sz="2400" dirty="0">
              <a:solidFill>
                <a:srgbClr val="020424"/>
              </a:solidFill>
            </a:endParaRPr>
          </a:p>
          <a:p>
            <a:pPr algn="just">
              <a:buFont typeface="Arial" pitchFamily="34" charset="0"/>
              <a:buChar char="•"/>
            </a:pPr>
            <a:r>
              <a:rPr lang="tr-TR" sz="2400" dirty="0">
                <a:solidFill>
                  <a:srgbClr val="020424"/>
                </a:solidFill>
              </a:rPr>
              <a:t>Medeni Usul ve İcra İflas Hukuku, Vergi Hukuku, Anayasa Hukuku ve İdare Hukuku anabilim dallarında akademik personel eksiği görülmüş olup ilgili hususa yönelik ilan yayımlanmıştır. Eksikliğin giderilmesi adına sürecin çözümlenmesi gerekmektedir.</a:t>
            </a:r>
          </a:p>
        </p:txBody>
      </p:sp>
    </p:spTree>
    <p:extLst>
      <p:ext uri="{BB962C8B-B14F-4D97-AF65-F5344CB8AC3E}">
        <p14:creationId xmlns:p14="http://schemas.microsoft.com/office/powerpoint/2010/main" val="2340244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241579" y="649467"/>
            <a:ext cx="5040560"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MİSYON-VİZYON-POLİTİKA</a:t>
            </a: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2372" y="450628"/>
            <a:ext cx="1872208" cy="397679"/>
          </a:xfrm>
          <a:prstGeom prst="rect">
            <a:avLst/>
          </a:prstGeom>
          <a:noFill/>
          <a:extLst>
            <a:ext uri="{909E8E84-426E-40DD-AFC4-6F175D3DCCD1}">
              <a14:hiddenFill xmlns:a14="http://schemas.microsoft.com/office/drawing/2010/main">
                <a:solidFill>
                  <a:srgbClr val="FFFFFF"/>
                </a:solidFill>
              </a14:hiddenFill>
            </a:ext>
          </a:extLst>
        </p:spPr>
      </p:pic>
      <p:sp>
        <p:nvSpPr>
          <p:cNvPr id="3" name="Dikdörtgen 2"/>
          <p:cNvSpPr/>
          <p:nvPr/>
        </p:nvSpPr>
        <p:spPr>
          <a:xfrm>
            <a:off x="490637" y="1291399"/>
            <a:ext cx="4189482" cy="369332"/>
          </a:xfrm>
          <a:prstGeom prst="rect">
            <a:avLst/>
          </a:prstGeom>
        </p:spPr>
        <p:txBody>
          <a:bodyPr wrap="square" lIns="91440" tIns="45720" rIns="91440" bIns="45720" anchor="t">
            <a:spAutoFit/>
          </a:bodyPr>
          <a:lstStyle/>
          <a:p>
            <a:r>
              <a:rPr lang="tr-TR" b="1" dirty="0">
                <a:solidFill>
                  <a:srgbClr val="000000"/>
                </a:solidFill>
                <a:latin typeface="Calibri"/>
                <a:ea typeface="Times New Roman" panose="02020603050405020304" pitchFamily="18" charset="0"/>
                <a:cs typeface="Calibri"/>
              </a:rPr>
              <a:t>  </a:t>
            </a:r>
            <a:endParaRPr lang="tr-TR" b="1" dirty="0"/>
          </a:p>
        </p:txBody>
      </p:sp>
      <p:sp>
        <p:nvSpPr>
          <p:cNvPr id="4" name="Dikdörtgen 3"/>
          <p:cNvSpPr/>
          <p:nvPr/>
        </p:nvSpPr>
        <p:spPr>
          <a:xfrm>
            <a:off x="490637" y="5097485"/>
            <a:ext cx="8352928" cy="1717650"/>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ÇALIŞMA POLİTİKASI</a:t>
            </a:r>
          </a:p>
          <a:p>
            <a:pPr fontAlgn="base">
              <a:lnSpc>
                <a:spcPct val="150000"/>
              </a:lnSpc>
              <a:spcAft>
                <a:spcPts val="0"/>
              </a:spcAft>
            </a:pPr>
            <a:r>
              <a:rPr lang="tr-TR" dirty="0">
                <a:solidFill>
                  <a:srgbClr val="000000"/>
                </a:solidFill>
                <a:latin typeface="Times" pitchFamily="2" charset="0"/>
                <a:ea typeface="Times New Roman" panose="02020603050405020304" pitchFamily="18" charset="0"/>
              </a:rPr>
              <a:t>Paydaşlarla sık periyotlarla iletişim halinde olunan, süreçlerin gözden geçirilmesi ve verimliliğin arttırılması için gereken aksiyonların alındığı bir çalışma politikası mevcuttur. </a:t>
            </a:r>
            <a:endParaRPr lang="tr-TR" b="1" dirty="0">
              <a:solidFill>
                <a:srgbClr val="FF0000"/>
              </a:solidFill>
              <a:latin typeface="Calibri" panose="020F0502020204030204" pitchFamily="34" charset="0"/>
              <a:ea typeface="Times New Roman" panose="02020603050405020304" pitchFamily="18" charset="0"/>
            </a:endParaRPr>
          </a:p>
        </p:txBody>
      </p:sp>
      <p:sp>
        <p:nvSpPr>
          <p:cNvPr id="7" name="Dikdörtgen 6"/>
          <p:cNvSpPr/>
          <p:nvPr/>
        </p:nvSpPr>
        <p:spPr>
          <a:xfrm>
            <a:off x="490637" y="3432767"/>
            <a:ext cx="8352928" cy="1716111"/>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VİZYONU</a:t>
            </a:r>
          </a:p>
          <a:p>
            <a:pPr fontAlgn="base">
              <a:lnSpc>
                <a:spcPct val="150000"/>
              </a:lnSpc>
              <a:spcAft>
                <a:spcPts val="0"/>
              </a:spcAft>
            </a:pPr>
            <a:r>
              <a:rPr lang="tr-TR" b="0" i="0" dirty="0">
                <a:solidFill>
                  <a:srgbClr val="000000"/>
                </a:solidFill>
                <a:effectLst/>
                <a:latin typeface="Times" pitchFamily="2" charset="0"/>
              </a:rPr>
              <a:t>Türk hukukuna hakim, stratejik düşünebilen, bilgiyi araştıran ve yorumlayan, problem çözebilme yetisi gelişmiş, geleceğin hukuk düzenine yön verebilen nitelikli hukukçuları yetiştirmek ve topluma katkı sağlamaktır.</a:t>
            </a:r>
            <a:endParaRPr lang="tr-TR" b="1" dirty="0">
              <a:solidFill>
                <a:srgbClr val="0C0D0D"/>
              </a:solidFill>
              <a:latin typeface="Times New Roman" panose="02020603050405020304" pitchFamily="18" charset="0"/>
              <a:ea typeface="Times New Roman" panose="02020603050405020304" pitchFamily="18" charset="0"/>
            </a:endParaRPr>
          </a:p>
        </p:txBody>
      </p:sp>
      <p:sp>
        <p:nvSpPr>
          <p:cNvPr id="8" name="Dikdörtgen 7"/>
          <p:cNvSpPr/>
          <p:nvPr/>
        </p:nvSpPr>
        <p:spPr>
          <a:xfrm>
            <a:off x="490637" y="1246079"/>
            <a:ext cx="8352928" cy="2131609"/>
          </a:xfrm>
          <a:prstGeom prst="rect">
            <a:avLst/>
          </a:prstGeom>
        </p:spPr>
        <p:txBody>
          <a:bodyPr wrap="square">
            <a:spAutoFit/>
          </a:bodyPr>
          <a:lstStyle/>
          <a:p>
            <a:pPr fontAlgn="base">
              <a:lnSpc>
                <a:spcPct val="150000"/>
              </a:lnSpc>
              <a:spcAft>
                <a:spcPts val="0"/>
              </a:spcAft>
            </a:pPr>
            <a:r>
              <a:rPr lang="tr-TR" b="1" dirty="0">
                <a:solidFill>
                  <a:srgbClr val="FF0000"/>
                </a:solidFill>
                <a:latin typeface="Calibri" panose="020F0502020204030204" pitchFamily="34" charset="0"/>
                <a:ea typeface="Times New Roman" panose="02020603050405020304" pitchFamily="18" charset="0"/>
              </a:rPr>
              <a:t>BİRİMİN MİSYONU</a:t>
            </a:r>
          </a:p>
          <a:p>
            <a:pPr fontAlgn="base">
              <a:lnSpc>
                <a:spcPct val="150000"/>
              </a:lnSpc>
              <a:spcAft>
                <a:spcPts val="0"/>
              </a:spcAft>
            </a:pPr>
            <a:r>
              <a:rPr lang="tr-TR" b="0" i="0" dirty="0">
                <a:solidFill>
                  <a:srgbClr val="000000"/>
                </a:solidFill>
                <a:effectLst/>
                <a:latin typeface="Times" pitchFamily="2" charset="0"/>
              </a:rPr>
              <a:t>Nitelikli ve kendi alanlarında uzman akademik kadrosu ile akademik değerlere katkıda bulunmak, eğitim-öğretim ve araştırma faaliyetleriyle bireyin ve toplumun gelişmesinde öncü olmak, günümüz ihtiyaçlarını karşılayacak şekilde belirlenen ders içerikleriyle eleştirel ve özgün düşüncenin yerleşmesini sağlamaktır.</a:t>
            </a:r>
            <a:endParaRPr lang="tr-TR" b="1" dirty="0">
              <a:solidFill>
                <a:srgbClr val="0C0D0D"/>
              </a:solidFill>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388223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533747" y="537546"/>
            <a:ext cx="4403764"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SWOT (GZFT) ANALİZİ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6"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79513" y="417147"/>
            <a:ext cx="2088232" cy="4435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a:extLst>
              <a:ext uri="{FF2B5EF4-FFF2-40B4-BE49-F238E27FC236}">
                <a16:creationId xmlns:a16="http://schemas.microsoft.com/office/drawing/2014/main" id="{71D4A1E5-060A-49D3-A943-BEC00AFE7E9A}"/>
              </a:ext>
            </a:extLst>
          </p:cNvPr>
          <p:cNvGraphicFramePr>
            <a:graphicFrameLocks noGrp="1"/>
          </p:cNvGraphicFramePr>
          <p:nvPr>
            <p:extLst>
              <p:ext uri="{D42A27DB-BD31-4B8C-83A1-F6EECF244321}">
                <p14:modId xmlns:p14="http://schemas.microsoft.com/office/powerpoint/2010/main" val="2924961223"/>
              </p:ext>
            </p:extLst>
          </p:nvPr>
        </p:nvGraphicFramePr>
        <p:xfrm>
          <a:off x="361743" y="1288031"/>
          <a:ext cx="8390371" cy="5339059"/>
        </p:xfrm>
        <a:graphic>
          <a:graphicData uri="http://schemas.openxmlformats.org/drawingml/2006/table">
            <a:tbl>
              <a:tblPr/>
              <a:tblGrid>
                <a:gridCol w="2002534">
                  <a:extLst>
                    <a:ext uri="{9D8B030D-6E8A-4147-A177-3AD203B41FA5}">
                      <a16:colId xmlns:a16="http://schemas.microsoft.com/office/drawing/2014/main" val="3918363564"/>
                    </a:ext>
                  </a:extLst>
                </a:gridCol>
                <a:gridCol w="2118171">
                  <a:extLst>
                    <a:ext uri="{9D8B030D-6E8A-4147-A177-3AD203B41FA5}">
                      <a16:colId xmlns:a16="http://schemas.microsoft.com/office/drawing/2014/main" val="1683979601"/>
                    </a:ext>
                  </a:extLst>
                </a:gridCol>
                <a:gridCol w="2134833">
                  <a:extLst>
                    <a:ext uri="{9D8B030D-6E8A-4147-A177-3AD203B41FA5}">
                      <a16:colId xmlns:a16="http://schemas.microsoft.com/office/drawing/2014/main" val="2592459544"/>
                    </a:ext>
                  </a:extLst>
                </a:gridCol>
                <a:gridCol w="2134833">
                  <a:extLst>
                    <a:ext uri="{9D8B030D-6E8A-4147-A177-3AD203B41FA5}">
                      <a16:colId xmlns:a16="http://schemas.microsoft.com/office/drawing/2014/main" val="588152821"/>
                    </a:ext>
                  </a:extLst>
                </a:gridCol>
              </a:tblGrid>
              <a:tr h="706210">
                <a:tc>
                  <a:txBody>
                    <a:bodyPr/>
                    <a:lstStyle/>
                    <a:p>
                      <a:pPr algn="ctr" fontAlgn="ctr"/>
                      <a:r>
                        <a:rPr lang="tr-TR" sz="1200" b="1" i="0" u="none" strike="noStrike" dirty="0">
                          <a:solidFill>
                            <a:srgbClr val="000000"/>
                          </a:solidFill>
                          <a:effectLst/>
                          <a:latin typeface="Calibri" panose="020F0502020204030204" pitchFamily="34" charset="0"/>
                        </a:rPr>
                        <a:t>GÜÇLÜ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ZAYIF YÖNLER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FIRSATLAR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TEHDİTLER</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573181">
                <a:tc>
                  <a:txBody>
                    <a:bodyPr/>
                    <a:lstStyle/>
                    <a:p>
                      <a:pPr marL="0" marR="0" indent="0" algn="ctr" defTabSz="457207" rtl="0" eaLnBrk="1" fontAlgn="ctr" latinLnBrk="0" hangingPunct="1">
                        <a:lnSpc>
                          <a:spcPct val="100000"/>
                        </a:lnSpc>
                        <a:spcBef>
                          <a:spcPts val="0"/>
                        </a:spcBef>
                        <a:spcAft>
                          <a:spcPts val="0"/>
                        </a:spcAft>
                        <a:buClrTx/>
                        <a:buSzTx/>
                        <a:buFontTx/>
                        <a:buNone/>
                        <a:tabLst/>
                        <a:defRPr/>
                      </a:pPr>
                      <a:r>
                        <a:rPr lang="tr-TR" sz="400" b="0" i="0" u="none" strike="noStrike" dirty="0">
                          <a:solidFill>
                            <a:srgbClr val="000000"/>
                          </a:solidFill>
                          <a:effectLst/>
                          <a:latin typeface="Calibri" panose="020F0502020204030204" pitchFamily="34" charset="0"/>
                        </a:rPr>
                        <a:t> </a:t>
                      </a:r>
                      <a:r>
                        <a:rPr lang="tr-TR" sz="800" b="0" i="0" kern="1200" dirty="0">
                          <a:solidFill>
                            <a:srgbClr val="000000"/>
                          </a:solidFill>
                          <a:effectLst/>
                          <a:highlight>
                            <a:srgbClr val="FFFFFF"/>
                          </a:highlight>
                          <a:latin typeface="Gilroy-Regular"/>
                          <a:ea typeface="+mn-ea"/>
                          <a:cs typeface="+mn-cs"/>
                        </a:rPr>
                        <a:t>G1-Öğrenci akademisyen ilişkisinin güçlü olması​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dirty="0">
                          <a:solidFill>
                            <a:srgbClr val="000000"/>
                          </a:solidFill>
                          <a:effectLst/>
                          <a:highlight>
                            <a:srgbClr val="FFFFFF"/>
                          </a:highlight>
                          <a:latin typeface="Gilroy-Regular"/>
                        </a:rPr>
                        <a:t>Z1-Öğretim üyesi sayısının öğrenci ve ders sayısına oranla yetersiz olması</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dirty="0">
                          <a:solidFill>
                            <a:srgbClr val="000000"/>
                          </a:solidFill>
                          <a:effectLst/>
                          <a:highlight>
                            <a:srgbClr val="FFFFFF"/>
                          </a:highlight>
                          <a:latin typeface="Gilroy-Regular"/>
                        </a:rPr>
                        <a:t>F1-Antalya'nın hukuk alanında akademik etkinlik gerçekleştirmek için tercih edilebilir bir şehir olması</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dirty="0">
                          <a:solidFill>
                            <a:srgbClr val="000000"/>
                          </a:solidFill>
                          <a:effectLst/>
                          <a:highlight>
                            <a:srgbClr val="FFFFFF"/>
                          </a:highlight>
                          <a:latin typeface="Gilroy-Regular"/>
                        </a:rPr>
                        <a:t>T1-Abone olunan hukuk </a:t>
                      </a:r>
                      <a:r>
                        <a:rPr lang="tr-TR" sz="800" b="0" i="0" dirty="0" err="1">
                          <a:solidFill>
                            <a:srgbClr val="000000"/>
                          </a:solidFill>
                          <a:effectLst/>
                          <a:highlight>
                            <a:srgbClr val="FFFFFF"/>
                          </a:highlight>
                          <a:latin typeface="Gilroy-Regular"/>
                        </a:rPr>
                        <a:t>veritabanlarının</a:t>
                      </a:r>
                      <a:r>
                        <a:rPr lang="tr-TR" sz="800" b="0" i="0" dirty="0">
                          <a:solidFill>
                            <a:srgbClr val="000000"/>
                          </a:solidFill>
                          <a:effectLst/>
                          <a:highlight>
                            <a:srgbClr val="FFFFFF"/>
                          </a:highlight>
                          <a:latin typeface="Gilroy-Regular"/>
                        </a:rPr>
                        <a:t> ve kütüphanedeki hukuk kaynakların yetersizliği</a:t>
                      </a:r>
                      <a:r>
                        <a:rPr lang="tr-TR" sz="800" b="0" i="0" dirty="0">
                          <a:solidFill>
                            <a:srgbClr val="8AD0D5"/>
                          </a:solidFill>
                          <a:effectLst/>
                          <a:highlight>
                            <a:srgbClr val="FFFFFF"/>
                          </a:highlight>
                          <a:latin typeface="Gilroy-Regular"/>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573181">
                <a:tc>
                  <a:txBody>
                    <a:bodyPr/>
                    <a:lstStyle/>
                    <a:p>
                      <a:pPr algn="ctr" rtl="0" fontAlgn="base"/>
                      <a:r>
                        <a:rPr lang="tr-TR" sz="800" b="0" i="0" dirty="0">
                          <a:solidFill>
                            <a:srgbClr val="000000"/>
                          </a:solidFill>
                          <a:effectLst/>
                          <a:highlight>
                            <a:srgbClr val="FFFFFF"/>
                          </a:highlight>
                          <a:latin typeface="Gilroy-Regular"/>
                        </a:rPr>
                        <a:t>G2-Deneyimli, nitelikli, genç, dinamik ve ulaşılabilir akademik kadro</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dirty="0">
                          <a:solidFill>
                            <a:srgbClr val="000000"/>
                          </a:solidFill>
                          <a:effectLst/>
                          <a:highlight>
                            <a:srgbClr val="FFFFFF"/>
                          </a:highlight>
                          <a:latin typeface="Gilroy-Regular"/>
                        </a:rPr>
                        <a:t>Z2-Akademik personelin idari yüklerinin fazlalığı sebebiyle akademik çalışmalara zaman ayırmakta zorlanmaları</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400" b="0" i="0" u="none" strike="noStrike">
                          <a:solidFill>
                            <a:srgbClr val="000000"/>
                          </a:solidFill>
                          <a:effectLst/>
                          <a:highlight>
                            <a:srgbClr val="FFFFFF"/>
                          </a:highlight>
                          <a:latin typeface="Calibri" panose="020F0502020204030204" pitchFamily="34" charset="0"/>
                        </a:rPr>
                        <a:t> </a:t>
                      </a:r>
                      <a:r>
                        <a:rPr lang="tr-TR" sz="800" b="0" i="0">
                          <a:solidFill>
                            <a:srgbClr val="000000"/>
                          </a:solidFill>
                          <a:effectLst/>
                          <a:highlight>
                            <a:srgbClr val="FFFFFF"/>
                          </a:highlight>
                          <a:latin typeface="Gilroy-Regular"/>
                        </a:rPr>
                        <a:t>F2-Baro, mahkemeler, STK'ler, belediyeler, meslek odaları ile işbirliği</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a:solidFill>
                            <a:srgbClr val="000000"/>
                          </a:solidFill>
                          <a:effectLst/>
                          <a:highlight>
                            <a:srgbClr val="FFFFFF"/>
                          </a:highlight>
                          <a:latin typeface="Gilroy-Regular"/>
                        </a:rPr>
                        <a:t>T2-Üniversite öncesi eğitim kalitesinin yetersizliği nedeni ile öğrencilerde kültür, bilgi ve beceri eksikliğinin olması</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420333">
                <a:tc>
                  <a:txBody>
                    <a:bodyPr/>
                    <a:lstStyle/>
                    <a:p>
                      <a:pPr algn="ctr" rtl="0" fontAlgn="base"/>
                      <a:r>
                        <a:rPr lang="tr-TR" sz="400" b="0" i="0" u="none" strike="noStrike">
                          <a:solidFill>
                            <a:srgbClr val="000000"/>
                          </a:solidFill>
                          <a:effectLst/>
                          <a:highlight>
                            <a:srgbClr val="FFFFFF"/>
                          </a:highlight>
                          <a:latin typeface="Calibri" panose="020F0502020204030204" pitchFamily="34" charset="0"/>
                        </a:rPr>
                        <a:t> </a:t>
                      </a:r>
                      <a:r>
                        <a:rPr lang="tr-TR" sz="800" b="0" i="0">
                          <a:solidFill>
                            <a:srgbClr val="000000"/>
                          </a:solidFill>
                          <a:effectLst/>
                          <a:highlight>
                            <a:srgbClr val="FFFFFF"/>
                          </a:highlight>
                          <a:latin typeface="Gilroy-Regular"/>
                        </a:rPr>
                        <a:t>G3-Öğrenci odaklı olunması</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400" b="0" i="0" u="none" strike="noStrike">
                          <a:solidFill>
                            <a:srgbClr val="000000"/>
                          </a:solidFill>
                          <a:effectLst/>
                          <a:highlight>
                            <a:srgbClr val="FFFFFF"/>
                          </a:highlight>
                          <a:latin typeface="Calibri" panose="020F0502020204030204" pitchFamily="34" charset="0"/>
                        </a:rPr>
                        <a:t> </a:t>
                      </a:r>
                      <a:r>
                        <a:rPr lang="tr-TR" sz="800" b="0" i="0">
                          <a:solidFill>
                            <a:srgbClr val="000000"/>
                          </a:solidFill>
                          <a:effectLst/>
                          <a:highlight>
                            <a:srgbClr val="FFFFFF"/>
                          </a:highlight>
                          <a:latin typeface="Gilroy-Regular"/>
                        </a:rPr>
                        <a:t>F3-Mezunların okulu tanıtıma katkısı</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a:solidFill>
                            <a:srgbClr val="000000"/>
                          </a:solidFill>
                          <a:effectLst/>
                          <a:highlight>
                            <a:srgbClr val="FFFFFF"/>
                          </a:highlight>
                          <a:latin typeface="Gilroy-Regular"/>
                        </a:rPr>
                        <a:t>T3-Farklı üniversitelere geçiş yapan öğrenciler sebebiyle öğrenci seviyesinin düşmes</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573181">
                <a:tc>
                  <a:txBody>
                    <a:bodyPr/>
                    <a:lstStyle/>
                    <a:p>
                      <a:pPr algn="ctr" rtl="0" fontAlgn="base"/>
                      <a:r>
                        <a:rPr lang="tr-TR" sz="400" b="0" i="0" u="none" strike="noStrike">
                          <a:solidFill>
                            <a:srgbClr val="000000"/>
                          </a:solidFill>
                          <a:effectLst/>
                          <a:highlight>
                            <a:srgbClr val="FFFFFF"/>
                          </a:highlight>
                          <a:latin typeface="Calibri" panose="020F0502020204030204" pitchFamily="34" charset="0"/>
                        </a:rPr>
                        <a:t> </a:t>
                      </a:r>
                      <a:r>
                        <a:rPr lang="tr-TR" sz="800" b="0" i="0">
                          <a:solidFill>
                            <a:srgbClr val="000000"/>
                          </a:solidFill>
                          <a:effectLst/>
                          <a:highlight>
                            <a:srgbClr val="FFFFFF"/>
                          </a:highlight>
                          <a:latin typeface="Gilroy-Regular"/>
                        </a:rPr>
                        <a:t>G4-Lisans müfredatının her sene güncellenmesi</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a:solidFill>
                            <a:srgbClr val="000000"/>
                          </a:solidFill>
                          <a:effectLst/>
                          <a:highlight>
                            <a:srgbClr val="FFFFFF"/>
                          </a:highlight>
                          <a:latin typeface="Gilroy-Regular"/>
                        </a:rPr>
                        <a:t>F4-Akdeniz Üniversitesi Hukuk Fakültesi ile gelecekte projeler gerçekleştirilmesi olanağı</a:t>
                      </a:r>
                      <a:r>
                        <a:rPr lang="tr-TR" sz="400" b="0" i="0" u="none" strike="noStrike">
                          <a:solidFill>
                            <a:srgbClr val="000000"/>
                          </a:solidFill>
                          <a:effectLst/>
                          <a:highlight>
                            <a:srgbClr val="FFFFFF"/>
                          </a:highlight>
                          <a:latin typeface="Calibri" panose="020F0502020204030204" pitchFamily="34" charset="0"/>
                        </a:rPr>
                        <a:t> </a:t>
                      </a:r>
                      <a:r>
                        <a:rPr lang="tr-TR" sz="400" b="0" i="0">
                          <a:solidFill>
                            <a:srgbClr val="8AD0D5"/>
                          </a:solidFill>
                          <a:effectLst/>
                          <a:highlight>
                            <a:srgbClr val="FFFFFF"/>
                          </a:highlight>
                          <a:latin typeface="Calibri" panose="020F0502020204030204" pitchFamily="34" charset="0"/>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a:solidFill>
                            <a:srgbClr val="000000"/>
                          </a:solidFill>
                          <a:effectLst/>
                          <a:highlight>
                            <a:srgbClr val="FFFFFF"/>
                          </a:highlight>
                          <a:latin typeface="Gilroy-Regular"/>
                        </a:rPr>
                        <a:t>T4-Hukuk fakültesi öğrencilerinin Erasmus programına diğer fakültelere nazaran daha az başvuruda bulunması (F5)</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573181">
                <a:tc>
                  <a:txBody>
                    <a:bodyPr/>
                    <a:lstStyle/>
                    <a:p>
                      <a:pPr algn="ctr" rtl="0" fontAlgn="base"/>
                      <a:r>
                        <a:rPr lang="tr-TR" sz="400" b="0" i="0" u="none" strike="noStrike">
                          <a:solidFill>
                            <a:srgbClr val="000000"/>
                          </a:solidFill>
                          <a:effectLst/>
                          <a:highlight>
                            <a:srgbClr val="FFFFFF"/>
                          </a:highlight>
                          <a:latin typeface="Calibri" panose="020F0502020204030204" pitchFamily="34" charset="0"/>
                        </a:rPr>
                        <a:t> </a:t>
                      </a:r>
                      <a:r>
                        <a:rPr lang="tr-TR" sz="800" b="0" i="0">
                          <a:solidFill>
                            <a:srgbClr val="000000"/>
                          </a:solidFill>
                          <a:effectLst/>
                          <a:highlight>
                            <a:srgbClr val="FFFFFF"/>
                          </a:highlight>
                          <a:latin typeface="Gilroy-Regular"/>
                        </a:rPr>
                        <a:t>G5-Fakülte öğretim elemanlarının kendi içinde iletişimleri</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a:solidFill>
                            <a:srgbClr val="000000"/>
                          </a:solidFill>
                          <a:effectLst/>
                          <a:highlight>
                            <a:srgbClr val="FFFFFF"/>
                          </a:highlight>
                          <a:latin typeface="Gilroy-Regular"/>
                        </a:rPr>
                        <a:t>F5-Hukuk fakültesi öğrencilerinin Erasmus programına başvurabilme imkanı (T4)</a:t>
                      </a:r>
                      <a:r>
                        <a:rPr lang="tr-TR" sz="400" b="0" i="0" u="none" strike="noStrike">
                          <a:solidFill>
                            <a:srgbClr val="000000"/>
                          </a:solidFill>
                          <a:effectLst/>
                          <a:highlight>
                            <a:srgbClr val="FFFFFF"/>
                          </a:highlight>
                          <a:latin typeface="Calibri" panose="020F0502020204030204" pitchFamily="34" charset="0"/>
                        </a:rPr>
                        <a:t> </a:t>
                      </a:r>
                      <a:r>
                        <a:rPr lang="tr-TR" sz="400" b="0" i="0">
                          <a:solidFill>
                            <a:srgbClr val="8AD0D5"/>
                          </a:solidFill>
                          <a:effectLst/>
                          <a:highlight>
                            <a:srgbClr val="FFFFFF"/>
                          </a:highlight>
                          <a:latin typeface="Calibri" panose="020F0502020204030204" pitchFamily="34" charset="0"/>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dirty="0">
                          <a:solidFill>
                            <a:srgbClr val="000000"/>
                          </a:solidFill>
                          <a:effectLst/>
                          <a:highlight>
                            <a:srgbClr val="FFFFFF"/>
                          </a:highlight>
                          <a:latin typeface="Gilroy-Regular"/>
                        </a:rPr>
                        <a:t>T5-Akdeniz bölgesi dışında bulunan illerde ikamet eden öğrencilerin ekonomik etkenler sebebiyle Fakültemizi tercih edememesi (F7)</a:t>
                      </a:r>
                      <a:r>
                        <a:rPr lang="tr-TR" sz="800" b="0" i="0" dirty="0">
                          <a:solidFill>
                            <a:srgbClr val="8AD0D5"/>
                          </a:solidFill>
                          <a:effectLst/>
                          <a:highlight>
                            <a:srgbClr val="FFFFFF"/>
                          </a:highlight>
                          <a:latin typeface="Gilroy-Regular"/>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573181">
                <a:tc>
                  <a:txBody>
                    <a:bodyPr/>
                    <a:lstStyle/>
                    <a:p>
                      <a:pPr algn="ctr" rtl="0" fontAlgn="base"/>
                      <a:r>
                        <a:rPr lang="tr-TR" sz="400" b="0" i="0" u="none" strike="noStrike">
                          <a:solidFill>
                            <a:srgbClr val="000000"/>
                          </a:solidFill>
                          <a:effectLst/>
                          <a:highlight>
                            <a:srgbClr val="FFFFFF"/>
                          </a:highlight>
                          <a:latin typeface="Calibri" panose="020F0502020204030204" pitchFamily="34" charset="0"/>
                        </a:rPr>
                        <a:t> </a:t>
                      </a:r>
                      <a:r>
                        <a:rPr lang="tr-TR" sz="800" b="0" i="0">
                          <a:solidFill>
                            <a:srgbClr val="000000"/>
                          </a:solidFill>
                          <a:effectLst/>
                          <a:highlight>
                            <a:srgbClr val="FFFFFF"/>
                          </a:highlight>
                          <a:latin typeface="Gilroy-Regular"/>
                        </a:rPr>
                        <a:t>G6-Akdeniz Üniversitesi Hukuk Fakültesi ile mevcut dayanışma ve işbirliği</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dirty="0">
                          <a:solidFill>
                            <a:srgbClr val="000000"/>
                          </a:solidFill>
                          <a:effectLst/>
                          <a:highlight>
                            <a:srgbClr val="FFFFFF"/>
                          </a:highlight>
                          <a:latin typeface="Gilroy-Regular"/>
                        </a:rPr>
                        <a:t>F6-Akdeniz</a:t>
                      </a:r>
                      <a:r>
                        <a:rPr lang="tr-TR" sz="800" b="0" i="0" baseline="0" dirty="0">
                          <a:solidFill>
                            <a:srgbClr val="000000"/>
                          </a:solidFill>
                          <a:effectLst/>
                          <a:highlight>
                            <a:srgbClr val="FFFFFF"/>
                          </a:highlight>
                          <a:latin typeface="Gilroy-Regular"/>
                        </a:rPr>
                        <a:t> bölgesinde bulunan illerde ikamet eden öğrencilerin ekonomik etkenler sebebiyle fakültemizi tercih etmesi (T5)</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700" b="0" i="0" dirty="0">
                          <a:solidFill>
                            <a:srgbClr val="000000"/>
                          </a:solidFill>
                          <a:effectLst/>
                          <a:highlight>
                            <a:srgbClr val="FFFFFF"/>
                          </a:highlight>
                          <a:latin typeface="Gilroy-Regular"/>
                        </a:rPr>
                        <a:t>T6-</a:t>
                      </a:r>
                      <a:r>
                        <a:rPr lang="tr-TR" sz="700" b="0" i="0" baseline="0" dirty="0">
                          <a:solidFill>
                            <a:srgbClr val="000000"/>
                          </a:solidFill>
                          <a:effectLst/>
                          <a:highlight>
                            <a:srgbClr val="FFFFFF"/>
                          </a:highlight>
                          <a:latin typeface="Gilroy-Regular"/>
                        </a:rPr>
                        <a:t> Akdeniz Üniversitesi tarafından gerçekleştirilen öğretim üyesi görevlendirmelerinin iptali nedeniyle ders planlamalarının aksaması </a:t>
                      </a: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420333">
                <a:tc>
                  <a:txBody>
                    <a:bodyPr/>
                    <a:lstStyle/>
                    <a:p>
                      <a:pPr algn="ctr" rtl="0" fontAlgn="base"/>
                      <a:r>
                        <a:rPr lang="tr-TR" sz="800" b="0" i="0">
                          <a:solidFill>
                            <a:srgbClr val="000000"/>
                          </a:solidFill>
                          <a:effectLst/>
                          <a:highlight>
                            <a:srgbClr val="FFFFFF"/>
                          </a:highlight>
                          <a:latin typeface="Gilroy-Regular"/>
                        </a:rPr>
                        <a:t>G7-Diğer üniversitelerden gelen öğretim üyeleri ile iletişim</a:t>
                      </a:r>
                      <a:r>
                        <a:rPr lang="tr-TR" sz="400" b="0" i="0" u="none" strike="noStrike">
                          <a:solidFill>
                            <a:srgbClr val="000000"/>
                          </a:solidFill>
                          <a:effectLst/>
                          <a:highlight>
                            <a:srgbClr val="FFFFFF"/>
                          </a:highlight>
                          <a:latin typeface="Calibri" panose="020F0502020204030204" pitchFamily="34" charset="0"/>
                        </a:rPr>
                        <a:t> </a:t>
                      </a:r>
                      <a:r>
                        <a:rPr lang="tr-TR" sz="400" b="0" i="0">
                          <a:solidFill>
                            <a:srgbClr val="8AD0D5"/>
                          </a:solidFill>
                          <a:effectLst/>
                          <a:highlight>
                            <a:srgbClr val="FFFFFF"/>
                          </a:highlight>
                          <a:latin typeface="Calibri" panose="020F0502020204030204" pitchFamily="34" charset="0"/>
                        </a:rPr>
                        <a:t>​</a:t>
                      </a:r>
                      <a:endParaRPr lang="tr-TR" b="0" i="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420333">
                <a:tc>
                  <a:txBody>
                    <a:bodyPr/>
                    <a:lstStyle/>
                    <a:p>
                      <a:pPr algn="ctr" rtl="0" fontAlgn="base"/>
                      <a:r>
                        <a:rPr lang="tr-TR" sz="400" b="0" i="0" u="none" strike="noStrike" dirty="0">
                          <a:solidFill>
                            <a:srgbClr val="000000"/>
                          </a:solidFill>
                          <a:effectLst/>
                          <a:highlight>
                            <a:srgbClr val="FFFFFF"/>
                          </a:highlight>
                          <a:latin typeface="Calibri" panose="020F0502020204030204" pitchFamily="34" charset="0"/>
                        </a:rPr>
                        <a:t> </a:t>
                      </a:r>
                      <a:r>
                        <a:rPr lang="tr-TR" sz="800" b="0" i="0" dirty="0">
                          <a:solidFill>
                            <a:srgbClr val="000000"/>
                          </a:solidFill>
                          <a:effectLst/>
                          <a:highlight>
                            <a:srgbClr val="FFFFFF"/>
                          </a:highlight>
                          <a:latin typeface="Gilroy-Regular"/>
                        </a:rPr>
                        <a:t>G8-Kamu Hukuku Doktora Programı’nın açılması</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420333">
                <a:tc>
                  <a:txBody>
                    <a:bodyPr/>
                    <a:lstStyle/>
                    <a:p>
                      <a:pPr algn="ctr" rtl="0" fontAlgn="base"/>
                      <a:r>
                        <a:rPr lang="tr-TR" sz="400" b="0" i="0" u="none" strike="noStrike" dirty="0">
                          <a:solidFill>
                            <a:srgbClr val="000000"/>
                          </a:solidFill>
                          <a:effectLst/>
                          <a:highlight>
                            <a:srgbClr val="FFFFFF"/>
                          </a:highlight>
                          <a:latin typeface="Calibri" panose="020F0502020204030204" pitchFamily="34" charset="0"/>
                        </a:rPr>
                        <a:t> </a:t>
                      </a:r>
                      <a:r>
                        <a:rPr lang="tr-TR" sz="800" b="0" i="0" dirty="0">
                          <a:solidFill>
                            <a:srgbClr val="000000"/>
                          </a:solidFill>
                          <a:effectLst/>
                          <a:highlight>
                            <a:srgbClr val="FFFFFF"/>
                          </a:highlight>
                          <a:latin typeface="Gilroy-Regular"/>
                        </a:rPr>
                        <a:t>G9-Dava</a:t>
                      </a:r>
                      <a:r>
                        <a:rPr lang="tr-TR" sz="800" b="0" i="0" baseline="0" dirty="0">
                          <a:solidFill>
                            <a:srgbClr val="000000"/>
                          </a:solidFill>
                          <a:effectLst/>
                          <a:highlight>
                            <a:srgbClr val="FFFFFF"/>
                          </a:highlight>
                          <a:latin typeface="Gilroy-Regular"/>
                        </a:rPr>
                        <a:t> yarışmalarına düzenli katılım ve başarı elde edilmesi ile tanınırlık sağlanması </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bl>
          </a:graphicData>
        </a:graphic>
      </p:graphicFrame>
    </p:spTree>
    <p:extLst>
      <p:ext uri="{BB962C8B-B14F-4D97-AF65-F5344CB8AC3E}">
        <p14:creationId xmlns:p14="http://schemas.microsoft.com/office/powerpoint/2010/main" val="23889845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76429" y="423861"/>
            <a:ext cx="5076628" cy="523220"/>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BEKLENTİLERİ</a:t>
            </a:r>
            <a:endParaRPr lang="tr-TR" sz="2800" b="1" dirty="0">
              <a:solidFill>
                <a:schemeClr val="accent6"/>
              </a:solidFill>
              <a:effectLst>
                <a:outerShdw blurRad="38100" dist="38100" dir="2700000" algn="tl">
                  <a:srgbClr val="000000">
                    <a:alpha val="43137"/>
                  </a:srgbClr>
                </a:outerShdw>
              </a:effectLst>
              <a:cs typeface="Calibri"/>
            </a:endParaRPr>
          </a:p>
        </p:txBody>
      </p:sp>
      <p:pic>
        <p:nvPicPr>
          <p:cNvPr id="8"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4" name="Tablo 3"/>
          <p:cNvGraphicFramePr>
            <a:graphicFrameLocks noGrp="1"/>
          </p:cNvGraphicFramePr>
          <p:nvPr>
            <p:extLst>
              <p:ext uri="{D42A27DB-BD31-4B8C-83A1-F6EECF244321}">
                <p14:modId xmlns:p14="http://schemas.microsoft.com/office/powerpoint/2010/main" val="3339365709"/>
              </p:ext>
            </p:extLst>
          </p:nvPr>
        </p:nvGraphicFramePr>
        <p:xfrm>
          <a:off x="161925" y="1236694"/>
          <a:ext cx="8839199" cy="10048795"/>
        </p:xfrm>
        <a:graphic>
          <a:graphicData uri="http://schemas.openxmlformats.org/drawingml/2006/table">
            <a:tbl>
              <a:tblPr/>
              <a:tblGrid>
                <a:gridCol w="2157364">
                  <a:extLst>
                    <a:ext uri="{9D8B030D-6E8A-4147-A177-3AD203B41FA5}">
                      <a16:colId xmlns:a16="http://schemas.microsoft.com/office/drawing/2014/main" val="3918363564"/>
                    </a:ext>
                  </a:extLst>
                </a:gridCol>
                <a:gridCol w="2793539">
                  <a:extLst>
                    <a:ext uri="{9D8B030D-6E8A-4147-A177-3AD203B41FA5}">
                      <a16:colId xmlns:a16="http://schemas.microsoft.com/office/drawing/2014/main" val="1683979601"/>
                    </a:ext>
                  </a:extLst>
                </a:gridCol>
                <a:gridCol w="3888296">
                  <a:extLst>
                    <a:ext uri="{9D8B030D-6E8A-4147-A177-3AD203B41FA5}">
                      <a16:colId xmlns:a16="http://schemas.microsoft.com/office/drawing/2014/main" val="2592459544"/>
                    </a:ext>
                  </a:extLst>
                </a:gridCol>
              </a:tblGrid>
              <a:tr h="563311">
                <a:tc>
                  <a:txBody>
                    <a:bodyPr/>
                    <a:lstStyle/>
                    <a:p>
                      <a:pPr algn="ctr" fontAlgn="ctr"/>
                      <a:r>
                        <a:rPr lang="tr-TR" sz="1200" b="1" i="0" u="none" strike="noStrike" dirty="0">
                          <a:solidFill>
                            <a:srgbClr val="000000"/>
                          </a:solidFill>
                          <a:effectLst/>
                          <a:latin typeface="Calibri" panose="020F0502020204030204" pitchFamily="34" charset="0"/>
                        </a:rPr>
                        <a:t>PAYDAŞ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PAYDAŞ OLMA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kern="1200" dirty="0">
                          <a:solidFill>
                            <a:srgbClr val="000000"/>
                          </a:solidFill>
                          <a:effectLst/>
                          <a:latin typeface="Calibri" panose="020F0502020204030204" pitchFamily="34" charset="0"/>
                          <a:ea typeface="+mn-ea"/>
                          <a:cs typeface="+mn-cs"/>
                        </a:rPr>
                        <a:t>PAYDAŞ</a:t>
                      </a:r>
                      <a:r>
                        <a:rPr lang="tr-TR" sz="800" b="1" i="0" u="none" strike="noStrike" dirty="0">
                          <a:solidFill>
                            <a:srgbClr val="0F2303"/>
                          </a:solidFill>
                          <a:effectLst/>
                          <a:latin typeface="+mn-lt"/>
                        </a:rPr>
                        <a:t> </a:t>
                      </a:r>
                      <a:r>
                        <a:rPr lang="tr-TR" sz="1200" b="1" i="0" u="none" strike="noStrike" dirty="0">
                          <a:solidFill>
                            <a:srgbClr val="0F2303"/>
                          </a:solidFill>
                          <a:effectLst/>
                          <a:latin typeface="+mn-lt"/>
                        </a:rPr>
                        <a:t>BEKLENTİSİ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333432">
                <a:tc>
                  <a:txBody>
                    <a:bodyPr/>
                    <a:lstStyle/>
                    <a:p>
                      <a:pPr algn="ctr" rtl="0" fontAlgn="base"/>
                      <a:r>
                        <a:rPr lang="tr-TR" sz="400" b="0" i="0" u="none" strike="noStrike" dirty="0">
                          <a:solidFill>
                            <a:srgbClr val="000000"/>
                          </a:solidFill>
                          <a:effectLst/>
                          <a:highlight>
                            <a:srgbClr val="FFFFFF"/>
                          </a:highlight>
                          <a:latin typeface="Calibri" panose="020F0502020204030204" pitchFamily="34" charset="0"/>
                        </a:rPr>
                        <a:t> </a:t>
                      </a:r>
                      <a:r>
                        <a:rPr lang="tr-TR" sz="800" b="0" i="0" dirty="0">
                          <a:solidFill>
                            <a:srgbClr val="000000"/>
                          </a:solidFill>
                          <a:effectLst/>
                          <a:highlight>
                            <a:srgbClr val="FFFFFF"/>
                          </a:highlight>
                          <a:latin typeface="Gilroy-Regular"/>
                        </a:rPr>
                        <a:t>YÖK</a:t>
                      </a:r>
                      <a:r>
                        <a:rPr lang="tr-TR" sz="800" b="0" i="0" dirty="0">
                          <a:solidFill>
                            <a:srgbClr val="8AD0D5"/>
                          </a:solidFill>
                          <a:effectLst/>
                          <a:highlight>
                            <a:srgbClr val="FFFFFF"/>
                          </a:highlight>
                          <a:latin typeface="Gilroy-Regular"/>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a:solidFill>
                            <a:srgbClr val="000000"/>
                          </a:solidFill>
                          <a:effectLst/>
                          <a:highlight>
                            <a:srgbClr val="FFFFFF"/>
                          </a:highlight>
                          <a:latin typeface="Calibri" panose="020F0502020204030204" pitchFamily="34" charset="0"/>
                        </a:rPr>
                        <a:t> Yükseköğretim kurumlarını denetleyen en üst mercii olmasıdır. </a:t>
                      </a:r>
                      <a:r>
                        <a:rPr lang="tr-TR" sz="800" b="0" i="0">
                          <a:solidFill>
                            <a:srgbClr val="8AD0D5"/>
                          </a:solidFill>
                          <a:effectLst/>
                          <a:highlight>
                            <a:srgbClr val="FFFFFF"/>
                          </a:highlight>
                          <a:latin typeface="Calibri" panose="020F0502020204030204" pitchFamily="34" charset="0"/>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Mevzuata </a:t>
                      </a:r>
                      <a:r>
                        <a:rPr lang="tr-TR" sz="800" b="0" i="0" kern="1200" dirty="0" err="1">
                          <a:solidFill>
                            <a:srgbClr val="0F2303"/>
                          </a:solidFill>
                          <a:effectLst/>
                          <a:highlight>
                            <a:srgbClr val="FFFFFF"/>
                          </a:highlight>
                          <a:latin typeface="+mn-lt"/>
                          <a:ea typeface="+mn-ea"/>
                          <a:cs typeface="+mn-cs"/>
                        </a:rPr>
                        <a:t>Uyum,Akademik</a:t>
                      </a:r>
                      <a:r>
                        <a:rPr lang="tr-TR" sz="800" b="0" i="0" kern="1200" dirty="0">
                          <a:solidFill>
                            <a:srgbClr val="0F2303"/>
                          </a:solidFill>
                          <a:effectLst/>
                          <a:highlight>
                            <a:srgbClr val="FFFFFF"/>
                          </a:highlight>
                          <a:latin typeface="+mn-lt"/>
                          <a:ea typeface="+mn-ea"/>
                          <a:cs typeface="+mn-cs"/>
                        </a:rPr>
                        <a:t> Başarı</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33432">
                <a:tc>
                  <a:txBody>
                    <a:bodyPr/>
                    <a:lstStyle/>
                    <a:p>
                      <a:pPr algn="ctr" rtl="0" fontAlgn="base"/>
                      <a:r>
                        <a:rPr lang="tr-TR" sz="400" b="0" i="0" u="none" strike="noStrike" dirty="0">
                          <a:solidFill>
                            <a:srgbClr val="000000"/>
                          </a:solidFill>
                          <a:effectLst/>
                          <a:highlight>
                            <a:srgbClr val="FFFFFF"/>
                          </a:highlight>
                          <a:latin typeface="Calibri" panose="020F0502020204030204" pitchFamily="34" charset="0"/>
                        </a:rPr>
                        <a:t> </a:t>
                      </a:r>
                      <a:r>
                        <a:rPr lang="tr-TR" sz="800" b="0" i="0" dirty="0">
                          <a:solidFill>
                            <a:srgbClr val="000000"/>
                          </a:solidFill>
                          <a:effectLst/>
                          <a:highlight>
                            <a:srgbClr val="FFFFFF"/>
                          </a:highlight>
                          <a:latin typeface="Gilroy-Regular"/>
                        </a:rPr>
                        <a:t>Bölüm öğretim üyeleri</a:t>
                      </a:r>
                      <a:r>
                        <a:rPr lang="tr-TR" sz="800" b="0" i="0" dirty="0">
                          <a:solidFill>
                            <a:srgbClr val="8AD0D5"/>
                          </a:solidFill>
                          <a:effectLst/>
                          <a:highlight>
                            <a:srgbClr val="FFFFFF"/>
                          </a:highlight>
                          <a:latin typeface="Gilroy-Regular"/>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a:solidFill>
                            <a:srgbClr val="000000"/>
                          </a:solidFill>
                          <a:effectLst/>
                          <a:highlight>
                            <a:srgbClr val="FFFFFF"/>
                          </a:highlight>
                          <a:latin typeface="Calibri" panose="020F0502020204030204" pitchFamily="34" charset="0"/>
                        </a:rPr>
                        <a:t>Akademik faaliyetlerin yerine getirilmesidir.</a:t>
                      </a:r>
                      <a:r>
                        <a:rPr lang="tr-TR" sz="400" b="0" i="0" u="none" strike="noStrike">
                          <a:solidFill>
                            <a:srgbClr val="000000"/>
                          </a:solidFill>
                          <a:effectLst/>
                          <a:highlight>
                            <a:srgbClr val="FFFFFF"/>
                          </a:highlight>
                          <a:latin typeface="Calibri" panose="020F0502020204030204" pitchFamily="34" charset="0"/>
                        </a:rPr>
                        <a:t> </a:t>
                      </a:r>
                      <a:r>
                        <a:rPr lang="tr-TR" sz="400" b="0" i="0">
                          <a:solidFill>
                            <a:srgbClr val="8AD0D5"/>
                          </a:solidFill>
                          <a:effectLst/>
                          <a:highlight>
                            <a:srgbClr val="FFFFFF"/>
                          </a:highlight>
                          <a:latin typeface="Calibri" panose="020F0502020204030204" pitchFamily="34" charset="0"/>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Eğitim ve araştırma faaliyetlerine destek</a:t>
                      </a:r>
                      <a:r>
                        <a:rPr lang="tr-TR" sz="800" b="0" i="0" u="none" strike="noStrike" dirty="0">
                          <a:solidFill>
                            <a:srgbClr val="0F2303"/>
                          </a:solidFill>
                          <a:effectLst/>
                          <a:highlight>
                            <a:srgbClr val="FFFFFF"/>
                          </a:highlight>
                          <a:latin typeface="+mn-lt"/>
                        </a:rPr>
                        <a:t>. </a:t>
                      </a:r>
                      <a:r>
                        <a:rPr lang="tr-TR" sz="800" b="0" i="0" dirty="0">
                          <a:solidFill>
                            <a:srgbClr val="0F2303"/>
                          </a:solidFill>
                          <a:effectLst/>
                          <a:highlight>
                            <a:srgbClr val="FFFFFF"/>
                          </a:highlight>
                          <a:latin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95384366"/>
                  </a:ext>
                </a:extLst>
              </a:tr>
              <a:tr h="737496">
                <a:tc>
                  <a:txBody>
                    <a:bodyPr/>
                    <a:lstStyle/>
                    <a:p>
                      <a:pPr algn="ctr" rtl="0" fontAlgn="base"/>
                      <a:r>
                        <a:rPr lang="tr-TR" sz="800" b="0" i="0" dirty="0">
                          <a:solidFill>
                            <a:srgbClr val="000000"/>
                          </a:solidFill>
                          <a:effectLst/>
                          <a:highlight>
                            <a:srgbClr val="FFFFFF"/>
                          </a:highlight>
                          <a:latin typeface="Gilroy-Regular"/>
                        </a:rPr>
                        <a:t>Dekanlık</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00000"/>
                          </a:solidFill>
                          <a:effectLst/>
                          <a:highlight>
                            <a:srgbClr val="FFFFFF"/>
                          </a:highlight>
                          <a:latin typeface="Calibri" panose="020F0502020204030204" pitchFamily="34" charset="0"/>
                        </a:rPr>
                        <a:t>Fakülte idari işleyişinin sağlanmasıdır.</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F2303"/>
                          </a:solidFill>
                          <a:effectLst/>
                          <a:highlight>
                            <a:srgbClr val="FFFFFF"/>
                          </a:highlight>
                          <a:latin typeface="+mn-lt"/>
                        </a:rPr>
                        <a:t> </a:t>
                      </a:r>
                      <a:r>
                        <a:rPr lang="tr-TR" sz="800" b="0" i="0" kern="1200" dirty="0">
                          <a:solidFill>
                            <a:srgbClr val="0F2303"/>
                          </a:solidFill>
                          <a:effectLst/>
                          <a:highlight>
                            <a:srgbClr val="FFFFFF"/>
                          </a:highlight>
                          <a:latin typeface="+mn-lt"/>
                          <a:ea typeface="+mn-ea"/>
                          <a:cs typeface="+mn-cs"/>
                        </a:rPr>
                        <a:t>Dekanlık, bölümden öğretim kalitesinin sürekli geliştirilmesini, nitelikli yayınlar yapılmasını ve idari işlerde koordine ve etkin çalışılmasını beklemektedir.</a:t>
                      </a:r>
                      <a:r>
                        <a:rPr lang="tr-TR" sz="800" b="0" i="0" u="none" strike="noStrike" dirty="0">
                          <a:solidFill>
                            <a:srgbClr val="0F2303"/>
                          </a:solidFill>
                          <a:effectLst/>
                          <a:highlight>
                            <a:srgbClr val="FFFFFF"/>
                          </a:highlight>
                          <a:latin typeface="+mn-lt"/>
                        </a:rPr>
                        <a:t>.</a:t>
                      </a:r>
                      <a:r>
                        <a:rPr lang="tr-TR" sz="800" b="0" i="0" dirty="0">
                          <a:solidFill>
                            <a:srgbClr val="0F2303"/>
                          </a:solidFill>
                          <a:effectLst/>
                          <a:highlight>
                            <a:srgbClr val="FFFFFF"/>
                          </a:highlight>
                          <a:latin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768435132"/>
                  </a:ext>
                </a:extLst>
              </a:tr>
              <a:tr h="333432">
                <a:tc>
                  <a:txBody>
                    <a:bodyPr/>
                    <a:lstStyle/>
                    <a:p>
                      <a:pPr algn="ctr" rtl="0" fontAlgn="base"/>
                      <a:r>
                        <a:rPr lang="tr-TR" sz="400" b="0" i="0" u="none" strike="noStrike">
                          <a:solidFill>
                            <a:srgbClr val="000000"/>
                          </a:solidFill>
                          <a:effectLst/>
                          <a:highlight>
                            <a:srgbClr val="FFFFFF"/>
                          </a:highlight>
                          <a:latin typeface="Calibri" panose="020F0502020204030204" pitchFamily="34" charset="0"/>
                        </a:rPr>
                        <a:t> </a:t>
                      </a:r>
                      <a:r>
                        <a:rPr lang="tr-TR" sz="800" b="0" i="0">
                          <a:solidFill>
                            <a:srgbClr val="000000"/>
                          </a:solidFill>
                          <a:effectLst/>
                          <a:highlight>
                            <a:srgbClr val="FFFFFF"/>
                          </a:highlight>
                          <a:latin typeface="Gilroy-Regular"/>
                        </a:rPr>
                        <a:t>Üst Yönetim</a:t>
                      </a:r>
                      <a:r>
                        <a:rPr lang="tr-TR" sz="800" b="0" i="0">
                          <a:solidFill>
                            <a:srgbClr val="8AD0D5"/>
                          </a:solidFill>
                          <a:effectLst/>
                          <a:highlight>
                            <a:srgbClr val="FFFFFF"/>
                          </a:highlight>
                          <a:latin typeface="Gilroy-Regular"/>
                        </a:rPr>
                        <a:t>​</a:t>
                      </a:r>
                      <a:endParaRPr lang="tr-TR" b="0" i="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a:solidFill>
                            <a:srgbClr val="000000"/>
                          </a:solidFill>
                          <a:effectLst/>
                          <a:highlight>
                            <a:srgbClr val="FFFFFF"/>
                          </a:highlight>
                          <a:latin typeface="Calibri" panose="020F0502020204030204" pitchFamily="34" charset="0"/>
                        </a:rPr>
                        <a:t>Üniversitedeki işleyişin sağlanmasıdır.</a:t>
                      </a:r>
                      <a:r>
                        <a:rPr lang="tr-TR" sz="800" b="0" i="0">
                          <a:solidFill>
                            <a:srgbClr val="8AD0D5"/>
                          </a:solidFill>
                          <a:effectLst/>
                          <a:highlight>
                            <a:srgbClr val="FFFFFF"/>
                          </a:highlight>
                          <a:latin typeface="Calibri" panose="020F0502020204030204" pitchFamily="34" charset="0"/>
                        </a:rPr>
                        <a:t>​</a:t>
                      </a:r>
                      <a:endParaRPr lang="tr-TR" b="0" i="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Bölümden, öğrenci danışmanlıkları gibi konularda bölüm içi iş paylaşımlarının yapılması, kaliteli öğretimden ödün verilmemesi ve araştırmaların nitelikli yayınlara dönüştürülmesi, tüm konularda Üst yönetim ile koordine çalışılması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65884508"/>
                  </a:ext>
                </a:extLst>
              </a:tr>
              <a:tr h="333432">
                <a:tc>
                  <a:txBody>
                    <a:bodyPr/>
                    <a:lstStyle/>
                    <a:p>
                      <a:pPr marL="0" algn="ctr" defTabSz="457207" rtl="0" eaLnBrk="1" fontAlgn="base" latinLnBrk="0" hangingPunct="1"/>
                      <a:r>
                        <a:rPr lang="tr-TR" sz="800" b="0" i="0" kern="1200" dirty="0">
                          <a:solidFill>
                            <a:srgbClr val="000000"/>
                          </a:solidFill>
                          <a:effectLst/>
                          <a:highlight>
                            <a:srgbClr val="FFFFFF"/>
                          </a:highlight>
                          <a:latin typeface="Gilroy-Regular"/>
                          <a:ea typeface="+mn-ea"/>
                          <a:cs typeface="+mn-cs"/>
                        </a:rPr>
                        <a:t>Antalya Bilim Üniversitesi İktisadi ve İdari Bilimler Fakültesi</a:t>
                      </a: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base" latinLnBrk="0" hangingPunct="1">
                        <a:lnSpc>
                          <a:spcPct val="100000"/>
                        </a:lnSpc>
                        <a:spcBef>
                          <a:spcPts val="0"/>
                        </a:spcBef>
                        <a:spcAft>
                          <a:spcPts val="0"/>
                        </a:spcAft>
                        <a:buClrTx/>
                        <a:buSzTx/>
                        <a:buFontTx/>
                        <a:buNone/>
                        <a:tabLst/>
                        <a:defRPr/>
                      </a:pPr>
                      <a:r>
                        <a:rPr lang="tr-TR" sz="400" b="0" i="0" u="none" strike="noStrike" dirty="0">
                          <a:solidFill>
                            <a:srgbClr val="000000"/>
                          </a:solidFill>
                          <a:effectLst/>
                          <a:highlight>
                            <a:srgbClr val="FFFFFF"/>
                          </a:highlight>
                          <a:latin typeface="Calibri" panose="020F0502020204030204" pitchFamily="34" charset="0"/>
                        </a:rPr>
                        <a:t> </a:t>
                      </a:r>
                      <a:r>
                        <a:rPr lang="tr-TR" sz="800" b="0" i="0" u="none" strike="noStrike" dirty="0">
                          <a:solidFill>
                            <a:srgbClr val="000000"/>
                          </a:solidFill>
                          <a:effectLst/>
                          <a:latin typeface="Calibri" panose="020F0502020204030204" pitchFamily="34" charset="0"/>
                        </a:rPr>
                        <a:t>Aynı üniversite içerisinde bulunan ve </a:t>
                      </a:r>
                      <a:r>
                        <a:rPr lang="tr-TR" sz="800" b="0" i="0" u="none" strike="noStrike" kern="1200" dirty="0">
                          <a:solidFill>
                            <a:srgbClr val="000000"/>
                          </a:solidFill>
                          <a:effectLst/>
                          <a:latin typeface="Calibri" panose="020F0502020204030204" pitchFamily="34" charset="0"/>
                          <a:ea typeface="+mn-ea"/>
                          <a:cs typeface="+mn-cs"/>
                        </a:rPr>
                        <a:t>Hukuk</a:t>
                      </a:r>
                      <a:r>
                        <a:rPr lang="tr-TR" sz="800" b="0" i="0" u="none" strike="noStrike" dirty="0">
                          <a:solidFill>
                            <a:srgbClr val="000000"/>
                          </a:solidFill>
                          <a:effectLst/>
                          <a:latin typeface="Calibri" panose="020F0502020204030204" pitchFamily="34" charset="0"/>
                        </a:rPr>
                        <a:t> Fakültesi ile yakın ilişki içerisinde olan akademik birim olması sebebiyle</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İdari ve akademik olası iş birliği ile birlikte derslerin verilmesinde destek beklemektedir.</a:t>
                      </a:r>
                      <a:r>
                        <a:rPr lang="tr-TR" sz="800" b="0" i="0" u="none" strike="noStrike" dirty="0">
                          <a:solidFill>
                            <a:srgbClr val="0F2303"/>
                          </a:solidFill>
                          <a:effectLst/>
                          <a:highlight>
                            <a:srgbClr val="FFFFFF"/>
                          </a:highlight>
                          <a:latin typeface="+mn-lt"/>
                        </a:rPr>
                        <a:t>. </a:t>
                      </a:r>
                      <a:r>
                        <a:rPr lang="tr-TR" sz="800" b="0" i="0" dirty="0">
                          <a:solidFill>
                            <a:srgbClr val="0F2303"/>
                          </a:solidFill>
                          <a:effectLst/>
                          <a:highlight>
                            <a:srgbClr val="FFFFFF"/>
                          </a:highlight>
                          <a:latin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33432">
                <a:tc>
                  <a:txBody>
                    <a:bodyPr/>
                    <a:lstStyle/>
                    <a:p>
                      <a:pPr marL="0" marR="0" indent="0" algn="ctr" defTabSz="457207" rtl="0" eaLnBrk="1" fontAlgn="base" latinLnBrk="0" hangingPunct="1">
                        <a:lnSpc>
                          <a:spcPct val="100000"/>
                        </a:lnSpc>
                        <a:spcBef>
                          <a:spcPts val="0"/>
                        </a:spcBef>
                        <a:spcAft>
                          <a:spcPts val="0"/>
                        </a:spcAft>
                        <a:buClrTx/>
                        <a:buSzTx/>
                        <a:buFontTx/>
                        <a:buNone/>
                        <a:tabLst/>
                        <a:defRPr/>
                      </a:pPr>
                      <a:r>
                        <a:rPr lang="tr-TR" sz="800" b="0" i="0" kern="1200" dirty="0">
                          <a:solidFill>
                            <a:srgbClr val="000000"/>
                          </a:solidFill>
                          <a:effectLst/>
                          <a:highlight>
                            <a:srgbClr val="FFFFFF"/>
                          </a:highlight>
                          <a:latin typeface="Gilroy-Regular"/>
                          <a:ea typeface="+mn-ea"/>
                          <a:cs typeface="+mn-cs"/>
                        </a:rPr>
                        <a:t>Antalya Bilim Üniversitesi Güzel Sanatlar ve Mimarlık Fakültesi</a:t>
                      </a: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base" latinLnBrk="0" hangingPunct="1">
                        <a:lnSpc>
                          <a:spcPct val="100000"/>
                        </a:lnSpc>
                        <a:spcBef>
                          <a:spcPts val="0"/>
                        </a:spcBef>
                        <a:spcAft>
                          <a:spcPts val="0"/>
                        </a:spcAft>
                        <a:buClrTx/>
                        <a:buSzTx/>
                        <a:buFontTx/>
                        <a:buNone/>
                        <a:tabLst/>
                        <a:defRPr/>
                      </a:pPr>
                      <a:r>
                        <a:rPr lang="tr-TR" sz="800" b="0" i="0" u="none" strike="noStrike" kern="1200" dirty="0">
                          <a:solidFill>
                            <a:srgbClr val="000000"/>
                          </a:solidFill>
                          <a:effectLst/>
                          <a:latin typeface="Calibri" panose="020F0502020204030204" pitchFamily="34" charset="0"/>
                          <a:ea typeface="+mn-ea"/>
                          <a:cs typeface="+mn-cs"/>
                        </a:rPr>
                        <a:t>Aynı üniversite içerisinde bulunan ve Hukuk Fakültesi ile yakın ilişki içerisinde olan akademik birim olması sebebiyle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İdari ve akademik olası iş birliği ile birlikte derslerin verilmesinde destek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46740729"/>
                  </a:ext>
                </a:extLst>
              </a:tr>
              <a:tr h="333432">
                <a:tc>
                  <a:txBody>
                    <a:bodyPr/>
                    <a:lstStyle/>
                    <a:p>
                      <a:pPr marL="0" algn="ctr" defTabSz="457207" rtl="0" eaLnBrk="1" fontAlgn="base" latinLnBrk="0" hangingPunct="1"/>
                      <a:r>
                        <a:rPr lang="tr-TR" sz="800" b="0" i="0" kern="1200" dirty="0">
                          <a:solidFill>
                            <a:srgbClr val="000000"/>
                          </a:solidFill>
                          <a:effectLst/>
                          <a:highlight>
                            <a:srgbClr val="FFFFFF"/>
                          </a:highlight>
                          <a:latin typeface="Gilroy-Regular"/>
                          <a:ea typeface="+mn-ea"/>
                          <a:cs typeface="+mn-cs"/>
                        </a:rPr>
                        <a:t> Öğrenci İşleri​</a:t>
                      </a: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00000"/>
                          </a:solidFill>
                          <a:effectLst/>
                          <a:latin typeface="Calibri" panose="020F0502020204030204" pitchFamily="34" charset="0"/>
                        </a:rPr>
                        <a:t>Bölüm öğrencilerinin tüm </a:t>
                      </a:r>
                      <a:r>
                        <a:rPr lang="tr-TR" sz="800" b="0" i="0" u="none" strike="noStrike" dirty="0" err="1">
                          <a:solidFill>
                            <a:srgbClr val="000000"/>
                          </a:solidFill>
                          <a:effectLst/>
                          <a:latin typeface="Calibri" panose="020F0502020204030204" pitchFamily="34" charset="0"/>
                        </a:rPr>
                        <a:t>tranksript</a:t>
                      </a:r>
                      <a:r>
                        <a:rPr lang="tr-TR" sz="800" b="0" i="0" u="none" strike="noStrike" dirty="0">
                          <a:solidFill>
                            <a:srgbClr val="000000"/>
                          </a:solidFill>
                          <a:effectLst/>
                          <a:latin typeface="Calibri" panose="020F0502020204030204" pitchFamily="34" charset="0"/>
                        </a:rPr>
                        <a:t>, kayıt, öğrenci belgesi vs. gibi işlerinden sorumlu idari birim olması sebebiyle.</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Öğrenci süreçlerinin etkin şekilde yürütülmesini beklemektedir.</a:t>
                      </a:r>
                      <a:r>
                        <a:rPr lang="tr-TR" sz="800" b="0" i="0" u="none" strike="noStrike" dirty="0">
                          <a:solidFill>
                            <a:srgbClr val="0F2303"/>
                          </a:solidFill>
                          <a:effectLst/>
                          <a:highlight>
                            <a:srgbClr val="FFFFFF"/>
                          </a:highlight>
                          <a:latin typeface="+mn-lt"/>
                        </a:rPr>
                        <a:t> </a:t>
                      </a:r>
                      <a:r>
                        <a:rPr lang="tr-TR" sz="800" b="0" i="0" dirty="0">
                          <a:solidFill>
                            <a:srgbClr val="0F2303"/>
                          </a:solidFill>
                          <a:effectLst/>
                          <a:highlight>
                            <a:srgbClr val="FFFFFF"/>
                          </a:highlight>
                          <a:latin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33432">
                <a:tc>
                  <a:txBody>
                    <a:bodyPr/>
                    <a:lstStyle/>
                    <a:p>
                      <a:pPr algn="ctr" rtl="0" fontAlgn="base"/>
                      <a:r>
                        <a:rPr lang="tr-TR" sz="800" b="0" i="0" kern="1200" dirty="0">
                          <a:solidFill>
                            <a:srgbClr val="000000"/>
                          </a:solidFill>
                          <a:effectLst/>
                          <a:highlight>
                            <a:srgbClr val="FFFFFF"/>
                          </a:highlight>
                          <a:latin typeface="Gilroy-Regular"/>
                          <a:ea typeface="+mn-ea"/>
                          <a:cs typeface="+mn-cs"/>
                        </a:rPr>
                        <a:t>Kariyer Merkezi ​</a:t>
                      </a: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base" latinLnBrk="0" hangingPunct="1">
                        <a:lnSpc>
                          <a:spcPct val="100000"/>
                        </a:lnSpc>
                        <a:spcBef>
                          <a:spcPts val="0"/>
                        </a:spcBef>
                        <a:spcAft>
                          <a:spcPts val="0"/>
                        </a:spcAft>
                        <a:buClrTx/>
                        <a:buSzTx/>
                        <a:buFontTx/>
                        <a:buNone/>
                        <a:tabLst/>
                        <a:defRPr/>
                      </a:pPr>
                      <a:r>
                        <a:rPr lang="tr-TR" sz="800" b="0" i="0" u="none" strike="noStrike" dirty="0">
                          <a:solidFill>
                            <a:srgbClr val="000000"/>
                          </a:solidFill>
                          <a:effectLst/>
                          <a:highlight>
                            <a:srgbClr val="FFFFFF"/>
                          </a:highlight>
                          <a:latin typeface="Calibri" panose="020F0502020204030204" pitchFamily="34" charset="0"/>
                        </a:rPr>
                        <a:t> </a:t>
                      </a:r>
                      <a:r>
                        <a:rPr lang="tr-TR" sz="800" b="0" i="0" u="none" strike="noStrike" dirty="0">
                          <a:solidFill>
                            <a:srgbClr val="000000"/>
                          </a:solidFill>
                          <a:effectLst/>
                          <a:latin typeface="Calibri" panose="020F0502020204030204" pitchFamily="34" charset="0"/>
                        </a:rPr>
                        <a:t>Öğrencilerin kariyer planlaması ile ilgili aktivitelerden sorumlu idari birim olması sebebiyle</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Öğrenci ve mezunların kariyer planlamasında iş birliği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r h="333432">
                <a:tc>
                  <a:txBody>
                    <a:bodyPr/>
                    <a:lstStyle/>
                    <a:p>
                      <a:pPr algn="ctr" rtl="0" fontAlgn="base"/>
                      <a:r>
                        <a:rPr lang="tr-TR" sz="400" b="0" i="0" u="none" strike="noStrike" dirty="0">
                          <a:solidFill>
                            <a:srgbClr val="000000"/>
                          </a:solidFill>
                          <a:effectLst/>
                          <a:highlight>
                            <a:srgbClr val="FFFFFF"/>
                          </a:highlight>
                          <a:latin typeface="Calibri" panose="020F0502020204030204" pitchFamily="34" charset="0"/>
                        </a:rPr>
                        <a:t> </a:t>
                      </a:r>
                      <a:r>
                        <a:rPr lang="tr-TR" sz="800" b="0" i="0" dirty="0" err="1">
                          <a:solidFill>
                            <a:srgbClr val="000000"/>
                          </a:solidFill>
                          <a:effectLst/>
                          <a:highlight>
                            <a:srgbClr val="FFFFFF"/>
                          </a:highlight>
                          <a:latin typeface="Gilroy-Regular"/>
                        </a:rPr>
                        <a:t>Erasmus</a:t>
                      </a:r>
                      <a:r>
                        <a:rPr lang="tr-TR" sz="800" b="0" i="0" dirty="0">
                          <a:solidFill>
                            <a:srgbClr val="000000"/>
                          </a:solidFill>
                          <a:effectLst/>
                          <a:highlight>
                            <a:srgbClr val="FFFFFF"/>
                          </a:highlight>
                          <a:latin typeface="Gilroy-Regular"/>
                        </a:rPr>
                        <a:t> Ofisi</a:t>
                      </a:r>
                      <a:r>
                        <a:rPr lang="tr-TR" sz="800" b="0" i="0" dirty="0">
                          <a:solidFill>
                            <a:srgbClr val="8AD0D5"/>
                          </a:solidFill>
                          <a:effectLst/>
                          <a:highlight>
                            <a:srgbClr val="FFFFFF"/>
                          </a:highlight>
                          <a:latin typeface="Gilroy-Regular"/>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base" latinLnBrk="0" hangingPunct="1">
                        <a:lnSpc>
                          <a:spcPct val="100000"/>
                        </a:lnSpc>
                        <a:spcBef>
                          <a:spcPts val="0"/>
                        </a:spcBef>
                        <a:spcAft>
                          <a:spcPts val="0"/>
                        </a:spcAft>
                        <a:buClrTx/>
                        <a:buSzTx/>
                        <a:buFontTx/>
                        <a:buNone/>
                        <a:tabLst/>
                        <a:defRPr/>
                      </a:pPr>
                      <a:r>
                        <a:rPr lang="tr-TR" sz="400" b="0" i="0" u="none" strike="noStrike" dirty="0">
                          <a:solidFill>
                            <a:srgbClr val="000000"/>
                          </a:solidFill>
                          <a:effectLst/>
                          <a:highlight>
                            <a:srgbClr val="FFFFFF"/>
                          </a:highlight>
                          <a:latin typeface="Calibri" panose="020F0502020204030204" pitchFamily="34" charset="0"/>
                        </a:rPr>
                        <a:t> </a:t>
                      </a:r>
                      <a:r>
                        <a:rPr lang="tr-TR" sz="800" b="0" i="0" u="none" strike="noStrike" dirty="0">
                          <a:solidFill>
                            <a:srgbClr val="000000"/>
                          </a:solidFill>
                          <a:effectLst/>
                          <a:latin typeface="Calibri" panose="020F0502020204030204" pitchFamily="34" charset="0"/>
                        </a:rPr>
                        <a:t>Bölüme gelen </a:t>
                      </a:r>
                      <a:r>
                        <a:rPr lang="tr-TR" sz="800" b="0" i="0" u="none" strike="noStrike" dirty="0" err="1">
                          <a:solidFill>
                            <a:srgbClr val="000000"/>
                          </a:solidFill>
                          <a:effectLst/>
                          <a:latin typeface="Calibri" panose="020F0502020204030204" pitchFamily="34" charset="0"/>
                        </a:rPr>
                        <a:t>Erasmus</a:t>
                      </a:r>
                      <a:r>
                        <a:rPr lang="tr-TR" sz="800" b="0" i="0" u="none" strike="noStrike" dirty="0">
                          <a:solidFill>
                            <a:srgbClr val="000000"/>
                          </a:solidFill>
                          <a:effectLst/>
                          <a:latin typeface="Calibri" panose="020F0502020204030204" pitchFamily="34" charset="0"/>
                        </a:rPr>
                        <a:t> öğrencileri ve bölümden gönderilen öğrencilerin prosedürlerini yürüten idari birim olması sebebiyle</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Anlaşmalı </a:t>
                      </a:r>
                      <a:r>
                        <a:rPr lang="tr-TR" sz="800" b="0" i="0" kern="1200" dirty="0" err="1">
                          <a:solidFill>
                            <a:srgbClr val="0F2303"/>
                          </a:solidFill>
                          <a:effectLst/>
                          <a:highlight>
                            <a:srgbClr val="FFFFFF"/>
                          </a:highlight>
                          <a:latin typeface="+mn-lt"/>
                          <a:ea typeface="+mn-ea"/>
                          <a:cs typeface="+mn-cs"/>
                        </a:rPr>
                        <a:t>Erasmus</a:t>
                      </a:r>
                      <a:r>
                        <a:rPr lang="tr-TR" sz="800" b="0" i="0" kern="1200" dirty="0">
                          <a:solidFill>
                            <a:srgbClr val="0F2303"/>
                          </a:solidFill>
                          <a:effectLst/>
                          <a:highlight>
                            <a:srgbClr val="FFFFFF"/>
                          </a:highlight>
                          <a:latin typeface="+mn-lt"/>
                          <a:ea typeface="+mn-ea"/>
                          <a:cs typeface="+mn-cs"/>
                        </a:rPr>
                        <a:t> partner kurum sayılarının artırılmasını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905291738"/>
                  </a:ext>
                </a:extLst>
              </a:tr>
              <a:tr h="333432">
                <a:tc>
                  <a:txBody>
                    <a:bodyPr/>
                    <a:lstStyle/>
                    <a:p>
                      <a:pPr algn="ctr" rtl="0" fontAlgn="base"/>
                      <a:r>
                        <a:rPr lang="tr-TR" sz="400" b="0" i="0" u="none" strike="noStrike" dirty="0">
                          <a:solidFill>
                            <a:srgbClr val="000000"/>
                          </a:solidFill>
                          <a:effectLst/>
                          <a:highlight>
                            <a:srgbClr val="FFFFFF"/>
                          </a:highlight>
                          <a:latin typeface="Calibri" panose="020F0502020204030204" pitchFamily="34" charset="0"/>
                        </a:rPr>
                        <a:t> </a:t>
                      </a:r>
                      <a:r>
                        <a:rPr lang="tr-TR" sz="800" b="0" i="0" dirty="0">
                          <a:solidFill>
                            <a:srgbClr val="000000"/>
                          </a:solidFill>
                          <a:effectLst/>
                          <a:highlight>
                            <a:srgbClr val="FFFFFF"/>
                          </a:highlight>
                          <a:latin typeface="Gilroy-Regular"/>
                        </a:rPr>
                        <a:t>Mezunlar</a:t>
                      </a:r>
                      <a:r>
                        <a:rPr lang="tr-TR" sz="800" b="0" i="0" dirty="0">
                          <a:solidFill>
                            <a:srgbClr val="8AD0D5"/>
                          </a:solidFill>
                          <a:effectLst/>
                          <a:highlight>
                            <a:srgbClr val="FFFFFF"/>
                          </a:highlight>
                          <a:latin typeface="Gilroy-Regular"/>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00000"/>
                          </a:solidFill>
                          <a:effectLst/>
                          <a:latin typeface="Calibri" panose="020F0502020204030204" pitchFamily="34" charset="0"/>
                        </a:rPr>
                        <a:t>Bölümün eğitim ve öğretim felsefesini anlamış bireyler olmaları nedeni ile</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F2303"/>
                          </a:solidFill>
                          <a:effectLst/>
                          <a:highlight>
                            <a:srgbClr val="FFFFFF"/>
                          </a:highlight>
                          <a:latin typeface="+mn-lt"/>
                        </a:rPr>
                        <a:t> </a:t>
                      </a:r>
                      <a:r>
                        <a:rPr lang="tr-TR" sz="800" b="0" i="0" kern="1200" dirty="0">
                          <a:solidFill>
                            <a:srgbClr val="0F2303"/>
                          </a:solidFill>
                          <a:effectLst/>
                          <a:highlight>
                            <a:srgbClr val="FFFFFF"/>
                          </a:highlight>
                          <a:latin typeface="+mn-lt"/>
                          <a:ea typeface="+mn-ea"/>
                          <a:cs typeface="+mn-cs"/>
                        </a:rPr>
                        <a:t>Mezun olduğu Bölüm ile ilişkisinin devam etmesini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82409110"/>
                  </a:ext>
                </a:extLst>
              </a:tr>
              <a:tr h="333432">
                <a:tc>
                  <a:txBody>
                    <a:bodyPr/>
                    <a:lstStyle/>
                    <a:p>
                      <a:pPr algn="ctr"/>
                      <a:r>
                        <a:rPr lang="tr-TR" sz="800" b="0" i="0" kern="1200" dirty="0">
                          <a:solidFill>
                            <a:srgbClr val="000000"/>
                          </a:solidFill>
                          <a:effectLst/>
                          <a:highlight>
                            <a:srgbClr val="FFFFFF"/>
                          </a:highlight>
                          <a:latin typeface="Gilroy-Regular"/>
                          <a:ea typeface="+mn-ea"/>
                          <a:cs typeface="+mn-cs"/>
                        </a:rPr>
                        <a:t>Genel Sekreterlik</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sz="800" b="0" i="0" u="none" strike="noStrike" kern="1200" dirty="0">
                          <a:solidFill>
                            <a:srgbClr val="000000"/>
                          </a:solidFill>
                          <a:effectLst/>
                          <a:latin typeface="Calibri" panose="020F0502020204030204" pitchFamily="34" charset="0"/>
                          <a:ea typeface="+mn-ea"/>
                          <a:cs typeface="+mn-cs"/>
                        </a:rPr>
                        <a:t>Üniversitedeki en üst idari birim olması sebebiyle</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İdari süreçlerde iş birliği beklemektedir</a:t>
                      </a:r>
                      <a:r>
                        <a:rPr lang="tr-TR" sz="800" b="0" i="0" kern="1200" dirty="0" smtClean="0">
                          <a:solidFill>
                            <a:srgbClr val="0F2303"/>
                          </a:solidFill>
                          <a:effectLst/>
                          <a:highlight>
                            <a:srgbClr val="FFFFFF"/>
                          </a:highlight>
                          <a:latin typeface="+mn-lt"/>
                          <a:ea typeface="+mn-ea"/>
                          <a:cs typeface="+mn-cs"/>
                        </a:rPr>
                        <a:t>.</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159061239"/>
                  </a:ext>
                </a:extLst>
              </a:tr>
              <a:tr h="333432">
                <a:tc>
                  <a:txBody>
                    <a:bodyPr/>
                    <a:lstStyle/>
                    <a:p>
                      <a:pPr algn="ctr"/>
                      <a:r>
                        <a:rPr lang="tr-TR" sz="800" b="0" i="0" kern="1200" dirty="0">
                          <a:solidFill>
                            <a:srgbClr val="000000"/>
                          </a:solidFill>
                          <a:effectLst/>
                          <a:highlight>
                            <a:srgbClr val="FFFFFF"/>
                          </a:highlight>
                          <a:latin typeface="Gilroy-Regular"/>
                          <a:ea typeface="+mn-ea"/>
                          <a:cs typeface="+mn-cs"/>
                        </a:rPr>
                        <a:t>Veliler</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00000"/>
                          </a:solidFill>
                          <a:effectLst/>
                          <a:highlight>
                            <a:srgbClr val="FFFFFF"/>
                          </a:highlight>
                          <a:latin typeface="Calibri" panose="020F0502020204030204" pitchFamily="34" charset="0"/>
                        </a:rPr>
                        <a:t>Öğrencilerle</a:t>
                      </a:r>
                      <a:r>
                        <a:rPr lang="tr-TR" sz="800" b="0" i="0" u="none" strike="noStrike" baseline="0" dirty="0">
                          <a:solidFill>
                            <a:srgbClr val="000000"/>
                          </a:solidFill>
                          <a:effectLst/>
                          <a:highlight>
                            <a:srgbClr val="FFFFFF"/>
                          </a:highlight>
                          <a:latin typeface="Calibri" panose="020F0502020204030204" pitchFamily="34" charset="0"/>
                        </a:rPr>
                        <a:t> ilişkileri sebebi ile</a:t>
                      </a:r>
                      <a:endParaRPr lang="tr-TR" b="0" i="0" dirty="0">
                        <a:solidFill>
                          <a:srgbClr val="8AD0D5"/>
                        </a:solidFill>
                        <a:effectLst/>
                        <a:highlight>
                          <a:srgbClr val="FFFFFF"/>
                        </a:highlight>
                      </a:endParaRPr>
                    </a:p>
                    <a:p>
                      <a:pPr algn="ctr" rtl="0" fontAlgn="base"/>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Öğrencilere gerekli imkanların sunulduğunu ve öğrencilerin en iyi şekilde yetiştirildiğini görmeyi beklemektedirler.</a:t>
                      </a:r>
                      <a:r>
                        <a:rPr lang="tr-TR" sz="800" b="0" i="0" dirty="0">
                          <a:solidFill>
                            <a:srgbClr val="0F2303"/>
                          </a:solidFill>
                          <a:effectLst/>
                          <a:highlight>
                            <a:srgbClr val="FFFFFF"/>
                          </a:highlight>
                          <a:latin typeface="+mn-lt"/>
                        </a:rPr>
                        <a:t>​</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867738203"/>
                  </a:ext>
                </a:extLst>
              </a:tr>
              <a:tr h="333432">
                <a:tc>
                  <a:txBody>
                    <a:bodyPr/>
                    <a:lstStyle/>
                    <a:p>
                      <a:pPr algn="ctr" rtl="0" fontAlgn="base"/>
                      <a:r>
                        <a:rPr lang="tr-TR" sz="800" b="0" i="0" dirty="0">
                          <a:solidFill>
                            <a:srgbClr val="000000"/>
                          </a:solidFill>
                          <a:effectLst/>
                          <a:highlight>
                            <a:srgbClr val="FFFFFF"/>
                          </a:highlight>
                          <a:latin typeface="Gilroy-Regular"/>
                        </a:rPr>
                        <a:t>TUBİTAK</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00000"/>
                          </a:solidFill>
                          <a:effectLst/>
                          <a:latin typeface="Calibri" panose="020F0502020204030204" pitchFamily="34" charset="0"/>
                        </a:rPr>
                        <a:t>Öğretim üyelerinin TÜBİTAK'ın ilgili destek programlarına başvurmaları sebebiyle</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a:r>
                        <a:rPr lang="tr-TR" sz="800" dirty="0">
                          <a:solidFill>
                            <a:srgbClr val="0F2303"/>
                          </a:solidFill>
                          <a:effectLst/>
                          <a:latin typeface="+mn-lt"/>
                        </a:rPr>
                        <a:t>İlgili destek programlarına başvuru ve değerlendirme süreçlerinde hakemlik </a:t>
                      </a:r>
                      <a:r>
                        <a:rPr lang="tr-TR" sz="800" dirty="0" err="1">
                          <a:solidFill>
                            <a:srgbClr val="0F2303"/>
                          </a:solidFill>
                          <a:effectLst/>
                          <a:latin typeface="+mn-lt"/>
                        </a:rPr>
                        <a:t>insiyatifi</a:t>
                      </a:r>
                      <a:r>
                        <a:rPr lang="tr-TR" sz="800" dirty="0">
                          <a:solidFill>
                            <a:srgbClr val="0F2303"/>
                          </a:solidFill>
                          <a:effectLst/>
                          <a:latin typeface="+mn-lt"/>
                        </a:rPr>
                        <a:t> alınmasını beklemektedir.</a:t>
                      </a:r>
                    </a:p>
                  </a:txBody>
                  <a:tcPr marL="95250" marR="95250" marT="95250" marB="9525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59513874"/>
                  </a:ext>
                </a:extLst>
              </a:tr>
              <a:tr h="333432">
                <a:tc>
                  <a:txBody>
                    <a:bodyPr/>
                    <a:lstStyle/>
                    <a:p>
                      <a:pPr marL="0" algn="ctr" defTabSz="457207" rtl="0" eaLnBrk="1" fontAlgn="base" latinLnBrk="0" hangingPunct="1"/>
                      <a:r>
                        <a:rPr lang="tr-TR" sz="800" b="0" i="0" kern="1200" dirty="0">
                          <a:solidFill>
                            <a:srgbClr val="000000"/>
                          </a:solidFill>
                          <a:effectLst/>
                          <a:highlight>
                            <a:srgbClr val="FFFFFF"/>
                          </a:highlight>
                          <a:latin typeface="Gilroy-Regular"/>
                          <a:ea typeface="+mn-ea"/>
                          <a:cs typeface="+mn-cs"/>
                        </a:rPr>
                        <a:t> ​Öğrenciler</a:t>
                      </a: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marL="0" marR="0" indent="0" algn="ctr" defTabSz="457207" rtl="0" eaLnBrk="1" fontAlgn="base" latinLnBrk="0" hangingPunct="1">
                        <a:lnSpc>
                          <a:spcPct val="100000"/>
                        </a:lnSpc>
                        <a:spcBef>
                          <a:spcPts val="0"/>
                        </a:spcBef>
                        <a:spcAft>
                          <a:spcPts val="0"/>
                        </a:spcAft>
                        <a:buClrTx/>
                        <a:buSzTx/>
                        <a:buFontTx/>
                        <a:buNone/>
                        <a:tabLst/>
                        <a:defRPr/>
                      </a:pPr>
                      <a:r>
                        <a:rPr lang="tr-TR" sz="800" b="0" i="0" u="none" strike="noStrike" dirty="0">
                          <a:solidFill>
                            <a:srgbClr val="000000"/>
                          </a:solidFill>
                          <a:effectLst/>
                          <a:latin typeface="Calibri" panose="020F0502020204030204" pitchFamily="34" charset="0"/>
                        </a:rPr>
                        <a:t>Yüksek öğretimin bölümün öncelikli sorumluluklarından biri olması sebebiyle.</a:t>
                      </a:r>
                      <a:r>
                        <a:rPr lang="tr-TR" sz="800" b="0" i="0" u="none" strike="noStrike" dirty="0">
                          <a:solidFill>
                            <a:srgbClr val="000000"/>
                          </a:solidFill>
                          <a:effectLst/>
                          <a:highlight>
                            <a:srgbClr val="FFFFFF"/>
                          </a:highlight>
                          <a:latin typeface="Calibri" panose="020F0502020204030204" pitchFamily="34" charset="0"/>
                        </a:rPr>
                        <a:t>.</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u="none" strike="noStrike" dirty="0">
                          <a:solidFill>
                            <a:srgbClr val="0F2303"/>
                          </a:solidFill>
                          <a:effectLst/>
                          <a:highlight>
                            <a:srgbClr val="FFFFFF"/>
                          </a:highlight>
                          <a:latin typeface="+mn-lt"/>
                        </a:rPr>
                        <a:t> </a:t>
                      </a:r>
                      <a:r>
                        <a:rPr lang="tr-TR" sz="800" b="0" i="0" kern="1200" dirty="0">
                          <a:solidFill>
                            <a:srgbClr val="0F2303"/>
                          </a:solidFill>
                          <a:effectLst/>
                          <a:highlight>
                            <a:srgbClr val="FFFFFF"/>
                          </a:highlight>
                          <a:latin typeface="+mn-lt"/>
                          <a:ea typeface="+mn-ea"/>
                          <a:cs typeface="+mn-cs"/>
                        </a:rPr>
                        <a:t>Çağdaş, etkin, bilimsel, evrensel, özgür ve özgün öğretim tekniklerinin benimsenmesini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7529262"/>
                  </a:ext>
                </a:extLst>
              </a:tr>
              <a:tr h="333432">
                <a:tc>
                  <a:txBody>
                    <a:bodyPr/>
                    <a:lstStyle/>
                    <a:p>
                      <a:pPr marL="0" algn="ctr" defTabSz="457207" rtl="0" eaLnBrk="1" latinLnBrk="0" hangingPunct="1"/>
                      <a:r>
                        <a:rPr lang="tr-TR" sz="800" b="0" i="0" kern="1200" dirty="0" err="1">
                          <a:solidFill>
                            <a:srgbClr val="000000"/>
                          </a:solidFill>
                          <a:effectLst/>
                          <a:highlight>
                            <a:srgbClr val="FFFFFF"/>
                          </a:highlight>
                          <a:latin typeface="Gilroy-Regular"/>
                          <a:ea typeface="+mn-ea"/>
                          <a:cs typeface="+mn-cs"/>
                        </a:rPr>
                        <a:t>Erasmus</a:t>
                      </a:r>
                      <a:r>
                        <a:rPr lang="tr-TR" sz="800" b="0" i="0" kern="1200" dirty="0">
                          <a:solidFill>
                            <a:srgbClr val="000000"/>
                          </a:solidFill>
                          <a:effectLst/>
                          <a:highlight>
                            <a:srgbClr val="FFFFFF"/>
                          </a:highlight>
                          <a:latin typeface="Gilroy-Regular"/>
                          <a:ea typeface="+mn-ea"/>
                          <a:cs typeface="+mn-cs"/>
                        </a:rPr>
                        <a:t> Partnerleri</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err="1">
                          <a:solidFill>
                            <a:srgbClr val="000000"/>
                          </a:solidFill>
                          <a:effectLst/>
                          <a:latin typeface="Calibri" panose="020F0502020204030204" pitchFamily="34" charset="0"/>
                          <a:ea typeface="+mn-ea"/>
                          <a:cs typeface="+mn-cs"/>
                        </a:rPr>
                        <a:t>Erasmus</a:t>
                      </a:r>
                      <a:r>
                        <a:rPr lang="tr-TR" sz="800" b="0" i="0" u="none" strike="noStrike" kern="1200" dirty="0">
                          <a:solidFill>
                            <a:srgbClr val="000000"/>
                          </a:solidFill>
                          <a:effectLst/>
                          <a:latin typeface="Calibri" panose="020F0502020204030204" pitchFamily="34" charset="0"/>
                          <a:ea typeface="+mn-ea"/>
                          <a:cs typeface="+mn-cs"/>
                        </a:rPr>
                        <a:t> anlaşması kapsamında öğrenci ve öğretim üyesi değişimi yapılması sebebiyle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Değişim programlarının aktif kullanılması, öğrenci seçimlerinde titizlik ve </a:t>
                      </a:r>
                      <a:r>
                        <a:rPr lang="tr-TR" sz="800" b="0" i="0" kern="1200" dirty="0" err="1">
                          <a:solidFill>
                            <a:srgbClr val="0F2303"/>
                          </a:solidFill>
                          <a:effectLst/>
                          <a:highlight>
                            <a:srgbClr val="FFFFFF"/>
                          </a:highlight>
                          <a:latin typeface="+mn-lt"/>
                          <a:ea typeface="+mn-ea"/>
                          <a:cs typeface="+mn-cs"/>
                        </a:rPr>
                        <a:t>TYYÇ'ne</a:t>
                      </a:r>
                      <a:r>
                        <a:rPr lang="tr-TR" sz="800" b="0" i="0" kern="1200" dirty="0">
                          <a:solidFill>
                            <a:srgbClr val="0F2303"/>
                          </a:solidFill>
                          <a:effectLst/>
                          <a:highlight>
                            <a:srgbClr val="FFFFFF"/>
                          </a:highlight>
                          <a:latin typeface="+mn-lt"/>
                          <a:ea typeface="+mn-ea"/>
                          <a:cs typeface="+mn-cs"/>
                        </a:rPr>
                        <a:t> uygun müfredat hazırlanmasını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458300749"/>
                  </a:ext>
                </a:extLst>
              </a:tr>
              <a:tr h="333432">
                <a:tc>
                  <a:txBody>
                    <a:bodyPr/>
                    <a:lstStyle/>
                    <a:p>
                      <a:pPr marL="0" algn="ctr" defTabSz="457207" rtl="0" eaLnBrk="1" latinLnBrk="0" hangingPunct="1"/>
                      <a:r>
                        <a:rPr lang="tr-TR" sz="800" b="0" i="0" kern="1200" dirty="0" err="1">
                          <a:solidFill>
                            <a:srgbClr val="000000"/>
                          </a:solidFill>
                          <a:effectLst/>
                          <a:highlight>
                            <a:srgbClr val="FFFFFF"/>
                          </a:highlight>
                          <a:latin typeface="Gilroy-Regular"/>
                          <a:ea typeface="+mn-ea"/>
                          <a:cs typeface="+mn-cs"/>
                        </a:rPr>
                        <a:t>Erasmus</a:t>
                      </a:r>
                      <a:r>
                        <a:rPr lang="tr-TR" sz="800" b="0" i="0" kern="1200" dirty="0">
                          <a:solidFill>
                            <a:srgbClr val="000000"/>
                          </a:solidFill>
                          <a:effectLst/>
                          <a:highlight>
                            <a:srgbClr val="FFFFFF"/>
                          </a:highlight>
                          <a:latin typeface="Gilroy-Regular"/>
                          <a:ea typeface="+mn-ea"/>
                          <a:cs typeface="+mn-cs"/>
                        </a:rPr>
                        <a:t> Öğrencileri</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Bölümün </a:t>
                      </a:r>
                      <a:r>
                        <a:rPr lang="tr-TR" sz="800" b="0" i="0" u="none" strike="noStrike" kern="1200" dirty="0" err="1">
                          <a:solidFill>
                            <a:srgbClr val="000000"/>
                          </a:solidFill>
                          <a:effectLst/>
                          <a:latin typeface="Calibri" panose="020F0502020204030204" pitchFamily="34" charset="0"/>
                          <a:ea typeface="+mn-ea"/>
                          <a:cs typeface="+mn-cs"/>
                        </a:rPr>
                        <a:t>Erasmus</a:t>
                      </a:r>
                      <a:r>
                        <a:rPr lang="tr-TR" sz="800" b="0" i="0" u="none" strike="noStrike" kern="1200" dirty="0">
                          <a:solidFill>
                            <a:srgbClr val="000000"/>
                          </a:solidFill>
                          <a:effectLst/>
                          <a:latin typeface="Calibri" panose="020F0502020204030204" pitchFamily="34" charset="0"/>
                          <a:ea typeface="+mn-ea"/>
                          <a:cs typeface="+mn-cs"/>
                        </a:rPr>
                        <a:t> anlaşmaları sebebiyle​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err="1">
                          <a:solidFill>
                            <a:srgbClr val="0F2303"/>
                          </a:solidFill>
                          <a:effectLst/>
                          <a:highlight>
                            <a:srgbClr val="FFFFFF"/>
                          </a:highlight>
                          <a:latin typeface="+mn-lt"/>
                          <a:ea typeface="+mn-ea"/>
                          <a:cs typeface="+mn-cs"/>
                        </a:rPr>
                        <a:t>Erasmus</a:t>
                      </a:r>
                      <a:r>
                        <a:rPr lang="tr-TR" sz="800" b="0" i="0" kern="1200" dirty="0">
                          <a:solidFill>
                            <a:srgbClr val="0F2303"/>
                          </a:solidFill>
                          <a:effectLst/>
                          <a:highlight>
                            <a:srgbClr val="FFFFFF"/>
                          </a:highlight>
                          <a:latin typeface="+mn-lt"/>
                          <a:ea typeface="+mn-ea"/>
                          <a:cs typeface="+mn-cs"/>
                        </a:rPr>
                        <a:t> öğrenci süreçlerinin etkin yürütülmesini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806431289"/>
                  </a:ext>
                </a:extLst>
              </a:tr>
              <a:tr h="333432">
                <a:tc>
                  <a:txBody>
                    <a:bodyPr/>
                    <a:lstStyle/>
                    <a:p>
                      <a:pPr algn="ctr" rtl="0" fontAlgn="base"/>
                      <a:r>
                        <a:rPr lang="tr-TR" sz="800" b="0" i="0" dirty="0">
                          <a:solidFill>
                            <a:srgbClr val="000000"/>
                          </a:solidFill>
                          <a:effectLst/>
                          <a:highlight>
                            <a:srgbClr val="FFFFFF"/>
                          </a:highlight>
                          <a:latin typeface="Gilroy-Regular"/>
                        </a:rPr>
                        <a:t>Antalya Bilim Üniversitesi Karşılaştırmalı Hukuk Uygulama ve Araştırma Merkezi</a:t>
                      </a:r>
                      <a:r>
                        <a:rPr lang="tr-TR" sz="400" b="0" i="0" u="none" strike="noStrike" dirty="0">
                          <a:solidFill>
                            <a:srgbClr val="000000"/>
                          </a:solidFill>
                          <a:effectLst/>
                          <a:highlight>
                            <a:srgbClr val="FFFFFF"/>
                          </a:highlight>
                          <a:latin typeface="Calibri" panose="020F0502020204030204" pitchFamily="34" charset="0"/>
                        </a:rPr>
                        <a:t> </a:t>
                      </a:r>
                      <a:r>
                        <a:rPr lang="tr-TR" sz="400" b="0" i="0" dirty="0">
                          <a:solidFill>
                            <a:srgbClr val="8AD0D5"/>
                          </a:solidFill>
                          <a:effectLst/>
                          <a:highlight>
                            <a:srgbClr val="FFFFFF"/>
                          </a:highlight>
                          <a:latin typeface="Calibri" panose="020F0502020204030204" pitchFamily="34" charset="0"/>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Hukuk Fakültesi ile ortaklaşa akademik faaliyet yürütülmesi imkanı bulunması ve araştırma imkanı sunması nedeniyle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Her yıl en az bir tane olmak üzere </a:t>
                      </a:r>
                      <a:r>
                        <a:rPr lang="tr-TR" sz="800" b="0" i="0" kern="1200" dirty="0" err="1">
                          <a:solidFill>
                            <a:srgbClr val="0F2303"/>
                          </a:solidFill>
                          <a:effectLst/>
                          <a:highlight>
                            <a:srgbClr val="FFFFFF"/>
                          </a:highlight>
                          <a:latin typeface="+mn-lt"/>
                          <a:ea typeface="+mn-ea"/>
                          <a:cs typeface="+mn-cs"/>
                        </a:rPr>
                        <a:t>uluslarası</a:t>
                      </a:r>
                      <a:r>
                        <a:rPr lang="tr-TR" sz="800" b="0" i="0" kern="1200" dirty="0">
                          <a:solidFill>
                            <a:srgbClr val="0F2303"/>
                          </a:solidFill>
                          <a:effectLst/>
                          <a:highlight>
                            <a:srgbClr val="FFFFFF"/>
                          </a:highlight>
                          <a:latin typeface="+mn-lt"/>
                          <a:ea typeface="+mn-ea"/>
                          <a:cs typeface="+mn-cs"/>
                        </a:rPr>
                        <a:t>/ulusal toplantılar yapılmasını ve hakemlik yayınların yapılmasını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699661676"/>
                  </a:ext>
                </a:extLst>
              </a:tr>
              <a:tr h="333432">
                <a:tc>
                  <a:txBody>
                    <a:bodyPr/>
                    <a:lstStyle/>
                    <a:p>
                      <a:pPr algn="ctr" rtl="0" fontAlgn="base"/>
                      <a:r>
                        <a:rPr lang="tr-TR" sz="800" b="0" i="0" dirty="0">
                          <a:solidFill>
                            <a:srgbClr val="000000"/>
                          </a:solidFill>
                          <a:effectLst/>
                          <a:highlight>
                            <a:srgbClr val="FFFFFF"/>
                          </a:highlight>
                          <a:latin typeface="Gilroy-Regular"/>
                        </a:rPr>
                        <a:t>ISO 9001</a:t>
                      </a:r>
                      <a:r>
                        <a:rPr lang="tr-TR" sz="800" b="0" i="0" dirty="0">
                          <a:solidFill>
                            <a:srgbClr val="8AD0D5"/>
                          </a:solidFill>
                          <a:effectLst/>
                          <a:highlight>
                            <a:srgbClr val="FFFFFF"/>
                          </a:highlight>
                          <a:latin typeface="Gilroy-Regular"/>
                        </a:rPr>
                        <a:t>​</a:t>
                      </a:r>
                      <a:endParaRPr lang="tr-TR" b="0" i="0" dirty="0">
                        <a:solidFill>
                          <a:srgbClr val="8AD0D5"/>
                        </a:solidFill>
                        <a:effectLst/>
                        <a:highlight>
                          <a:srgbClr val="FFFFFF"/>
                        </a:highlight>
                      </a:endParaRPr>
                    </a:p>
                  </a:txBody>
                  <a:tcPr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KYS.​</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Kalite yönetimi</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416796659"/>
                  </a:ext>
                </a:extLst>
              </a:tr>
              <a:tr h="333432">
                <a:tc>
                  <a:txBody>
                    <a:bodyPr/>
                    <a:lstStyle/>
                    <a:p>
                      <a:pPr algn="ctr"/>
                      <a:r>
                        <a:rPr lang="tr-TR" sz="800" b="0" i="0" kern="1200" dirty="0">
                          <a:solidFill>
                            <a:srgbClr val="000000"/>
                          </a:solidFill>
                          <a:effectLst/>
                          <a:highlight>
                            <a:srgbClr val="FFFFFF"/>
                          </a:highlight>
                          <a:latin typeface="Gilroy-Regular"/>
                          <a:ea typeface="+mn-ea"/>
                          <a:cs typeface="+mn-cs"/>
                        </a:rPr>
                        <a:t>Özyeğin Üniversitesi</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Öğretim üyelerinin bu bölümlerle ilişki içerisinde olması ve ortak organizasyonlar ve aktiviteler içinde yer alması sebebiyle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Üniversitelerin ortak organizasyonlar ve aktiviteler içinde yer almasını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325784145"/>
                  </a:ext>
                </a:extLst>
              </a:tr>
              <a:tr h="333432">
                <a:tc>
                  <a:txBody>
                    <a:bodyPr/>
                    <a:lstStyle/>
                    <a:p>
                      <a:pPr algn="ctr"/>
                      <a:r>
                        <a:rPr lang="tr-TR" sz="800" b="0" i="0" kern="1200" dirty="0">
                          <a:solidFill>
                            <a:srgbClr val="000000"/>
                          </a:solidFill>
                          <a:effectLst/>
                          <a:highlight>
                            <a:srgbClr val="FFFFFF"/>
                          </a:highlight>
                          <a:latin typeface="Gilroy-Regular"/>
                          <a:ea typeface="+mn-ea"/>
                          <a:cs typeface="+mn-cs"/>
                        </a:rPr>
                        <a:t>Akdeniz Üniversitesi</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Üniversite öğretim üyelerinin akademik olarak ilişki içerisinde olması ve ortak organizasyonlar ve aktiviteler içinde yer alması, derslerin yürütülmesinde destek sağlaması sebebiyle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Öğretim üyelerinden akademik anlamda derslerin yürütülmesinde destek ile ortak organizasyonlar ve aktiviteler içinde yer alınmasını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109388531"/>
                  </a:ext>
                </a:extLst>
              </a:tr>
              <a:tr h="333432">
                <a:tc>
                  <a:txBody>
                    <a:bodyPr/>
                    <a:lstStyle/>
                    <a:p>
                      <a:pPr algn="ctr"/>
                      <a:r>
                        <a:rPr lang="tr-TR" sz="800" b="0" i="0" kern="1200" dirty="0">
                          <a:solidFill>
                            <a:srgbClr val="000000"/>
                          </a:solidFill>
                          <a:effectLst/>
                          <a:highlight>
                            <a:srgbClr val="FFFFFF"/>
                          </a:highlight>
                          <a:latin typeface="Gilroy-Regular"/>
                          <a:ea typeface="+mn-ea"/>
                          <a:cs typeface="+mn-cs"/>
                        </a:rPr>
                        <a:t>Antalya Barosu</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Bazı öğretim üyelerinin ilişki içerisinde olması ve öğrencilerin staj seçenekleri içinde bulunmaları sebebiyle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Bilimsel ve proje bazlı işbirliği ve nitelikli iş gücü yetiştirilmesi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531198548"/>
                  </a:ext>
                </a:extLst>
              </a:tr>
              <a:tr h="333432">
                <a:tc>
                  <a:txBody>
                    <a:bodyPr/>
                    <a:lstStyle/>
                    <a:p>
                      <a:pPr algn="ctr"/>
                      <a:r>
                        <a:rPr lang="tr-TR" sz="800" b="0" i="0" kern="1200" dirty="0">
                          <a:solidFill>
                            <a:srgbClr val="000000"/>
                          </a:solidFill>
                          <a:effectLst/>
                          <a:highlight>
                            <a:srgbClr val="FFFFFF"/>
                          </a:highlight>
                          <a:latin typeface="Gilroy-Regular"/>
                          <a:ea typeface="+mn-ea"/>
                          <a:cs typeface="+mn-cs"/>
                        </a:rPr>
                        <a:t>ANSİAD</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Öğretim üyelerinin bu kurumlarla araştırmalarında potansiyel ilişki içerisinde olması ve öğrencilerin staj seçenekleri içinde bulunmaları sebebiyle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Bilimsel ve proje bazlı işbirliği ve nitelikli iş gücü yetiştirilmesini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679695025"/>
                  </a:ext>
                </a:extLst>
              </a:tr>
              <a:tr h="333432">
                <a:tc>
                  <a:txBody>
                    <a:bodyPr/>
                    <a:lstStyle/>
                    <a:p>
                      <a:pPr algn="ctr"/>
                      <a:r>
                        <a:rPr lang="tr-TR" sz="800" b="0" i="0" kern="1200" dirty="0">
                          <a:solidFill>
                            <a:srgbClr val="000000"/>
                          </a:solidFill>
                          <a:effectLst/>
                          <a:highlight>
                            <a:srgbClr val="FFFFFF"/>
                          </a:highlight>
                          <a:latin typeface="Gilroy-Regular"/>
                          <a:ea typeface="+mn-ea"/>
                          <a:cs typeface="+mn-cs"/>
                        </a:rPr>
                        <a:t>SEM</a:t>
                      </a: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a:solidFill>
                            <a:srgbClr val="000000"/>
                          </a:solidFill>
                          <a:effectLst/>
                          <a:latin typeface="Calibri" panose="020F0502020204030204" pitchFamily="34" charset="0"/>
                          <a:ea typeface="+mn-ea"/>
                          <a:cs typeface="+mn-cs"/>
                        </a:rPr>
                        <a:t>Üniversiteye bağlı olarak eğitimler düzenleyen merkez olması nedeniyle</a:t>
                      </a: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kern="1200" dirty="0">
                          <a:solidFill>
                            <a:srgbClr val="0F2303"/>
                          </a:solidFill>
                          <a:effectLst/>
                          <a:highlight>
                            <a:srgbClr val="FFFFFF"/>
                          </a:highlight>
                          <a:latin typeface="+mn-lt"/>
                          <a:ea typeface="+mn-ea"/>
                          <a:cs typeface="+mn-cs"/>
                        </a:rPr>
                        <a:t>Yürütülen eğitimlerde eğitimci olarak destek ve birlikte etkinlik, akademik faaliyet vb. düzenlemeyi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4162391010"/>
                  </a:ext>
                </a:extLst>
              </a:tr>
              <a:tr h="333432">
                <a:tc>
                  <a:txBody>
                    <a:bodyPr/>
                    <a:lstStyle/>
                    <a:p>
                      <a:pPr algn="ctr"/>
                      <a:r>
                        <a:rPr lang="tr-TR" sz="800" b="0" i="0" kern="1200" dirty="0" smtClean="0">
                          <a:solidFill>
                            <a:srgbClr val="000000"/>
                          </a:solidFill>
                          <a:effectLst/>
                          <a:highlight>
                            <a:srgbClr val="FFFFFF"/>
                          </a:highlight>
                          <a:latin typeface="Gilroy-Regular"/>
                          <a:ea typeface="+mn-ea"/>
                          <a:cs typeface="+mn-cs"/>
                        </a:rPr>
                        <a:t>ISTAC (İstanbul Tahkim Merkezi)</a:t>
                      </a:r>
                      <a:endParaRPr lang="tr-TR" sz="800" b="0" i="0" kern="1200" dirty="0">
                        <a:solidFill>
                          <a:srgbClr val="000000"/>
                        </a:solidFill>
                        <a:effectLst/>
                        <a:highlight>
                          <a:srgbClr val="FFFFFF"/>
                        </a:highlight>
                        <a:latin typeface="Gilroy-Regular"/>
                        <a:ea typeface="+mn-ea"/>
                        <a:cs typeface="+mn-cs"/>
                      </a:endParaRP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smtClean="0">
                          <a:solidFill>
                            <a:srgbClr val="000000"/>
                          </a:solidFill>
                          <a:effectLst/>
                          <a:latin typeface="Calibri" panose="020F0502020204030204" pitchFamily="34" charset="0"/>
                          <a:ea typeface="+mn-ea"/>
                          <a:cs typeface="+mn-cs"/>
                        </a:rPr>
                        <a:t>Hukuk Fakültesi Öğrencilerinin </a:t>
                      </a:r>
                      <a:r>
                        <a:rPr lang="tr-TR" sz="800" b="0" i="0" u="none" strike="noStrike" kern="1200" dirty="0" err="1" smtClean="0">
                          <a:solidFill>
                            <a:srgbClr val="000000"/>
                          </a:solidFill>
                          <a:effectLst/>
                          <a:latin typeface="Calibri" panose="020F0502020204030204" pitchFamily="34" charset="0"/>
                          <a:ea typeface="+mn-ea"/>
                          <a:cs typeface="+mn-cs"/>
                        </a:rPr>
                        <a:t>Moot</a:t>
                      </a:r>
                      <a:r>
                        <a:rPr lang="tr-TR" sz="800" b="0" i="0" u="none" strike="noStrike" kern="1200" dirty="0" smtClean="0">
                          <a:solidFill>
                            <a:srgbClr val="000000"/>
                          </a:solidFill>
                          <a:effectLst/>
                          <a:latin typeface="Calibri" panose="020F0502020204030204" pitchFamily="34" charset="0"/>
                          <a:ea typeface="+mn-ea"/>
                          <a:cs typeface="+mn-cs"/>
                        </a:rPr>
                        <a:t> Court dersi kapsamında ISTAC tarafından düzenlenen kurgusal dava yarışmalarına katılması nedeniyle</a:t>
                      </a:r>
                      <a:endParaRPr lang="tr-TR" sz="800" b="0" i="0" u="none" strike="noStrike" kern="1200" dirty="0">
                        <a:solidFill>
                          <a:srgbClr val="000000"/>
                        </a:solidFill>
                        <a:effectLst/>
                        <a:latin typeface="Calibri" panose="020F0502020204030204" pitchFamily="34" charset="0"/>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dirty="0" smtClean="0">
                          <a:solidFill>
                            <a:srgbClr val="0F2303"/>
                          </a:solidFill>
                          <a:effectLst/>
                          <a:highlight>
                            <a:srgbClr val="FFFFFF"/>
                          </a:highlight>
                          <a:latin typeface="+mn-lt"/>
                        </a:rPr>
                        <a:t>Her yıl en az bir öğrenci takımının yarışmalara katılması</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326368416"/>
                  </a:ext>
                </a:extLst>
              </a:tr>
              <a:tr h="333432">
                <a:tc>
                  <a:txBody>
                    <a:bodyPr/>
                    <a:lstStyle/>
                    <a:p>
                      <a:pPr algn="ctr"/>
                      <a:r>
                        <a:rPr lang="tr-TR" sz="800" b="0" i="0" kern="1200" dirty="0" smtClean="0">
                          <a:solidFill>
                            <a:srgbClr val="000000"/>
                          </a:solidFill>
                          <a:effectLst/>
                          <a:highlight>
                            <a:srgbClr val="FFFFFF"/>
                          </a:highlight>
                          <a:latin typeface="Gilroy-Regular"/>
                          <a:ea typeface="+mn-ea"/>
                          <a:cs typeface="+mn-cs"/>
                        </a:rPr>
                        <a:t>Uluslararası Öğrenci Ofisi</a:t>
                      </a:r>
                      <a:endParaRPr lang="tr-TR" sz="800" b="0" i="0" kern="1200" dirty="0">
                        <a:solidFill>
                          <a:srgbClr val="000000"/>
                        </a:solidFill>
                        <a:effectLst/>
                        <a:highlight>
                          <a:srgbClr val="FFFFFF"/>
                        </a:highlight>
                        <a:latin typeface="Gilroy-Regular"/>
                        <a:ea typeface="+mn-ea"/>
                        <a:cs typeface="+mn-cs"/>
                      </a:endParaRPr>
                    </a:p>
                  </a:txBody>
                  <a:tcPr marL="95250" marR="95250" marT="95250" marB="9525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rtl="0" fontAlgn="base"/>
                      <a:r>
                        <a:rPr lang="tr-TR" sz="800" b="0" i="0" u="none" strike="noStrike" kern="1200" dirty="0" smtClean="0">
                          <a:solidFill>
                            <a:srgbClr val="000000"/>
                          </a:solidFill>
                          <a:effectLst/>
                          <a:latin typeface="Calibri" panose="020F0502020204030204" pitchFamily="34" charset="0"/>
                          <a:ea typeface="+mn-ea"/>
                          <a:cs typeface="+mn-cs"/>
                        </a:rPr>
                        <a:t>Uluslararası öğrencilerin tüm prosedürlerini yürüten idari birim olması sebebiyle</a:t>
                      </a:r>
                      <a:endParaRPr lang="tr-TR" sz="800" b="0" i="0" u="none" strike="noStrike" kern="1200" dirty="0">
                        <a:solidFill>
                          <a:srgbClr val="000000"/>
                        </a:solidFill>
                        <a:effectLst/>
                        <a:latin typeface="Calibri" panose="020F0502020204030204" pitchFamily="34" charset="0"/>
                        <a:ea typeface="+mn-ea"/>
                        <a:cs typeface="+mn-cs"/>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rtl="0" fontAlgn="base"/>
                      <a:r>
                        <a:rPr lang="tr-TR" sz="800" b="0" i="0" dirty="0" smtClean="0">
                          <a:solidFill>
                            <a:srgbClr val="0F2303"/>
                          </a:solidFill>
                          <a:effectLst/>
                          <a:highlight>
                            <a:srgbClr val="FFFFFF"/>
                          </a:highlight>
                          <a:latin typeface="+mn-lt"/>
                        </a:rPr>
                        <a:t>Uluslararası öğrencilerin uyum ve diğer süreçlerinde iş birliği beklemektedir.</a:t>
                      </a:r>
                      <a:endParaRPr lang="tr-TR" sz="800" b="0" i="0" dirty="0">
                        <a:solidFill>
                          <a:srgbClr val="0F2303"/>
                        </a:solidFill>
                        <a:effectLst/>
                        <a:highlight>
                          <a:srgbClr val="FFFFFF"/>
                        </a:highlight>
                        <a:latin typeface="+mn-lt"/>
                      </a:endParaRPr>
                    </a:p>
                  </a:txBody>
                  <a:tcPr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844874778"/>
                  </a:ext>
                </a:extLst>
              </a:tr>
            </a:tbl>
          </a:graphicData>
        </a:graphic>
      </p:graphicFrame>
    </p:spTree>
    <p:extLst>
      <p:ext uri="{BB962C8B-B14F-4D97-AF65-F5344CB8AC3E}">
        <p14:creationId xmlns:p14="http://schemas.microsoft.com/office/powerpoint/2010/main" val="459836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471160" y="761596"/>
            <a:ext cx="8201679" cy="588640"/>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(FİZİKİ, MALZEME, TEÇHİZAT, EKİPMAN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8489" y="332656"/>
            <a:ext cx="1607689" cy="428940"/>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Tablo 65">
            <a:extLst>
              <a:ext uri="{FF2B5EF4-FFF2-40B4-BE49-F238E27FC236}">
                <a16:creationId xmlns:a16="http://schemas.microsoft.com/office/drawing/2014/main" id="{58B9A15D-E2E6-D1D4-7B44-07C8936B64F1}"/>
              </a:ext>
            </a:extLst>
          </p:cNvPr>
          <p:cNvGraphicFramePr>
            <a:graphicFrameLocks noGrp="1"/>
          </p:cNvGraphicFramePr>
          <p:nvPr>
            <p:extLst>
              <p:ext uri="{D42A27DB-BD31-4B8C-83A1-F6EECF244321}">
                <p14:modId xmlns:p14="http://schemas.microsoft.com/office/powerpoint/2010/main" val="4203810363"/>
              </p:ext>
            </p:extLst>
          </p:nvPr>
        </p:nvGraphicFramePr>
        <p:xfrm>
          <a:off x="325464" y="1741542"/>
          <a:ext cx="8347376" cy="3217915"/>
        </p:xfrm>
        <a:graphic>
          <a:graphicData uri="http://schemas.openxmlformats.org/drawingml/2006/table">
            <a:tbl>
              <a:tblPr/>
              <a:tblGrid>
                <a:gridCol w="1588179">
                  <a:extLst>
                    <a:ext uri="{9D8B030D-6E8A-4147-A177-3AD203B41FA5}">
                      <a16:colId xmlns:a16="http://schemas.microsoft.com/office/drawing/2014/main" val="3918363564"/>
                    </a:ext>
                  </a:extLst>
                </a:gridCol>
                <a:gridCol w="1679888">
                  <a:extLst>
                    <a:ext uri="{9D8B030D-6E8A-4147-A177-3AD203B41FA5}">
                      <a16:colId xmlns:a16="http://schemas.microsoft.com/office/drawing/2014/main" val="1683979601"/>
                    </a:ext>
                  </a:extLst>
                </a:gridCol>
                <a:gridCol w="1693103">
                  <a:extLst>
                    <a:ext uri="{9D8B030D-6E8A-4147-A177-3AD203B41FA5}">
                      <a16:colId xmlns:a16="http://schemas.microsoft.com/office/drawing/2014/main" val="2592459544"/>
                    </a:ext>
                  </a:extLst>
                </a:gridCol>
                <a:gridCol w="1693103">
                  <a:extLst>
                    <a:ext uri="{9D8B030D-6E8A-4147-A177-3AD203B41FA5}">
                      <a16:colId xmlns:a16="http://schemas.microsoft.com/office/drawing/2014/main" val="3383282758"/>
                    </a:ext>
                  </a:extLst>
                </a:gridCol>
                <a:gridCol w="1693103">
                  <a:extLst>
                    <a:ext uri="{9D8B030D-6E8A-4147-A177-3AD203B41FA5}">
                      <a16:colId xmlns:a16="http://schemas.microsoft.com/office/drawing/2014/main" val="494559924"/>
                    </a:ext>
                  </a:extLst>
                </a:gridCol>
              </a:tblGrid>
              <a:tr h="636864">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1450144">
                <a:tc>
                  <a:txBody>
                    <a:bodyPr/>
                    <a:lstStyle/>
                    <a:p>
                      <a:pPr algn="ctr" fontAlgn="ctr"/>
                      <a:r>
                        <a:rPr lang="tr-TR" sz="1400" b="0" i="0" u="none" strike="noStrike" dirty="0">
                          <a:solidFill>
                            <a:srgbClr val="000000"/>
                          </a:solidFill>
                          <a:effectLst/>
                          <a:latin typeface="Calibri" panose="020F0502020204030204" pitchFamily="34" charset="0"/>
                        </a:rPr>
                        <a:t>Ofis Koltukları</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Ofis koltukları ergonomik değildir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Ofis koltukları ergonomik değildir. Uzun çalışma sürelerinde belli sağlık sıkıntıları görülebilmektedir.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376969">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r h="376969">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1782415262"/>
                  </a:ext>
                </a:extLst>
              </a:tr>
              <a:tr h="376969">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 </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2623855125"/>
                  </a:ext>
                </a:extLst>
              </a:tr>
            </a:tbl>
          </a:graphicData>
        </a:graphic>
      </p:graphicFrame>
    </p:spTree>
    <p:extLst>
      <p:ext uri="{BB962C8B-B14F-4D97-AF65-F5344CB8AC3E}">
        <p14:creationId xmlns:p14="http://schemas.microsoft.com/office/powerpoint/2010/main" val="32389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570007" y="344252"/>
            <a:ext cx="5901761" cy="922105"/>
          </a:xfrm>
          <a:prstGeom prst="rect">
            <a:avLst/>
          </a:prstGeom>
        </p:spPr>
        <p:txBody>
          <a:bodyPr vert="horz" lIns="91440" tIns="45720" rIns="91440" bIns="45720" rtlCol="0" anchor="b">
            <a:noAutofit/>
          </a:bodyPr>
          <a:lstStyle/>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lnSpc>
                <a:spcPct val="11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(TEKNOLOJİK, YAZILIM, DONANIM vb.)</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6278" y="245892"/>
            <a:ext cx="1569900" cy="333465"/>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 name="Tablo 65">
            <a:extLst>
              <a:ext uri="{FF2B5EF4-FFF2-40B4-BE49-F238E27FC236}">
                <a16:creationId xmlns:a16="http://schemas.microsoft.com/office/drawing/2014/main" id="{8E82F43B-F0EB-6603-4EA0-F70FCFCDCA48}"/>
              </a:ext>
            </a:extLst>
          </p:cNvPr>
          <p:cNvGraphicFramePr>
            <a:graphicFrameLocks noGrp="1"/>
          </p:cNvGraphicFramePr>
          <p:nvPr>
            <p:extLst>
              <p:ext uri="{D42A27DB-BD31-4B8C-83A1-F6EECF244321}">
                <p14:modId xmlns:p14="http://schemas.microsoft.com/office/powerpoint/2010/main" val="4081168169"/>
              </p:ext>
            </p:extLst>
          </p:nvPr>
        </p:nvGraphicFramePr>
        <p:xfrm>
          <a:off x="121297" y="1795034"/>
          <a:ext cx="8901403" cy="2492735"/>
        </p:xfrm>
        <a:graphic>
          <a:graphicData uri="http://schemas.openxmlformats.org/drawingml/2006/table">
            <a:tbl>
              <a:tblPr/>
              <a:tblGrid>
                <a:gridCol w="1693591">
                  <a:extLst>
                    <a:ext uri="{9D8B030D-6E8A-4147-A177-3AD203B41FA5}">
                      <a16:colId xmlns:a16="http://schemas.microsoft.com/office/drawing/2014/main" val="3918363564"/>
                    </a:ext>
                  </a:extLst>
                </a:gridCol>
                <a:gridCol w="1791384">
                  <a:extLst>
                    <a:ext uri="{9D8B030D-6E8A-4147-A177-3AD203B41FA5}">
                      <a16:colId xmlns:a16="http://schemas.microsoft.com/office/drawing/2014/main" val="1683979601"/>
                    </a:ext>
                  </a:extLst>
                </a:gridCol>
                <a:gridCol w="1805476">
                  <a:extLst>
                    <a:ext uri="{9D8B030D-6E8A-4147-A177-3AD203B41FA5}">
                      <a16:colId xmlns:a16="http://schemas.microsoft.com/office/drawing/2014/main" val="2592459544"/>
                    </a:ext>
                  </a:extLst>
                </a:gridCol>
                <a:gridCol w="1418260">
                  <a:extLst>
                    <a:ext uri="{9D8B030D-6E8A-4147-A177-3AD203B41FA5}">
                      <a16:colId xmlns:a16="http://schemas.microsoft.com/office/drawing/2014/main" val="3383282758"/>
                    </a:ext>
                  </a:extLst>
                </a:gridCol>
                <a:gridCol w="2192692">
                  <a:extLst>
                    <a:ext uri="{9D8B030D-6E8A-4147-A177-3AD203B41FA5}">
                      <a16:colId xmlns:a16="http://schemas.microsoft.com/office/drawing/2014/main" val="494559924"/>
                    </a:ext>
                  </a:extLst>
                </a:gridCol>
              </a:tblGrid>
              <a:tr h="503898">
                <a:tc>
                  <a:txBody>
                    <a:bodyPr/>
                    <a:lstStyle/>
                    <a:p>
                      <a:pPr algn="ctr" fontAlgn="ctr"/>
                      <a:r>
                        <a:rPr lang="tr-TR" sz="1200" b="1" i="0" u="none" strike="noStrike" dirty="0">
                          <a:solidFill>
                            <a:srgbClr val="000000"/>
                          </a:solidFill>
                          <a:effectLst/>
                          <a:latin typeface="Calibri" panose="020F0502020204030204" pitchFamily="34" charset="0"/>
                        </a:rPr>
                        <a:t>KAYNAK ADI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141312"/>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BİRİMİ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MEVCUT</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tr-TR" sz="1200" b="1" i="0" u="none" strike="noStrike" dirty="0">
                          <a:solidFill>
                            <a:srgbClr val="000000"/>
                          </a:solidFill>
                          <a:effectLst/>
                          <a:latin typeface="Calibri" panose="020F0502020204030204" pitchFamily="34" charset="0"/>
                        </a:rPr>
                        <a:t>İHTİYAÇ NEDENİ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80355102"/>
                  </a:ext>
                </a:extLst>
              </a:tr>
              <a:tr h="919534">
                <a:tc>
                  <a:txBody>
                    <a:bodyPr/>
                    <a:lstStyle/>
                    <a:p>
                      <a:pPr algn="ctr" fontAlgn="ctr"/>
                      <a:r>
                        <a:rPr lang="tr-TR" sz="1400" b="0" i="0" u="none" strike="noStrike" dirty="0">
                          <a:solidFill>
                            <a:srgbClr val="000000"/>
                          </a:solidFill>
                          <a:effectLst/>
                          <a:latin typeface="Calibri" panose="020F0502020204030204" pitchFamily="34" charset="0"/>
                        </a:rPr>
                        <a:t>Bilgisayar(Laptop)</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Hukuk Fakültesi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Öğretim Görevlisi Şahsi Bilgisayarı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Okul Bilgisayarı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Kalite Temsilcimizin K klasörüne</a:t>
                      </a:r>
                      <a:r>
                        <a:rPr lang="tr-TR" sz="1400" b="0" i="0" u="none" strike="noStrike" baseline="0" dirty="0">
                          <a:solidFill>
                            <a:srgbClr val="000000"/>
                          </a:solidFill>
                          <a:effectLst/>
                          <a:latin typeface="Calibri" panose="020F0502020204030204" pitchFamily="34" charset="0"/>
                        </a:rPr>
                        <a:t> erişimi ve uygulamalara erişimin şahsi bilgisayarı ile sağlanamaması.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563968908"/>
                  </a:ext>
                </a:extLst>
              </a:tr>
              <a:tr h="298264">
                <a:tc>
                  <a:txBody>
                    <a:bodyPr/>
                    <a:lstStyle/>
                    <a:p>
                      <a:pPr algn="ctr" fontAlgn="ctr"/>
                      <a:r>
                        <a:rPr lang="tr-TR" sz="1400" b="0" i="0" u="none" strike="noStrike" dirty="0">
                          <a:solidFill>
                            <a:srgbClr val="000000"/>
                          </a:solidFill>
                          <a:effectLst/>
                          <a:latin typeface="Calibri" panose="020F0502020204030204" pitchFamily="34" charset="0"/>
                        </a:rPr>
                        <a:t>Bilgisayar(Laptop)</a:t>
                      </a:r>
                    </a:p>
                  </a:txBody>
                  <a:tcPr marL="2503" marR="2503" marT="2503" marB="0" anchor="ctr">
                    <a:lnL w="6350" cap="flat" cmpd="sng" algn="ctr">
                      <a:solidFill>
                        <a:srgbClr val="141312"/>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141312"/>
                      </a:solidFill>
                      <a:prstDash val="solid"/>
                      <a:round/>
                      <a:headEnd type="none" w="med" len="med"/>
                      <a:tailEnd type="none" w="med" len="med"/>
                    </a:lnT>
                    <a:lnB w="6350" cap="flat" cmpd="sng" algn="ctr">
                      <a:solidFill>
                        <a:srgbClr val="141312"/>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Hukuk Fakültesi</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Öğretim Görevlisi Şahsi Bilgisayarı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Okul Bilgisayarı</a:t>
                      </a: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tc>
                  <a:txBody>
                    <a:bodyPr/>
                    <a:lstStyle/>
                    <a:p>
                      <a:pPr algn="ctr" fontAlgn="ctr"/>
                      <a:r>
                        <a:rPr lang="tr-TR" sz="1400" b="0" i="0" u="none" strike="noStrike" dirty="0">
                          <a:solidFill>
                            <a:srgbClr val="000000"/>
                          </a:solidFill>
                          <a:effectLst/>
                          <a:latin typeface="Calibri" panose="020F0502020204030204" pitchFamily="34" charset="0"/>
                        </a:rPr>
                        <a:t>Öğretim</a:t>
                      </a:r>
                      <a:r>
                        <a:rPr lang="tr-TR" sz="1400" b="0" i="0" u="none" strike="noStrike" baseline="0" dirty="0">
                          <a:solidFill>
                            <a:srgbClr val="000000"/>
                          </a:solidFill>
                          <a:effectLst/>
                          <a:latin typeface="Calibri" panose="020F0502020204030204" pitchFamily="34" charset="0"/>
                        </a:rPr>
                        <a:t> elemanımızın şahsi bilgisayarındaki teknik problemden kaynaklı projeksiyona bağlantı sağlanamaması.</a:t>
                      </a:r>
                      <a:endParaRPr lang="tr-TR" sz="1400" b="0" i="0" u="none" strike="noStrike" dirty="0">
                        <a:solidFill>
                          <a:srgbClr val="000000"/>
                        </a:solidFill>
                        <a:effectLst/>
                        <a:latin typeface="Calibri" panose="020F0502020204030204" pitchFamily="34" charset="0"/>
                      </a:endParaRPr>
                    </a:p>
                  </a:txBody>
                  <a:tcPr marL="2503" marR="2503" marT="2503"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FF"/>
                    </a:solidFill>
                  </a:tcPr>
                </a:tc>
                <a:extLst>
                  <a:ext uri="{0D108BD9-81ED-4DB2-BD59-A6C34878D82A}">
                    <a16:rowId xmlns:a16="http://schemas.microsoft.com/office/drawing/2014/main" val="3815462751"/>
                  </a:ext>
                </a:extLst>
              </a:tr>
            </a:tbl>
          </a:graphicData>
        </a:graphic>
      </p:graphicFrame>
    </p:spTree>
    <p:extLst>
      <p:ext uri="{BB962C8B-B14F-4D97-AF65-F5344CB8AC3E}">
        <p14:creationId xmlns:p14="http://schemas.microsoft.com/office/powerpoint/2010/main" val="15901657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Metin kutusu 4">
            <a:extLst>
              <a:ext uri="{FF2B5EF4-FFF2-40B4-BE49-F238E27FC236}">
                <a16:creationId xmlns:a16="http://schemas.microsoft.com/office/drawing/2014/main" id="{57C0E41D-3DD4-4068-B64C-DBA801AC6D69}"/>
              </a:ext>
            </a:extLst>
          </p:cNvPr>
          <p:cNvSpPr txBox="1"/>
          <p:nvPr/>
        </p:nvSpPr>
        <p:spPr>
          <a:xfrm>
            <a:off x="1789470" y="157316"/>
            <a:ext cx="5869859" cy="1079575"/>
          </a:xfrm>
          <a:prstGeom prst="rect">
            <a:avLst/>
          </a:prstGeom>
        </p:spPr>
        <p:txBody>
          <a:bodyPr vert="horz" lIns="91440" tIns="45720" rIns="91440" bIns="45720" rtlCol="0" anchor="b">
            <a:noAutofit/>
          </a:bodyPr>
          <a:lstStyle/>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MEVCUT </a:t>
            </a:r>
            <a:r>
              <a:rPr lang="en-US" sz="2800" b="1" dirty="0">
                <a:solidFill>
                  <a:schemeClr val="accent6"/>
                </a:solidFill>
                <a:effectLst>
                  <a:outerShdw blurRad="38100" dist="38100" dir="2700000" algn="tl">
                    <a:srgbClr val="000000">
                      <a:alpha val="43137"/>
                    </a:srgbClr>
                  </a:outerShdw>
                </a:effectLst>
                <a:ea typeface="+mj-ea"/>
                <a:cs typeface="+mj-cs"/>
              </a:rPr>
              <a:t>KAYNAK</a:t>
            </a:r>
            <a:r>
              <a:rPr lang="tr-TR" sz="2800" b="1" dirty="0">
                <a:solidFill>
                  <a:schemeClr val="accent6"/>
                </a:solidFill>
                <a:effectLst>
                  <a:outerShdw blurRad="38100" dist="38100" dir="2700000" algn="tl">
                    <a:srgbClr val="000000">
                      <a:alpha val="43137"/>
                    </a:srgbClr>
                  </a:outerShdw>
                </a:effectLst>
                <a:ea typeface="+mj-ea"/>
                <a:cs typeface="+mj-cs"/>
              </a:rPr>
              <a:t>LAR ve </a:t>
            </a:r>
            <a:r>
              <a:rPr lang="en-US" sz="2800" b="1" dirty="0">
                <a:solidFill>
                  <a:schemeClr val="accent6"/>
                </a:solidFill>
                <a:effectLst>
                  <a:outerShdw blurRad="38100" dist="38100" dir="2700000" algn="tl">
                    <a:srgbClr val="000000">
                      <a:alpha val="43137"/>
                    </a:srgbClr>
                  </a:outerShdw>
                </a:effectLst>
                <a:ea typeface="+mj-ea"/>
                <a:cs typeface="+mj-cs"/>
              </a:rPr>
              <a:t> İHTİYA</a:t>
            </a:r>
            <a:r>
              <a:rPr lang="tr-TR" sz="2800" b="1" dirty="0">
                <a:solidFill>
                  <a:schemeClr val="accent6"/>
                </a:solidFill>
                <a:effectLst>
                  <a:outerShdw blurRad="38100" dist="38100" dir="2700000" algn="tl">
                    <a:srgbClr val="000000">
                      <a:alpha val="43137"/>
                    </a:srgbClr>
                  </a:outerShdw>
                </a:effectLst>
                <a:ea typeface="+mj-ea"/>
                <a:cs typeface="+mj-cs"/>
              </a:rPr>
              <a:t>ÇLAR</a:t>
            </a:r>
          </a:p>
          <a:p>
            <a:pPr algn="ctr">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(İŞ GÜCÜ-İNSAN KAYNAĞI)</a:t>
            </a:r>
            <a:endParaRPr lang="en-US" sz="2800" b="1" dirty="0">
              <a:solidFill>
                <a:schemeClr val="accent6"/>
              </a:solidFill>
              <a:effectLst>
                <a:outerShdw blurRad="38100" dist="38100" dir="2700000" algn="tl">
                  <a:srgbClr val="000000">
                    <a:alpha val="43137"/>
                  </a:srgbClr>
                </a:outerShdw>
              </a:effectLst>
              <a:ea typeface="+mj-ea"/>
              <a:cs typeface="+mj-cs"/>
            </a:endParaRPr>
          </a:p>
        </p:txBody>
      </p:sp>
      <p:sp>
        <p:nvSpPr>
          <p:cNvPr id="6" name="Metin kutusu 1352"/>
          <p:cNvSpPr txBox="1"/>
          <p:nvPr/>
        </p:nvSpPr>
        <p:spPr>
          <a:xfrm>
            <a:off x="2489200" y="29232225"/>
            <a:ext cx="196850" cy="115888"/>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7" name="Metin kutusu 1353"/>
          <p:cNvSpPr txBox="1"/>
          <p:nvPr/>
        </p:nvSpPr>
        <p:spPr>
          <a:xfrm>
            <a:off x="2484438" y="2939415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8" name="Metin kutusu 1354"/>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9" name="Metin kutusu 1355"/>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0" name="Metin kutusu 1356"/>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1" name="Metin kutusu 1357"/>
          <p:cNvSpPr txBox="1"/>
          <p:nvPr/>
        </p:nvSpPr>
        <p:spPr>
          <a:xfrm>
            <a:off x="3887788" y="29222700"/>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2" name="Metin kutusu 1358"/>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3" name="Metin kutusu 1359"/>
          <p:cNvSpPr txBox="1"/>
          <p:nvPr/>
        </p:nvSpPr>
        <p:spPr>
          <a:xfrm>
            <a:off x="3887788" y="29579888"/>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4" name="Metin kutusu 1360"/>
          <p:cNvSpPr txBox="1"/>
          <p:nvPr/>
        </p:nvSpPr>
        <p:spPr>
          <a:xfrm>
            <a:off x="2489200" y="29232225"/>
            <a:ext cx="196850" cy="115888"/>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5" name="Metin kutusu 1361"/>
          <p:cNvSpPr txBox="1"/>
          <p:nvPr/>
        </p:nvSpPr>
        <p:spPr>
          <a:xfrm>
            <a:off x="2484438" y="29556075"/>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6" name="Metin kutusu 1362"/>
          <p:cNvSpPr txBox="1"/>
          <p:nvPr/>
        </p:nvSpPr>
        <p:spPr>
          <a:xfrm>
            <a:off x="3887788" y="29222700"/>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7" name="Metin kutusu 1363"/>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8" name="Metin kutusu 1364"/>
          <p:cNvSpPr txBox="1"/>
          <p:nvPr/>
        </p:nvSpPr>
        <p:spPr>
          <a:xfrm>
            <a:off x="2489200" y="29224288"/>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19" name="Metin kutusu 1365"/>
          <p:cNvSpPr txBox="1"/>
          <p:nvPr/>
        </p:nvSpPr>
        <p:spPr>
          <a:xfrm>
            <a:off x="2484438" y="29378275"/>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0" name="Metin kutusu 1367"/>
          <p:cNvSpPr txBox="1"/>
          <p:nvPr/>
        </p:nvSpPr>
        <p:spPr>
          <a:xfrm>
            <a:off x="3887788" y="29222700"/>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1" name="Metin kutusu 1368"/>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2" name="Metin kutusu 1369"/>
          <p:cNvSpPr txBox="1"/>
          <p:nvPr/>
        </p:nvSpPr>
        <p:spPr>
          <a:xfrm>
            <a:off x="3887788" y="292227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3" name="Metin kutusu 1370"/>
          <p:cNvSpPr txBox="1"/>
          <p:nvPr/>
        </p:nvSpPr>
        <p:spPr>
          <a:xfrm>
            <a:off x="3887788" y="29376688"/>
            <a:ext cx="196850" cy="11588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4" name="Metin kutusu 1371"/>
          <p:cNvSpPr txBox="1"/>
          <p:nvPr/>
        </p:nvSpPr>
        <p:spPr>
          <a:xfrm>
            <a:off x="3887788" y="29579888"/>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5" name="Metin kutusu 1372"/>
          <p:cNvSpPr txBox="1"/>
          <p:nvPr/>
        </p:nvSpPr>
        <p:spPr>
          <a:xfrm>
            <a:off x="3887788" y="29579888"/>
            <a:ext cx="196850" cy="11747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6" name="Metin kutusu 1373"/>
          <p:cNvSpPr txBox="1"/>
          <p:nvPr/>
        </p:nvSpPr>
        <p:spPr>
          <a:xfrm>
            <a:off x="2489200"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7" name="Metin kutusu 1374"/>
          <p:cNvSpPr txBox="1"/>
          <p:nvPr/>
        </p:nvSpPr>
        <p:spPr>
          <a:xfrm>
            <a:off x="2484438"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8" name="Metin kutusu 1375"/>
          <p:cNvSpPr txBox="1"/>
          <p:nvPr/>
        </p:nvSpPr>
        <p:spPr>
          <a:xfrm>
            <a:off x="2484438"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29" name="Metin kutusu 1376"/>
          <p:cNvSpPr txBox="1"/>
          <p:nvPr/>
        </p:nvSpPr>
        <p:spPr>
          <a:xfrm>
            <a:off x="3887788" y="29222700"/>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0" name="Metin kutusu 1377"/>
          <p:cNvSpPr txBox="1"/>
          <p:nvPr/>
        </p:nvSpPr>
        <p:spPr>
          <a:xfrm>
            <a:off x="3887788" y="2938462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1" name="Metin kutusu 1378"/>
          <p:cNvSpPr txBox="1"/>
          <p:nvPr/>
        </p:nvSpPr>
        <p:spPr>
          <a:xfrm>
            <a:off x="3887788" y="29587825"/>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solidFill>
                <a:srgbClr val="FF0000"/>
              </a:solidFill>
            </a:endParaRPr>
          </a:p>
        </p:txBody>
      </p:sp>
      <p:sp>
        <p:nvSpPr>
          <p:cNvPr id="32" name="Metin kutusu 1379"/>
          <p:cNvSpPr txBox="1"/>
          <p:nvPr/>
        </p:nvSpPr>
        <p:spPr>
          <a:xfrm>
            <a:off x="4859338" y="29232225"/>
            <a:ext cx="196850" cy="115888"/>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3" name="Metin kutusu 1380"/>
          <p:cNvSpPr txBox="1"/>
          <p:nvPr/>
        </p:nvSpPr>
        <p:spPr>
          <a:xfrm>
            <a:off x="4854575" y="29400500"/>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4" name="Metin kutusu 1381"/>
          <p:cNvSpPr txBox="1"/>
          <p:nvPr/>
        </p:nvSpPr>
        <p:spPr>
          <a:xfrm>
            <a:off x="4854575" y="29556075"/>
            <a:ext cx="196850" cy="12382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5" name="Metin kutusu 1382"/>
          <p:cNvSpPr txBox="1"/>
          <p:nvPr/>
        </p:nvSpPr>
        <p:spPr>
          <a:xfrm>
            <a:off x="2489200" y="30122813"/>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6" name="Metin kutusu 1383"/>
          <p:cNvSpPr txBox="1"/>
          <p:nvPr/>
        </p:nvSpPr>
        <p:spPr>
          <a:xfrm>
            <a:off x="2484438" y="3028473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7" name="Metin kutusu 1384"/>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8" name="Metin kutusu 1385"/>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39" name="Metin kutusu 1386"/>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0" name="Metin kutusu 1387"/>
          <p:cNvSpPr txBox="1"/>
          <p:nvPr/>
        </p:nvSpPr>
        <p:spPr>
          <a:xfrm>
            <a:off x="3887788" y="30113288"/>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1" name="Metin kutusu 1388"/>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2" name="Metin kutusu 1389"/>
          <p:cNvSpPr txBox="1"/>
          <p:nvPr/>
        </p:nvSpPr>
        <p:spPr>
          <a:xfrm>
            <a:off x="3887788" y="30472063"/>
            <a:ext cx="196850" cy="115887"/>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3" name="Metin kutusu 1390"/>
          <p:cNvSpPr txBox="1"/>
          <p:nvPr/>
        </p:nvSpPr>
        <p:spPr>
          <a:xfrm>
            <a:off x="2489200" y="30122813"/>
            <a:ext cx="196850" cy="11747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4" name="Metin kutusu 1391"/>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5" name="Metin kutusu 1392"/>
          <p:cNvSpPr txBox="1"/>
          <p:nvPr/>
        </p:nvSpPr>
        <p:spPr>
          <a:xfrm>
            <a:off x="3887788" y="30113288"/>
            <a:ext cx="196850" cy="123825"/>
          </a:xfrm>
          <a:prstGeom prst="rect">
            <a:avLst/>
          </a:prstGeom>
          <a:solidFill>
            <a:sysClr val="window" lastClr="FFFFFF"/>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6" name="Metin kutusu 1393"/>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7" name="Metin kutusu 1394"/>
          <p:cNvSpPr txBox="1"/>
          <p:nvPr/>
        </p:nvSpPr>
        <p:spPr>
          <a:xfrm>
            <a:off x="2489200" y="30114875"/>
            <a:ext cx="196850" cy="117475"/>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8" name="Metin kutusu 1395"/>
          <p:cNvSpPr txBox="1"/>
          <p:nvPr/>
        </p:nvSpPr>
        <p:spPr>
          <a:xfrm>
            <a:off x="2484438" y="30270450"/>
            <a:ext cx="196850" cy="1412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49" name="Metin kutusu 1396"/>
          <p:cNvSpPr txBox="1"/>
          <p:nvPr/>
        </p:nvSpPr>
        <p:spPr>
          <a:xfrm>
            <a:off x="2484438" y="30446663"/>
            <a:ext cx="204787" cy="160337"/>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0" name="Metin kutusu 1397"/>
          <p:cNvSpPr txBox="1"/>
          <p:nvPr/>
        </p:nvSpPr>
        <p:spPr>
          <a:xfrm>
            <a:off x="3887788" y="30113288"/>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1" name="Metin kutusu 1398"/>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2" name="Metin kutusu 1399"/>
          <p:cNvSpPr txBox="1"/>
          <p:nvPr/>
        </p:nvSpPr>
        <p:spPr>
          <a:xfrm>
            <a:off x="3887788" y="30113288"/>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3" name="Metin kutusu 1400"/>
          <p:cNvSpPr txBox="1"/>
          <p:nvPr/>
        </p:nvSpPr>
        <p:spPr>
          <a:xfrm>
            <a:off x="3887788" y="30267275"/>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4" name="Metin kutusu 1401"/>
          <p:cNvSpPr txBox="1"/>
          <p:nvPr/>
        </p:nvSpPr>
        <p:spPr>
          <a:xfrm>
            <a:off x="3887788" y="30472063"/>
            <a:ext cx="196850" cy="115887"/>
          </a:xfrm>
          <a:prstGeom prst="rect">
            <a:avLst/>
          </a:prstGeom>
          <a:solidFill>
            <a:srgbClr val="00B05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5" name="Metin kutusu 1402"/>
          <p:cNvSpPr txBox="1"/>
          <p:nvPr/>
        </p:nvSpPr>
        <p:spPr>
          <a:xfrm>
            <a:off x="3887788" y="30472063"/>
            <a:ext cx="196850" cy="115887"/>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6" name="Metin kutusu 1403"/>
          <p:cNvSpPr txBox="1"/>
          <p:nvPr/>
        </p:nvSpPr>
        <p:spPr>
          <a:xfrm>
            <a:off x="2489200"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7" name="Metin kutusu 1404"/>
          <p:cNvSpPr txBox="1"/>
          <p:nvPr/>
        </p:nvSpPr>
        <p:spPr>
          <a:xfrm>
            <a:off x="2484438"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8" name="Metin kutusu 1405"/>
          <p:cNvSpPr txBox="1"/>
          <p:nvPr/>
        </p:nvSpPr>
        <p:spPr>
          <a:xfrm>
            <a:off x="2484438" y="30446663"/>
            <a:ext cx="196850" cy="12382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59" name="Metin kutusu 1406"/>
          <p:cNvSpPr txBox="1"/>
          <p:nvPr/>
        </p:nvSpPr>
        <p:spPr>
          <a:xfrm>
            <a:off x="3887788" y="30113288"/>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0" name="Metin kutusu 1407"/>
          <p:cNvSpPr txBox="1"/>
          <p:nvPr/>
        </p:nvSpPr>
        <p:spPr>
          <a:xfrm>
            <a:off x="3887788" y="30275213"/>
            <a:ext cx="196850" cy="117475"/>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1" name="Metin kutusu 1408"/>
          <p:cNvSpPr txBox="1"/>
          <p:nvPr/>
        </p:nvSpPr>
        <p:spPr>
          <a:xfrm>
            <a:off x="3887788" y="30480000"/>
            <a:ext cx="196850" cy="115888"/>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2" name="Metin kutusu 1409"/>
          <p:cNvSpPr txBox="1"/>
          <p:nvPr/>
        </p:nvSpPr>
        <p:spPr>
          <a:xfrm>
            <a:off x="4859338" y="30122813"/>
            <a:ext cx="196850" cy="117475"/>
          </a:xfrm>
          <a:prstGeom prst="rect">
            <a:avLst/>
          </a:prstGeom>
          <a:solidFill>
            <a:srgbClr val="FF0000"/>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3" name="Metin kutusu 1410"/>
          <p:cNvSpPr txBox="1"/>
          <p:nvPr/>
        </p:nvSpPr>
        <p:spPr>
          <a:xfrm>
            <a:off x="4854575" y="30292675"/>
            <a:ext cx="196850" cy="115888"/>
          </a:xfrm>
          <a:prstGeom prst="rect">
            <a:avLst/>
          </a:prstGeom>
          <a:solidFill>
            <a:schemeClr val="lt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sp>
        <p:nvSpPr>
          <p:cNvPr id="64" name="Metin kutusu 1411"/>
          <p:cNvSpPr txBox="1"/>
          <p:nvPr/>
        </p:nvSpPr>
        <p:spPr>
          <a:xfrm>
            <a:off x="4854575" y="30446663"/>
            <a:ext cx="196850" cy="123825"/>
          </a:xfrm>
          <a:prstGeom prst="rect">
            <a:avLst/>
          </a:prstGeom>
          <a:solidFill>
            <a:schemeClr val="bg1"/>
          </a:solidFill>
          <a:ln w="12700" cmpd="sng">
            <a:solidFill>
              <a:schemeClr val="tx1"/>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endParaRPr lang="tr-TR"/>
          </a:p>
        </p:txBody>
      </p:sp>
      <p:pic>
        <p:nvPicPr>
          <p:cNvPr id="65"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9178" y="304675"/>
            <a:ext cx="1690292" cy="359038"/>
          </a:xfrm>
          <a:prstGeom prst="rect">
            <a:avLst/>
          </a:prstGeom>
          <a:noFill/>
          <a:extLst>
            <a:ext uri="{909E8E84-426E-40DD-AFC4-6F175D3DCCD1}">
              <a14:hiddenFill xmlns:a14="http://schemas.microsoft.com/office/drawing/2010/main">
                <a:solidFill>
                  <a:srgbClr val="FFFFFF"/>
                </a:solidFill>
              </a14:hiddenFill>
            </a:ext>
          </a:extLst>
        </p:spPr>
      </p:pic>
      <p:pic>
        <p:nvPicPr>
          <p:cNvPr id="3" name="Resim 2">
            <a:extLst>
              <a:ext uri="{FF2B5EF4-FFF2-40B4-BE49-F238E27FC236}">
                <a16:creationId xmlns:a16="http://schemas.microsoft.com/office/drawing/2014/main" id="{FBCC0D33-D80E-2441-2F41-9D182D888A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18" y="1599988"/>
            <a:ext cx="9043987" cy="4692324"/>
          </a:xfrm>
          <a:prstGeom prst="rect">
            <a:avLst/>
          </a:prstGeom>
        </p:spPr>
      </p:pic>
    </p:spTree>
    <p:extLst>
      <p:ext uri="{BB962C8B-B14F-4D97-AF65-F5344CB8AC3E}">
        <p14:creationId xmlns:p14="http://schemas.microsoft.com/office/powerpoint/2010/main" val="4493892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etin kutusu 4"/>
          <p:cNvSpPr txBox="1"/>
          <p:nvPr/>
        </p:nvSpPr>
        <p:spPr>
          <a:xfrm>
            <a:off x="2014023" y="525848"/>
            <a:ext cx="5265420" cy="845820"/>
          </a:xfrm>
          <a:prstGeom prst="rect">
            <a:avLst/>
          </a:prstGeom>
        </p:spPr>
        <p:txBody>
          <a:bodyPr vert="horz" lIns="91440" tIns="45720" rIns="91440" bIns="45720" rtlCol="0" anchor="b">
            <a:noAutofit/>
          </a:bodyPr>
          <a:lstStyle/>
          <a:p>
            <a:pPr algn="ctr">
              <a:lnSpc>
                <a:spcPct val="90000"/>
              </a:lnSpc>
              <a:spcBef>
                <a:spcPct val="0"/>
              </a:spcBef>
              <a:spcAft>
                <a:spcPts val="600"/>
              </a:spcAft>
            </a:pPr>
            <a:r>
              <a:rPr lang="tr-TR" sz="2800" b="1" dirty="0">
                <a:solidFill>
                  <a:schemeClr val="accent6"/>
                </a:solidFill>
                <a:effectLst>
                  <a:outerShdw blurRad="38100" dist="38100" dir="2700000" algn="tl">
                    <a:srgbClr val="000000">
                      <a:alpha val="43137"/>
                    </a:srgbClr>
                  </a:outerShdw>
                </a:effectLst>
                <a:ea typeface="+mj-ea"/>
                <a:cs typeface="+mj-cs"/>
              </a:rPr>
              <a:t>SKORU YÜKSEK OLAN ve AKSİYON GEREKTİREN </a:t>
            </a:r>
            <a:r>
              <a:rPr lang="en-US" sz="2800" b="1" kern="1200" dirty="0">
                <a:solidFill>
                  <a:schemeClr val="accent6"/>
                </a:solidFill>
                <a:effectLst>
                  <a:outerShdw blurRad="38100" dist="38100" dir="2700000" algn="tl">
                    <a:srgbClr val="000000">
                      <a:alpha val="43137"/>
                    </a:srgbClr>
                  </a:outerShdw>
                </a:effectLst>
                <a:ea typeface="+mj-ea"/>
                <a:cs typeface="+mj-cs"/>
              </a:rPr>
              <a:t>RİS</a:t>
            </a:r>
            <a:r>
              <a:rPr lang="tr-TR" sz="2800" b="1" dirty="0">
                <a:solidFill>
                  <a:schemeClr val="accent6"/>
                </a:solidFill>
                <a:effectLst>
                  <a:outerShdw blurRad="38100" dist="38100" dir="2700000" algn="tl">
                    <a:srgbClr val="000000">
                      <a:alpha val="43137"/>
                    </a:srgbClr>
                  </a:outerShdw>
                </a:effectLst>
                <a:ea typeface="+mj-ea"/>
                <a:cs typeface="+mj-cs"/>
              </a:rPr>
              <a:t>KLER</a:t>
            </a:r>
            <a:endParaRPr lang="en-US" sz="2800" b="1" kern="1200" dirty="0">
              <a:solidFill>
                <a:schemeClr val="accent6"/>
              </a:solidFill>
              <a:effectLst>
                <a:outerShdw blurRad="38100" dist="38100" dir="2700000" algn="tl">
                  <a:srgbClr val="000000">
                    <a:alpha val="43137"/>
                  </a:srgbClr>
                </a:outerShdw>
              </a:effectLst>
              <a:ea typeface="+mj-ea"/>
              <a:cs typeface="+mj-cs"/>
            </a:endParaRPr>
          </a:p>
        </p:txBody>
      </p:sp>
      <p:sp>
        <p:nvSpPr>
          <p:cNvPr id="12"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3"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4" name="143 Metin kutusu"/>
          <p:cNvSpPr txBox="1"/>
          <p:nvPr/>
        </p:nvSpPr>
        <p:spPr>
          <a:xfrm>
            <a:off x="266700" y="2288576"/>
            <a:ext cx="266700" cy="27146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sp>
        <p:nvSpPr>
          <p:cNvPr id="15" name="143 Metin kutusu"/>
          <p:cNvSpPr txBox="1"/>
          <p:nvPr/>
        </p:nvSpPr>
        <p:spPr>
          <a:xfrm>
            <a:off x="266700" y="2450501"/>
            <a:ext cx="266700" cy="265113"/>
          </a:xfrm>
          <a:prstGeom prst="rect">
            <a:avLst/>
          </a:prstGeom>
          <a:noFill/>
        </p:spPr>
        <p:style>
          <a:lnRef idx="0">
            <a:scrgbClr r="0" g="0" b="0"/>
          </a:lnRef>
          <a:fillRef idx="0">
            <a:scrgbClr r="0" g="0" b="0"/>
          </a:fillRef>
          <a:effectRef idx="0">
            <a:scrgbClr r="0" g="0" b="0"/>
          </a:effectRef>
          <a:fontRef idx="minor">
            <a:schemeClr val="tx1"/>
          </a:fontRef>
        </p:style>
        <p:txBody>
          <a:bodyPr wrap="square" rtlCol="0" anchor="t">
            <a:spAutoFit/>
          </a:bodyPr>
          <a:lstStyle>
            <a:lvl1pPr marL="0" indent="0">
              <a:defRPr sz="1100">
                <a:solidFill>
                  <a:schemeClr val="tx1"/>
                </a:solidFill>
                <a:latin typeface="+mn-lt"/>
                <a:ea typeface="+mn-ea"/>
                <a:cs typeface="+mn-cs"/>
              </a:defRPr>
            </a:lvl1pPr>
            <a:lvl2pPr marL="457200" indent="0">
              <a:defRPr sz="1100">
                <a:solidFill>
                  <a:schemeClr val="tx1"/>
                </a:solidFill>
                <a:latin typeface="+mn-lt"/>
                <a:ea typeface="+mn-ea"/>
                <a:cs typeface="+mn-cs"/>
              </a:defRPr>
            </a:lvl2pPr>
            <a:lvl3pPr marL="914400" indent="0">
              <a:defRPr sz="1100">
                <a:solidFill>
                  <a:schemeClr val="tx1"/>
                </a:solidFill>
                <a:latin typeface="+mn-lt"/>
                <a:ea typeface="+mn-ea"/>
                <a:cs typeface="+mn-cs"/>
              </a:defRPr>
            </a:lvl3pPr>
            <a:lvl4pPr marL="1371600" indent="0">
              <a:defRPr sz="1100">
                <a:solidFill>
                  <a:schemeClr val="tx1"/>
                </a:solidFill>
                <a:latin typeface="+mn-lt"/>
                <a:ea typeface="+mn-ea"/>
                <a:cs typeface="+mn-cs"/>
              </a:defRPr>
            </a:lvl4pPr>
            <a:lvl5pPr marL="1828800" indent="0">
              <a:defRPr sz="1100">
                <a:solidFill>
                  <a:schemeClr val="tx1"/>
                </a:solidFill>
                <a:latin typeface="+mn-lt"/>
                <a:ea typeface="+mn-ea"/>
                <a:cs typeface="+mn-cs"/>
              </a:defRPr>
            </a:lvl5pPr>
            <a:lvl6pPr marL="2286000" indent="0">
              <a:defRPr sz="1100">
                <a:solidFill>
                  <a:schemeClr val="tx1"/>
                </a:solidFill>
                <a:latin typeface="+mn-lt"/>
                <a:ea typeface="+mn-ea"/>
                <a:cs typeface="+mn-cs"/>
              </a:defRPr>
            </a:lvl6pPr>
            <a:lvl7pPr marL="2743200" indent="0">
              <a:defRPr sz="1100">
                <a:solidFill>
                  <a:schemeClr val="tx1"/>
                </a:solidFill>
                <a:latin typeface="+mn-lt"/>
                <a:ea typeface="+mn-ea"/>
                <a:cs typeface="+mn-cs"/>
              </a:defRPr>
            </a:lvl7pPr>
            <a:lvl8pPr marL="3200400" indent="0">
              <a:defRPr sz="1100">
                <a:solidFill>
                  <a:schemeClr val="tx1"/>
                </a:solidFill>
                <a:latin typeface="+mn-lt"/>
                <a:ea typeface="+mn-ea"/>
                <a:cs typeface="+mn-cs"/>
              </a:defRPr>
            </a:lvl8pPr>
            <a:lvl9pPr marL="3657600" indent="0">
              <a:defRPr sz="1100">
                <a:solidFill>
                  <a:schemeClr val="tx1"/>
                </a:solidFill>
                <a:latin typeface="+mn-lt"/>
                <a:ea typeface="+mn-ea"/>
                <a:cs typeface="+mn-cs"/>
              </a:defRPr>
            </a:lvl9pPr>
          </a:lstStyle>
          <a:p>
            <a:endParaRPr lang="tr-TR"/>
          </a:p>
        </p:txBody>
      </p:sp>
      <p:pic>
        <p:nvPicPr>
          <p:cNvPr id="9"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620688"/>
            <a:ext cx="1512168" cy="321202"/>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10" name="Tablo 9"/>
          <p:cNvGraphicFramePr>
            <a:graphicFrameLocks noGrp="1"/>
          </p:cNvGraphicFramePr>
          <p:nvPr>
            <p:extLst>
              <p:ext uri="{D42A27DB-BD31-4B8C-83A1-F6EECF244321}">
                <p14:modId xmlns:p14="http://schemas.microsoft.com/office/powerpoint/2010/main" val="3391100167"/>
              </p:ext>
            </p:extLst>
          </p:nvPr>
        </p:nvGraphicFramePr>
        <p:xfrm>
          <a:off x="545122" y="1801446"/>
          <a:ext cx="8203223" cy="1483360"/>
        </p:xfrm>
        <a:graphic>
          <a:graphicData uri="http://schemas.openxmlformats.org/drawingml/2006/table">
            <a:tbl>
              <a:tblPr firstRow="1" bandRow="1">
                <a:tableStyleId>{3B4B98B0-60AC-42C2-AFA5-B58CD77FA1E5}</a:tableStyleId>
              </a:tblPr>
              <a:tblGrid>
                <a:gridCol w="1828801">
                  <a:extLst>
                    <a:ext uri="{9D8B030D-6E8A-4147-A177-3AD203B41FA5}">
                      <a16:colId xmlns:a16="http://schemas.microsoft.com/office/drawing/2014/main" val="3521804200"/>
                    </a:ext>
                  </a:extLst>
                </a:gridCol>
                <a:gridCol w="6374422">
                  <a:extLst>
                    <a:ext uri="{9D8B030D-6E8A-4147-A177-3AD203B41FA5}">
                      <a16:colId xmlns:a16="http://schemas.microsoft.com/office/drawing/2014/main" val="2784112581"/>
                    </a:ext>
                  </a:extLst>
                </a:gridCol>
              </a:tblGrid>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Riskin</a:t>
                      </a:r>
                      <a:r>
                        <a:rPr lang="tr-TR" baseline="0" dirty="0">
                          <a:solidFill>
                            <a:srgbClr val="0C0D0D"/>
                          </a:solidFill>
                        </a:rPr>
                        <a:t> Tanımı :</a:t>
                      </a:r>
                      <a:endParaRPr lang="tr-TR" dirty="0">
                        <a:solidFill>
                          <a:srgbClr val="0C0D0D"/>
                        </a:solidFill>
                      </a:endParaRP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solidFill>
                      <a:schemeClr val="accent6">
                        <a:lumMod val="20000"/>
                        <a:lumOff val="80000"/>
                      </a:schemeClr>
                    </a:solidFill>
                  </a:tcPr>
                </a:tc>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endParaRPr lang="tr-TR" dirty="0"/>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accent6">
                        <a:lumMod val="20000"/>
                        <a:lumOff val="80000"/>
                      </a:schemeClr>
                    </a:solidFill>
                  </a:tcPr>
                </a:tc>
                <a:extLst>
                  <a:ext uri="{0D108BD9-81ED-4DB2-BD59-A6C34878D82A}">
                    <a16:rowId xmlns:a16="http://schemas.microsoft.com/office/drawing/2014/main" val="2463863686"/>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Termin Tarihi </a:t>
                      </a:r>
                      <a:r>
                        <a:rPr lang="tr-TR" baseline="0" dirty="0">
                          <a:solidFill>
                            <a:srgbClr val="0C0D0D"/>
                          </a:solidFill>
                        </a:rPr>
                        <a:t>:</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3702495391"/>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Sorumlu</a:t>
                      </a:r>
                      <a:r>
                        <a:rPr lang="tr-TR" baseline="0" dirty="0">
                          <a:solidFill>
                            <a:srgbClr val="0C0D0D"/>
                          </a:solidFill>
                        </a:rPr>
                        <a:t> Birim :</a:t>
                      </a:r>
                      <a:endParaRPr lang="tr-TR" dirty="0">
                        <a:solidFill>
                          <a:srgbClr val="0C0D0D"/>
                        </a:solidFill>
                      </a:endParaRPr>
                    </a:p>
                  </a:txBody>
                  <a:tcPr>
                    <a:lnL w="12700" cap="flat" cmpd="sng" algn="ctr">
                      <a:solidFill>
                        <a:schemeClr val="tx1"/>
                      </a:solidFill>
                      <a:prstDash val="solid"/>
                      <a:round/>
                      <a:headEnd type="none" w="med" len="med"/>
                      <a:tailEnd type="none" w="med" len="med"/>
                    </a:lnL>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solidFill>
                      <a:schemeClr val="accent6">
                        <a:lumMod val="20000"/>
                        <a:lumOff val="80000"/>
                      </a:schemeClr>
                    </a:solidFill>
                  </a:tcPr>
                </a:tc>
                <a:extLst>
                  <a:ext uri="{0D108BD9-81ED-4DB2-BD59-A6C34878D82A}">
                    <a16:rowId xmlns:a16="http://schemas.microsoft.com/office/drawing/2014/main" val="2571400847"/>
                  </a:ext>
                </a:extLst>
              </a:tr>
              <a:tr h="370840">
                <a:tc>
                  <a:txBody>
                    <a:bodyPr/>
                    <a:lstStyle/>
                    <a:p>
                      <a:pPr marL="0" marR="0" indent="0" algn="l" defTabSz="457207" rtl="0" eaLnBrk="1" fontAlgn="auto" latinLnBrk="0" hangingPunct="1">
                        <a:lnSpc>
                          <a:spcPct val="100000"/>
                        </a:lnSpc>
                        <a:spcBef>
                          <a:spcPts val="0"/>
                        </a:spcBef>
                        <a:spcAft>
                          <a:spcPts val="0"/>
                        </a:spcAft>
                        <a:buClrTx/>
                        <a:buSzTx/>
                        <a:buFontTx/>
                        <a:buNone/>
                        <a:tabLst/>
                        <a:defRPr/>
                      </a:pPr>
                      <a:r>
                        <a:rPr lang="tr-TR" dirty="0">
                          <a:solidFill>
                            <a:srgbClr val="0C0D0D"/>
                          </a:solidFill>
                        </a:rPr>
                        <a:t>Önleyici Faaliyet :</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endParaRPr lang="tr-TR" dirty="0"/>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3006109038"/>
                  </a:ext>
                </a:extLst>
              </a:tr>
            </a:tbl>
          </a:graphicData>
        </a:graphic>
      </p:graphicFrame>
      <p:sp>
        <p:nvSpPr>
          <p:cNvPr id="2" name="10 Metin kutusu">
            <a:extLst>
              <a:ext uri="{FF2B5EF4-FFF2-40B4-BE49-F238E27FC236}">
                <a16:creationId xmlns:a16="http://schemas.microsoft.com/office/drawing/2014/main" id="{C1E8DB57-18CC-1D48-AFD8-54403CA07592}"/>
              </a:ext>
            </a:extLst>
          </p:cNvPr>
          <p:cNvSpPr txBox="1"/>
          <p:nvPr/>
        </p:nvSpPr>
        <p:spPr>
          <a:xfrm>
            <a:off x="2034074" y="4245429"/>
            <a:ext cx="5374432" cy="646331"/>
          </a:xfrm>
          <a:prstGeom prst="rect">
            <a:avLst/>
          </a:prstGeom>
          <a:noFill/>
        </p:spPr>
        <p:txBody>
          <a:bodyPr wrap="square" rtlCol="0">
            <a:spAutoFit/>
          </a:bodyPr>
          <a:lstStyle/>
          <a:p>
            <a:pPr algn="ctr"/>
            <a:r>
              <a:rPr lang="tr-TR" b="1" dirty="0">
                <a:solidFill>
                  <a:srgbClr val="020424"/>
                </a:solidFill>
              </a:rPr>
              <a:t>Risk Analizinde</a:t>
            </a:r>
          </a:p>
          <a:p>
            <a:pPr algn="ctr"/>
            <a:r>
              <a:rPr lang="tr-TR" b="1" dirty="0">
                <a:solidFill>
                  <a:srgbClr val="020424"/>
                </a:solidFill>
              </a:rPr>
              <a:t>Skoru Yüksek Risk Bulunmamaktadır.</a:t>
            </a:r>
          </a:p>
        </p:txBody>
      </p:sp>
    </p:spTree>
    <p:extLst>
      <p:ext uri="{BB962C8B-B14F-4D97-AF65-F5344CB8AC3E}">
        <p14:creationId xmlns:p14="http://schemas.microsoft.com/office/powerpoint/2010/main" val="323873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Metin kutusu 4">
            <a:extLst>
              <a:ext uri="{FF2B5EF4-FFF2-40B4-BE49-F238E27FC236}">
                <a16:creationId xmlns:a16="http://schemas.microsoft.com/office/drawing/2014/main" id="{0983FF85-6A31-41EA-A11A-D71214CBEB4E}"/>
              </a:ext>
            </a:extLst>
          </p:cNvPr>
          <p:cNvSpPr txBox="1"/>
          <p:nvPr/>
        </p:nvSpPr>
        <p:spPr>
          <a:xfrm>
            <a:off x="1986117" y="320820"/>
            <a:ext cx="5471363" cy="954107"/>
          </a:xfrm>
          <a:prstGeom prst="rect">
            <a:avLst/>
          </a:prstGeom>
          <a:noFill/>
        </p:spPr>
        <p:txBody>
          <a:bodyPr wrap="square" lIns="91440" tIns="45720" rIns="91440" bIns="45720" rtlCol="0" anchor="t">
            <a:spAutoFit/>
          </a:bodyPr>
          <a:lstStyle/>
          <a:p>
            <a:pPr algn="ctr"/>
            <a:r>
              <a:rPr lang="tr-TR" sz="2800" b="1" dirty="0">
                <a:solidFill>
                  <a:schemeClr val="accent6"/>
                </a:solidFill>
                <a:effectLst>
                  <a:outerShdw blurRad="38100" dist="38100" dir="2700000" algn="tl">
                    <a:srgbClr val="000000">
                      <a:alpha val="43137"/>
                    </a:srgbClr>
                  </a:outerShdw>
                </a:effectLst>
              </a:rPr>
              <a:t>PAYDAŞ GERİBİLDİRİMLERİ</a:t>
            </a:r>
          </a:p>
          <a:p>
            <a:pPr algn="ctr"/>
            <a:r>
              <a:rPr lang="tr-TR" sz="2800" b="1" dirty="0">
                <a:solidFill>
                  <a:schemeClr val="accent6"/>
                </a:solidFill>
                <a:effectLst>
                  <a:outerShdw blurRad="38100" dist="38100" dir="2700000" algn="tl">
                    <a:srgbClr val="000000">
                      <a:alpha val="43137"/>
                    </a:srgbClr>
                  </a:outerShdw>
                </a:effectLst>
              </a:rPr>
              <a:t>(ANKET ANALİZLERİ)</a:t>
            </a:r>
            <a:endParaRPr lang="en-US" sz="2800" dirty="0">
              <a:solidFill>
                <a:schemeClr val="accent6"/>
              </a:solidFill>
              <a:cs typeface="Calibri" panose="020F0502020204030204"/>
            </a:endParaRPr>
          </a:p>
        </p:txBody>
      </p:sp>
      <p:pic>
        <p:nvPicPr>
          <p:cNvPr id="4" name="Picture 2" descr="https://admin.antalya.edu.tr/files/139/abu-logo-tr-yatay.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1520" y="476672"/>
            <a:ext cx="1512168" cy="321202"/>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a:extLst>
              <a:ext uri="{FF2B5EF4-FFF2-40B4-BE49-F238E27FC236}">
                <a16:creationId xmlns:a16="http://schemas.microsoft.com/office/drawing/2014/main" id="{39171818-63AE-0C33-390B-BC785BE04FF4}"/>
              </a:ext>
            </a:extLst>
          </p:cNvPr>
          <p:cNvSpPr txBox="1"/>
          <p:nvPr/>
        </p:nvSpPr>
        <p:spPr>
          <a:xfrm>
            <a:off x="4152900" y="3752850"/>
            <a:ext cx="184731" cy="369332"/>
          </a:xfrm>
          <a:prstGeom prst="rect">
            <a:avLst/>
          </a:prstGeom>
          <a:noFill/>
        </p:spPr>
        <p:txBody>
          <a:bodyPr wrap="none" rtlCol="0">
            <a:spAutoFit/>
          </a:bodyPr>
          <a:lstStyle/>
          <a:p>
            <a:endParaRPr lang="tr-TR" dirty="0"/>
          </a:p>
        </p:txBody>
      </p:sp>
      <p:pic>
        <p:nvPicPr>
          <p:cNvPr id="10" name="Resim 9">
            <a:extLst>
              <a:ext uri="{FF2B5EF4-FFF2-40B4-BE49-F238E27FC236}">
                <a16:creationId xmlns:a16="http://schemas.microsoft.com/office/drawing/2014/main" id="{F5954C9A-6219-7C87-E942-A5DFC55609C0}"/>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050" t="31622" r="19618" b="37591"/>
          <a:stretch/>
        </p:blipFill>
        <p:spPr>
          <a:xfrm>
            <a:off x="1317357" y="1181936"/>
            <a:ext cx="6524788" cy="2127188"/>
          </a:xfrm>
          <a:prstGeom prst="rect">
            <a:avLst/>
          </a:prstGeom>
        </p:spPr>
      </p:pic>
      <p:pic>
        <p:nvPicPr>
          <p:cNvPr id="12" name="Resim 11">
            <a:extLst>
              <a:ext uri="{FF2B5EF4-FFF2-40B4-BE49-F238E27FC236}">
                <a16:creationId xmlns:a16="http://schemas.microsoft.com/office/drawing/2014/main" id="{28A76B24-E55D-9820-ACAB-4A2112D14CF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8943" t="24944" r="19442" b="30231"/>
          <a:stretch/>
        </p:blipFill>
        <p:spPr>
          <a:xfrm>
            <a:off x="1301856" y="3211835"/>
            <a:ext cx="6524787" cy="3082909"/>
          </a:xfrm>
          <a:prstGeom prst="rect">
            <a:avLst/>
          </a:prstGeom>
        </p:spPr>
      </p:pic>
      <p:sp>
        <p:nvSpPr>
          <p:cNvPr id="13" name="10 Metin kutusu">
            <a:extLst>
              <a:ext uri="{FF2B5EF4-FFF2-40B4-BE49-F238E27FC236}">
                <a16:creationId xmlns:a16="http://schemas.microsoft.com/office/drawing/2014/main" id="{DBB943AE-DE32-FB5E-81F2-6BD4CFCCA847}"/>
              </a:ext>
            </a:extLst>
          </p:cNvPr>
          <p:cNvSpPr txBox="1"/>
          <p:nvPr/>
        </p:nvSpPr>
        <p:spPr>
          <a:xfrm>
            <a:off x="1763688" y="6183018"/>
            <a:ext cx="5374432" cy="646331"/>
          </a:xfrm>
          <a:prstGeom prst="rect">
            <a:avLst/>
          </a:prstGeom>
          <a:noFill/>
        </p:spPr>
        <p:txBody>
          <a:bodyPr wrap="square" rtlCol="0">
            <a:spAutoFit/>
          </a:bodyPr>
          <a:lstStyle/>
          <a:p>
            <a:pPr algn="ctr"/>
            <a:r>
              <a:rPr lang="tr-TR" b="1" dirty="0">
                <a:solidFill>
                  <a:srgbClr val="020424"/>
                </a:solidFill>
              </a:rPr>
              <a:t>Paydaş geribildirimleri düzenli olarak incelemekte olup gerekli olan aksiyonlar alınmaktadır.</a:t>
            </a:r>
          </a:p>
        </p:txBody>
      </p:sp>
    </p:spTree>
    <p:extLst>
      <p:ext uri="{BB962C8B-B14F-4D97-AF65-F5344CB8AC3E}">
        <p14:creationId xmlns:p14="http://schemas.microsoft.com/office/powerpoint/2010/main" val="166670058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Özel 2">
      <a:dk1>
        <a:srgbClr val="8AD0D5"/>
      </a:dk1>
      <a:lt1>
        <a:sysClr val="window" lastClr="FFFFFF"/>
      </a:lt1>
      <a:dk2>
        <a:srgbClr val="1E5155"/>
      </a:dk2>
      <a:lt2>
        <a:srgbClr val="BFBFBF"/>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640</TotalTime>
  <Words>1249</Words>
  <Application>Microsoft Office PowerPoint</Application>
  <PresentationFormat>Ekran Gösterisi (4:3)</PresentationFormat>
  <Paragraphs>243</Paragraphs>
  <Slides>18</Slides>
  <Notes>18</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18</vt:i4>
      </vt:variant>
    </vt:vector>
  </HeadingPairs>
  <TitlesOfParts>
    <vt:vector size="26" baseType="lpstr">
      <vt:lpstr>Arial</vt:lpstr>
      <vt:lpstr>Calibri</vt:lpstr>
      <vt:lpstr>Calibri Light</vt:lpstr>
      <vt:lpstr>Gilroy-Regular</vt:lpstr>
      <vt:lpstr>Times</vt:lpstr>
      <vt:lpstr>Times New Roman</vt:lpstr>
      <vt:lpstr>Wingdings 3</vt:lpstr>
      <vt:lpstr>İyon</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2019 YILI  YGG SUNUMU  MEZUNLAR OFİSİ ve KARİYER GELİŞTİRME KOORDİNATÖRLÜĞÜ SÜRECİ  30/12/2019</dc:title>
  <dc:creator>Ali Engin DORUM</dc:creator>
  <cp:lastModifiedBy>Ceren Kılıç</cp:lastModifiedBy>
  <cp:revision>66</cp:revision>
  <dcterms:created xsi:type="dcterms:W3CDTF">2020-01-20T10:44:30Z</dcterms:created>
  <dcterms:modified xsi:type="dcterms:W3CDTF">2024-05-15T12:09:37Z</dcterms:modified>
</cp:coreProperties>
</file>