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8"/>
  </p:notesMasterIdLst>
  <p:sldIdLst>
    <p:sldId id="256" r:id="rId2"/>
    <p:sldId id="288" r:id="rId3"/>
    <p:sldId id="347" r:id="rId4"/>
    <p:sldId id="346" r:id="rId5"/>
    <p:sldId id="320" r:id="rId6"/>
    <p:sldId id="363" r:id="rId7"/>
    <p:sldId id="364" r:id="rId8"/>
    <p:sldId id="285" r:id="rId9"/>
    <p:sldId id="353" r:id="rId10"/>
    <p:sldId id="365" r:id="rId11"/>
    <p:sldId id="367" r:id="rId12"/>
    <p:sldId id="368" r:id="rId13"/>
    <p:sldId id="366" r:id="rId14"/>
    <p:sldId id="358" r:id="rId15"/>
    <p:sldId id="352" r:id="rId16"/>
    <p:sldId id="369" r:id="rId17"/>
    <p:sldId id="357" r:id="rId18"/>
    <p:sldId id="304" r:id="rId19"/>
    <p:sldId id="372" r:id="rId20"/>
    <p:sldId id="373" r:id="rId21"/>
    <p:sldId id="374" r:id="rId22"/>
    <p:sldId id="359" r:id="rId23"/>
    <p:sldId id="360" r:id="rId24"/>
    <p:sldId id="361" r:id="rId25"/>
    <p:sldId id="362" r:id="rId26"/>
    <p:sldId id="278" r:id="rId2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BEA70EB5-37B4-4FD2-923D-5284A583AEE6}">
          <p14:sldIdLst>
            <p14:sldId id="256"/>
          </p14:sldIdLst>
        </p14:section>
        <p14:section name="Başlıksız Bölüm" id="{29ED5E7A-0C58-4AF1-A401-2AB9E7D510F4}">
          <p14:sldIdLst>
            <p14:sldId id="288"/>
            <p14:sldId id="347"/>
            <p14:sldId id="346"/>
            <p14:sldId id="320"/>
            <p14:sldId id="363"/>
            <p14:sldId id="364"/>
            <p14:sldId id="285"/>
            <p14:sldId id="353"/>
            <p14:sldId id="365"/>
            <p14:sldId id="367"/>
            <p14:sldId id="368"/>
            <p14:sldId id="366"/>
            <p14:sldId id="358"/>
            <p14:sldId id="352"/>
            <p14:sldId id="369"/>
            <p14:sldId id="357"/>
            <p14:sldId id="304"/>
            <p14:sldId id="372"/>
            <p14:sldId id="373"/>
            <p14:sldId id="374"/>
            <p14:sldId id="359"/>
            <p14:sldId id="360"/>
            <p14:sldId id="361"/>
            <p14:sldId id="362"/>
            <p14:sldId id="27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i Engin DORUM" initials="AED" lastIdx="1" clrIdx="0">
    <p:extLst>
      <p:ext uri="{19B8F6BF-5375-455C-9EA6-DF929625EA0E}">
        <p15:presenceInfo xmlns:p15="http://schemas.microsoft.com/office/powerpoint/2012/main" userId="d7838842375f6d7a" providerId="Windows Live"/>
      </p:ext>
    </p:extLst>
  </p:cmAuthor>
  <p:cmAuthor id="2" name="Ferhat KOYUNCU" initials="FK" lastIdx="1" clrIdx="1">
    <p:extLst>
      <p:ext uri="{19B8F6BF-5375-455C-9EA6-DF929625EA0E}">
        <p15:presenceInfo xmlns:p15="http://schemas.microsoft.com/office/powerpoint/2012/main" userId="Ferhat KOYUNCU"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626"/>
    <a:srgbClr val="0C0D0D"/>
    <a:srgbClr val="0F2303"/>
    <a:srgbClr val="7AEE32"/>
    <a:srgbClr val="E626AF"/>
    <a:srgbClr val="1F0620"/>
    <a:srgbClr val="020424"/>
    <a:srgbClr val="D9D9D9"/>
    <a:srgbClr val="122204"/>
    <a:srgbClr val="12245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46F890A9-2807-4EBB-B81D-B2AA78EC7F39}" styleName="Koyu Stil 2 - Vurgu 5/Vurgu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3B4B98B0-60AC-42C2-AFA5-B58CD77FA1E5}" styleName="Açık Stil 1 - Vurgu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7AC3CCA-C797-4891-BE02-D94E43425B78}" styleName="Orta Stil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FD0F851-EC5A-4D38-B0AD-8093EC10F338}" styleName="Açık Stil 1 - Vurgu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7B26C5-4107-4FEC-AEDC-1716B250A1EF}" styleName="Açık Stil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8FB837D-C827-4EFA-A057-4D05807E0F7C}" styleName="Tema Uygulanmış Stil 1 - Vurgu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1450" y="-21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oleObject" Target="file:///C:\Users\Ferha\OneDrive\Masa&#252;st&#252;\Yeni%20klas&#246;r\Hocalarin_Anket_Sonuclari_2023-2024_G&#252;z%20(1).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Ferha\AppData\Local\Microsoft\Windows\INetCache\Content.Outlook\BRXX8TYI\&#304;M-AF-0021_2020%2023-24%20Fall%20Etkinlik%20Anket%20Sonu&#231;lar&#305;(Yan&#305;tlar).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Ferha\AppData\Local\Microsoft\Windows\INetCache\Content.Outlook\BRXX8TYI\&#304;M-AF-0021_2020%2023-24%20Fall%20Etkinlik%20Anket%20Sonu&#231;lar&#305;(Yan&#305;tlar).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Ferha\AppData\Local\Microsoft\Windows\INetCache\Content.Outlook\BRXX8TYI\&#304;M-AF-0021_2020%2023-24%20Fall%20Etkinlik%20Anket%20Sonu&#231;lar&#305;(Yan&#305;tlar).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Ferha\OneDrive\Masa&#252;st&#252;\Exel\&#304;&#351;veren%20Memnuniyet%20Anketi%20(Yan&#305;tlar).xlsx"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lumMod val="50000"/>
                      </a:schemeClr>
                    </a:solidFill>
                    <a:latin typeface="+mn-lt"/>
                    <a:ea typeface="+mn-ea"/>
                    <a:cs typeface="+mn-cs"/>
                  </a:defRPr>
                </a:pPr>
                <a:endParaRPr lang="tr-T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Sayfa1!$C$4:$C$24</c:f>
              <c:strCache>
                <c:ptCount val="21"/>
                <c:pt idx="0">
                  <c:v>(1) Muhammet Fatih AK</c:v>
                </c:pt>
                <c:pt idx="1">
                  <c:v>(4) Setenay  UÇAR</c:v>
                </c:pt>
                <c:pt idx="2">
                  <c:v>(5) Ferhat KOYUNCU</c:v>
                </c:pt>
                <c:pt idx="3">
                  <c:v>(4) Başak KARADUMAN</c:v>
                </c:pt>
                <c:pt idx="4">
                  <c:v>(4) Hakan BAL</c:v>
                </c:pt>
                <c:pt idx="5">
                  <c:v>(1) Caner ÜNAL</c:v>
                </c:pt>
                <c:pt idx="6">
                  <c:v>(3) Buket ŞENOĞLU</c:v>
                </c:pt>
                <c:pt idx="7">
                  <c:v>(5) Kadir Emre BAKIR</c:v>
                </c:pt>
                <c:pt idx="8">
                  <c:v>(1) Tuba Şükrüye SONER</c:v>
                </c:pt>
                <c:pt idx="9">
                  <c:v>(3) Ekin ELİNÇ</c:v>
                </c:pt>
                <c:pt idx="10">
                  <c:v>(4) Mehmet Semih ÖZKAN</c:v>
                </c:pt>
                <c:pt idx="11">
                  <c:v>(4) Müge DEVELİER</c:v>
                </c:pt>
                <c:pt idx="12">
                  <c:v>(1) Elif Cemre BAKKALOĞLU KÜÇÜKMOTOR</c:v>
                </c:pt>
                <c:pt idx="13">
                  <c:v>(3) Shirin IZADPANAH</c:v>
                </c:pt>
                <c:pt idx="14">
                  <c:v>(4) Mehmet Uğur KAHRAMAN</c:v>
                </c:pt>
                <c:pt idx="15">
                  <c:v>(3) Arzu ÇAKMAK</c:v>
                </c:pt>
                <c:pt idx="16">
                  <c:v>(3) Narin FARAVAR TAŞDEMİR</c:v>
                </c:pt>
                <c:pt idx="17">
                  <c:v>(3) Parla ÖZKUL</c:v>
                </c:pt>
                <c:pt idx="18">
                  <c:v>(4) Melda YILDIZ</c:v>
                </c:pt>
                <c:pt idx="19">
                  <c:v>(2) Begüm SÖYEK ABAY</c:v>
                </c:pt>
                <c:pt idx="20">
                  <c:v>(3) Enes Can KILIÇ</c:v>
                </c:pt>
              </c:strCache>
            </c:strRef>
          </c:cat>
          <c:val>
            <c:numRef>
              <c:f>Sayfa1!$D$4:$D$24</c:f>
              <c:numCache>
                <c:formatCode>0.00</c:formatCode>
                <c:ptCount val="21"/>
                <c:pt idx="0">
                  <c:v>95.05</c:v>
                </c:pt>
                <c:pt idx="1">
                  <c:v>92.106504251644949</c:v>
                </c:pt>
                <c:pt idx="2">
                  <c:v>91.499890259426735</c:v>
                </c:pt>
                <c:pt idx="3" formatCode="[$-10409]#,##0.00;\-#,##0.00">
                  <c:v>89.606121281464524</c:v>
                </c:pt>
                <c:pt idx="4">
                  <c:v>89.476002570575247</c:v>
                </c:pt>
                <c:pt idx="5">
                  <c:v>89.473684210526301</c:v>
                </c:pt>
                <c:pt idx="6">
                  <c:v>89.331212370005474</c:v>
                </c:pt>
                <c:pt idx="7">
                  <c:v>86.925906310814597</c:v>
                </c:pt>
                <c:pt idx="8">
                  <c:v>86.6666666666667</c:v>
                </c:pt>
                <c:pt idx="9">
                  <c:v>85.584219303731459</c:v>
                </c:pt>
                <c:pt idx="10">
                  <c:v>85.440337782549591</c:v>
                </c:pt>
                <c:pt idx="11">
                  <c:v>85.012646645142752</c:v>
                </c:pt>
                <c:pt idx="12">
                  <c:v>85</c:v>
                </c:pt>
                <c:pt idx="13">
                  <c:v>84.684934318554994</c:v>
                </c:pt>
                <c:pt idx="14">
                  <c:v>83.613110318796657</c:v>
                </c:pt>
                <c:pt idx="15" formatCode="[$-10409]#,##0.00;\-#,##0.00">
                  <c:v>81.570512820512832</c:v>
                </c:pt>
                <c:pt idx="16">
                  <c:v>81.469501133786878</c:v>
                </c:pt>
                <c:pt idx="17">
                  <c:v>81.469501133786878</c:v>
                </c:pt>
                <c:pt idx="18">
                  <c:v>80.66995504495506</c:v>
                </c:pt>
                <c:pt idx="19" formatCode="[$-10409]#,##0.00;\-#,##0.00">
                  <c:v>78.646276595744695</c:v>
                </c:pt>
                <c:pt idx="20">
                  <c:v>73.336767399267401</c:v>
                </c:pt>
              </c:numCache>
            </c:numRef>
          </c:val>
          <c:extLst>
            <c:ext xmlns:c16="http://schemas.microsoft.com/office/drawing/2014/chart" uri="{C3380CC4-5D6E-409C-BE32-E72D297353CC}">
              <c16:uniqueId val="{00000000-7154-4232-85F6-31B4F335F439}"/>
            </c:ext>
          </c:extLst>
        </c:ser>
        <c:dLbls>
          <c:dLblPos val="outEnd"/>
          <c:showLegendKey val="0"/>
          <c:showVal val="1"/>
          <c:showCatName val="0"/>
          <c:showSerName val="0"/>
          <c:showPercent val="0"/>
          <c:showBubbleSize val="0"/>
        </c:dLbls>
        <c:gapWidth val="100"/>
        <c:overlap val="-27"/>
        <c:axId val="209890047"/>
        <c:axId val="209890879"/>
      </c:barChart>
      <c:catAx>
        <c:axId val="2098900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lumMod val="50000"/>
                  </a:schemeClr>
                </a:solidFill>
                <a:latin typeface="+mn-lt"/>
                <a:ea typeface="+mn-ea"/>
                <a:cs typeface="+mn-cs"/>
              </a:defRPr>
            </a:pPr>
            <a:endParaRPr lang="tr-TR"/>
          </a:p>
        </c:txPr>
        <c:crossAx val="209890879"/>
        <c:crosses val="autoZero"/>
        <c:auto val="1"/>
        <c:lblAlgn val="ctr"/>
        <c:lblOffset val="100"/>
        <c:noMultiLvlLbl val="0"/>
      </c:catAx>
      <c:valAx>
        <c:axId val="209890879"/>
        <c:scaling>
          <c:orientation val="minMax"/>
          <c:min val="5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a:outerShdw blurRad="50800" dist="50800" dir="5400000" sx="1000" sy="1000" algn="ctr" rotWithShape="0">
              <a:srgbClr val="000000">
                <a:alpha val="43137"/>
              </a:srgbClr>
            </a:outerShdw>
          </a:effectLst>
        </c:spPr>
        <c:txPr>
          <a:bodyPr rot="-60000000" spcFirstLastPara="1" vertOverflow="ellipsis" vert="horz" wrap="square" anchor="ctr" anchorCtr="1"/>
          <a:lstStyle/>
          <a:p>
            <a:pPr>
              <a:defRPr sz="900" b="0" i="0" u="none" strike="noStrike" kern="1200" baseline="0">
                <a:solidFill>
                  <a:schemeClr val="tx2">
                    <a:lumMod val="50000"/>
                  </a:schemeClr>
                </a:solidFill>
                <a:latin typeface="+mn-lt"/>
                <a:ea typeface="+mn-ea"/>
                <a:cs typeface="+mn-cs"/>
              </a:defRPr>
            </a:pPr>
            <a:endParaRPr lang="tr-TR"/>
          </a:p>
        </c:txPr>
        <c:crossAx val="209890047"/>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2">
              <a:lumMod val="50000"/>
            </a:schemeClr>
          </a:solidFill>
        </a:defRPr>
      </a:pPr>
      <a:endParaRPr lang="tr-T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9678492645376243E-2"/>
          <c:y val="2.1863666382172062E-2"/>
          <c:w val="0.94256116648817856"/>
          <c:h val="0.60150549153991617"/>
        </c:manualLayout>
      </c:layout>
      <c:barChart>
        <c:barDir val="col"/>
        <c:grouping val="clustered"/>
        <c:varyColors val="0"/>
        <c:ser>
          <c:idx val="0"/>
          <c:order val="0"/>
          <c:spPr>
            <a:solidFill>
              <a:schemeClr val="accent1"/>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0F2303"/>
                    </a:solidFill>
                    <a:latin typeface="+mn-lt"/>
                    <a:ea typeface="+mn-ea"/>
                    <a:cs typeface="+mn-cs"/>
                  </a:defRPr>
                </a:pPr>
                <a:endParaRPr lang="tr-T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'Form Yanıtları 1'!$A$6:$A$14</c:f>
              <c:strCache>
                <c:ptCount val="9"/>
                <c:pt idx="0">
                  <c:v>Etkinlik yeri uygundu. / The location of the event was convenient.</c:v>
                </c:pt>
                <c:pt idx="1">
                  <c:v>Etkinlik içeriği başarılı idi. / The content of the event was adequate.</c:v>
                </c:pt>
                <c:pt idx="2">
                  <c:v>Etkinlik saati uygundu. / The time of the event was convenient.</c:v>
                </c:pt>
                <c:pt idx="3">
                  <c:v>Etkinlik ikramları başarılı idi. / The food &amp; drink service was adequate.</c:v>
                </c:pt>
                <c:pt idx="4">
                  <c:v>Etkinliğe katılım oranı yeterli idi. / Participation rate in the event was adequate.</c:v>
                </c:pt>
                <c:pt idx="5">
                  <c:v>Etkinlik görevlileri ilgili idi. / Staff  members working at the event was involved.</c:v>
                </c:pt>
                <c:pt idx="6">
                  <c:v>Etkinlik duyurusu zamanında yapıldı. / The event was announced on time.</c:v>
                </c:pt>
                <c:pt idx="7">
                  <c:v>Etkinlikten memnun kaldım. / I am satisfied with the event.</c:v>
                </c:pt>
                <c:pt idx="8">
                  <c:v>Bu tür etkinliklere her zaman katılmayı isterim. / I would like to participate in these kinds of events in the future.</c:v>
                </c:pt>
              </c:strCache>
            </c:strRef>
          </c:cat>
          <c:val>
            <c:numRef>
              <c:f>'Form Yanıtları 1'!$AC$6:$AC$14</c:f>
              <c:numCache>
                <c:formatCode>General</c:formatCode>
                <c:ptCount val="9"/>
                <c:pt idx="0">
                  <c:v>87.692307692307708</c:v>
                </c:pt>
                <c:pt idx="1">
                  <c:v>91.538461538461533</c:v>
                </c:pt>
                <c:pt idx="2">
                  <c:v>88.461538461538467</c:v>
                </c:pt>
                <c:pt idx="3">
                  <c:v>0</c:v>
                </c:pt>
                <c:pt idx="4">
                  <c:v>82.307692307692292</c:v>
                </c:pt>
                <c:pt idx="5">
                  <c:v>85.384615384615387</c:v>
                </c:pt>
                <c:pt idx="6">
                  <c:v>88.461538461538467</c:v>
                </c:pt>
                <c:pt idx="7">
                  <c:v>88.461538461538467</c:v>
                </c:pt>
                <c:pt idx="8">
                  <c:v>81.538461538461533</c:v>
                </c:pt>
              </c:numCache>
            </c:numRef>
          </c:val>
          <c:extLst>
            <c:ext xmlns:c16="http://schemas.microsoft.com/office/drawing/2014/chart" uri="{C3380CC4-5D6E-409C-BE32-E72D297353CC}">
              <c16:uniqueId val="{00000000-DD20-4644-A2F5-36B87D309AA8}"/>
            </c:ext>
          </c:extLst>
        </c:ser>
        <c:dLbls>
          <c:dLblPos val="outEnd"/>
          <c:showLegendKey val="0"/>
          <c:showVal val="1"/>
          <c:showCatName val="0"/>
          <c:showSerName val="0"/>
          <c:showPercent val="0"/>
          <c:showBubbleSize val="0"/>
        </c:dLbls>
        <c:gapWidth val="219"/>
        <c:overlap val="-27"/>
        <c:axId val="557004528"/>
        <c:axId val="557003696"/>
      </c:barChart>
      <c:catAx>
        <c:axId val="5570045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0F2303"/>
                </a:solidFill>
                <a:latin typeface="+mn-lt"/>
                <a:ea typeface="+mn-ea"/>
                <a:cs typeface="+mn-cs"/>
              </a:defRPr>
            </a:pPr>
            <a:endParaRPr lang="tr-TR"/>
          </a:p>
        </c:txPr>
        <c:crossAx val="557003696"/>
        <c:crosses val="autoZero"/>
        <c:auto val="1"/>
        <c:lblAlgn val="ctr"/>
        <c:lblOffset val="100"/>
        <c:noMultiLvlLbl val="0"/>
      </c:catAx>
      <c:valAx>
        <c:axId val="5570036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0F2303"/>
                </a:solidFill>
                <a:latin typeface="+mn-lt"/>
                <a:ea typeface="+mn-ea"/>
                <a:cs typeface="+mn-cs"/>
              </a:defRPr>
            </a:pPr>
            <a:endParaRPr lang="tr-TR"/>
          </a:p>
        </c:txPr>
        <c:crossAx val="557004528"/>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tr-T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rgbClr val="0F2303"/>
                    </a:solidFill>
                    <a:latin typeface="+mn-lt"/>
                    <a:ea typeface="+mn-ea"/>
                    <a:cs typeface="+mn-cs"/>
                  </a:defRPr>
                </a:pPr>
                <a:endParaRPr lang="tr-T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'Form Yanıtları 2'!$A$6:$A$14</c:f>
              <c:strCache>
                <c:ptCount val="9"/>
                <c:pt idx="0">
                  <c:v>Etkinlik yeri uygundu. / The location of the event was convenient.</c:v>
                </c:pt>
                <c:pt idx="1">
                  <c:v>Etkinlik içeriği başarılı idi. / The content of the event was adequate.</c:v>
                </c:pt>
                <c:pt idx="2">
                  <c:v>Etkinlik saati uygundu. / The time of the event was convenient.</c:v>
                </c:pt>
                <c:pt idx="3">
                  <c:v>Etkinlik ikramları başarılı idi. / The food &amp; drink service was adequate.</c:v>
                </c:pt>
                <c:pt idx="4">
                  <c:v>Etkinliğe katılım oranı yeterli idi. / Participation rate in the event was adequate.</c:v>
                </c:pt>
                <c:pt idx="5">
                  <c:v>Etkinlik görevlileri ilgili idi. / Staff  members working at the event was involved.</c:v>
                </c:pt>
                <c:pt idx="6">
                  <c:v>Etkinlik duyurusu zamanında yapıldı. / The event was announced on time.</c:v>
                </c:pt>
                <c:pt idx="7">
                  <c:v>Etkinlikten memnun kaldım. / I am satisfied with the event.</c:v>
                </c:pt>
                <c:pt idx="8">
                  <c:v>Bu tür etkinliklere her zaman katılmayı isterim. / I would like to participate in these kinds of events in the future.</c:v>
                </c:pt>
              </c:strCache>
            </c:strRef>
          </c:cat>
          <c:val>
            <c:numRef>
              <c:f>'Form Yanıtları 2'!$H$6:$H$14</c:f>
              <c:numCache>
                <c:formatCode>General</c:formatCode>
                <c:ptCount val="9"/>
                <c:pt idx="0">
                  <c:v>84</c:v>
                </c:pt>
                <c:pt idx="1">
                  <c:v>84</c:v>
                </c:pt>
                <c:pt idx="2">
                  <c:v>84</c:v>
                </c:pt>
                <c:pt idx="3">
                  <c:v>0</c:v>
                </c:pt>
                <c:pt idx="4">
                  <c:v>84</c:v>
                </c:pt>
                <c:pt idx="5">
                  <c:v>96</c:v>
                </c:pt>
                <c:pt idx="6">
                  <c:v>88</c:v>
                </c:pt>
                <c:pt idx="7">
                  <c:v>84</c:v>
                </c:pt>
                <c:pt idx="8">
                  <c:v>92</c:v>
                </c:pt>
              </c:numCache>
            </c:numRef>
          </c:val>
          <c:extLst>
            <c:ext xmlns:c16="http://schemas.microsoft.com/office/drawing/2014/chart" uri="{C3380CC4-5D6E-409C-BE32-E72D297353CC}">
              <c16:uniqueId val="{00000000-58CB-45EA-A5DD-3770BE1D09A3}"/>
            </c:ext>
          </c:extLst>
        </c:ser>
        <c:dLbls>
          <c:dLblPos val="outEnd"/>
          <c:showLegendKey val="0"/>
          <c:showVal val="1"/>
          <c:showCatName val="0"/>
          <c:showSerName val="0"/>
          <c:showPercent val="0"/>
          <c:showBubbleSize val="0"/>
        </c:dLbls>
        <c:gapWidth val="219"/>
        <c:overlap val="-27"/>
        <c:axId val="557004528"/>
        <c:axId val="557003696"/>
      </c:barChart>
      <c:catAx>
        <c:axId val="5570045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0F2303"/>
                </a:solidFill>
                <a:latin typeface="+mn-lt"/>
                <a:ea typeface="+mn-ea"/>
                <a:cs typeface="+mn-cs"/>
              </a:defRPr>
            </a:pPr>
            <a:endParaRPr lang="tr-TR"/>
          </a:p>
        </c:txPr>
        <c:crossAx val="557003696"/>
        <c:crosses val="autoZero"/>
        <c:auto val="1"/>
        <c:lblAlgn val="ctr"/>
        <c:lblOffset val="100"/>
        <c:noMultiLvlLbl val="0"/>
      </c:catAx>
      <c:valAx>
        <c:axId val="557003696"/>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0F2303"/>
                </a:solidFill>
                <a:latin typeface="+mn-lt"/>
                <a:ea typeface="+mn-ea"/>
                <a:cs typeface="+mn-cs"/>
              </a:defRPr>
            </a:pPr>
            <a:endParaRPr lang="tr-TR"/>
          </a:p>
        </c:txPr>
        <c:crossAx val="557004528"/>
        <c:crosses val="autoZero"/>
        <c:crossBetween val="between"/>
      </c:valAx>
      <c:spPr>
        <a:noFill/>
        <a:ln w="15875">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solidFill>
            <a:srgbClr val="0F2303"/>
          </a:solidFill>
        </a:defRPr>
      </a:pPr>
      <a:endParaRPr lang="tr-T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900" b="0" i="0" u="none" strike="noStrike" kern="1200" baseline="0">
                    <a:solidFill>
                      <a:srgbClr val="0F2303"/>
                    </a:solidFill>
                    <a:latin typeface="+mn-lt"/>
                    <a:ea typeface="+mn-ea"/>
                    <a:cs typeface="+mn-cs"/>
                  </a:defRPr>
                </a:pPr>
                <a:endParaRPr lang="tr-T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'Form Yanıtları 3'!$A$6:$A$14</c:f>
              <c:strCache>
                <c:ptCount val="9"/>
                <c:pt idx="0">
                  <c:v>Etkinlik yeri uygundu. / The location of the event was convenient.</c:v>
                </c:pt>
                <c:pt idx="1">
                  <c:v>Etkinlik içeriği başarılı idi. / The content of the event was adequate.</c:v>
                </c:pt>
                <c:pt idx="2">
                  <c:v>Etkinlik saati uygundu. / The time of the event was convenient.</c:v>
                </c:pt>
                <c:pt idx="3">
                  <c:v>Etkinlik ikramları başarılı idi. / The food &amp; drink service was adequate.</c:v>
                </c:pt>
                <c:pt idx="4">
                  <c:v>Etkinliğe katılım oranı yeterli idi. / Participation rate in the event was adequate.</c:v>
                </c:pt>
                <c:pt idx="5">
                  <c:v>Etkinlik görevlileri ilgili idi. / Staff  members working at the event was involved.</c:v>
                </c:pt>
                <c:pt idx="6">
                  <c:v>Etkinlik duyurusu zamanında yapıldı. / The event was announced on time.</c:v>
                </c:pt>
                <c:pt idx="7">
                  <c:v>Etkinlikten memnun kaldım. / I am satisfied with the event.</c:v>
                </c:pt>
                <c:pt idx="8">
                  <c:v>Bu tür etkinliklere her zaman katılmayı isterim. / I would like to participate in these kinds of events in the future.</c:v>
                </c:pt>
              </c:strCache>
            </c:strRef>
          </c:cat>
          <c:val>
            <c:numRef>
              <c:f>'Form Yanıtları 3'!$I$6:$I$14</c:f>
              <c:numCache>
                <c:formatCode>General</c:formatCode>
                <c:ptCount val="9"/>
                <c:pt idx="0">
                  <c:v>90</c:v>
                </c:pt>
                <c:pt idx="1">
                  <c:v>96.666666666666657</c:v>
                </c:pt>
                <c:pt idx="2">
                  <c:v>96.666666666666657</c:v>
                </c:pt>
                <c:pt idx="3">
                  <c:v>0</c:v>
                </c:pt>
                <c:pt idx="4">
                  <c:v>90</c:v>
                </c:pt>
                <c:pt idx="5">
                  <c:v>100</c:v>
                </c:pt>
                <c:pt idx="6">
                  <c:v>100</c:v>
                </c:pt>
                <c:pt idx="7">
                  <c:v>100</c:v>
                </c:pt>
                <c:pt idx="8">
                  <c:v>96.666666666666657</c:v>
                </c:pt>
              </c:numCache>
            </c:numRef>
          </c:val>
          <c:extLst>
            <c:ext xmlns:c16="http://schemas.microsoft.com/office/drawing/2014/chart" uri="{C3380CC4-5D6E-409C-BE32-E72D297353CC}">
              <c16:uniqueId val="{00000000-E578-4277-BD72-2FE3C8B1F1C0}"/>
            </c:ext>
          </c:extLst>
        </c:ser>
        <c:dLbls>
          <c:dLblPos val="outEnd"/>
          <c:showLegendKey val="0"/>
          <c:showVal val="1"/>
          <c:showCatName val="0"/>
          <c:showSerName val="0"/>
          <c:showPercent val="0"/>
          <c:showBubbleSize val="0"/>
        </c:dLbls>
        <c:gapWidth val="219"/>
        <c:overlap val="-27"/>
        <c:axId val="557004528"/>
        <c:axId val="557003696"/>
      </c:barChart>
      <c:catAx>
        <c:axId val="5570045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0F2303"/>
                </a:solidFill>
                <a:latin typeface="+mn-lt"/>
                <a:ea typeface="+mn-ea"/>
                <a:cs typeface="+mn-cs"/>
              </a:defRPr>
            </a:pPr>
            <a:endParaRPr lang="tr-TR"/>
          </a:p>
        </c:txPr>
        <c:crossAx val="557003696"/>
        <c:crosses val="autoZero"/>
        <c:auto val="1"/>
        <c:lblAlgn val="ctr"/>
        <c:lblOffset val="100"/>
        <c:noMultiLvlLbl val="0"/>
      </c:catAx>
      <c:valAx>
        <c:axId val="557003696"/>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0F2303"/>
                </a:solidFill>
                <a:latin typeface="+mn-lt"/>
                <a:ea typeface="+mn-ea"/>
                <a:cs typeface="+mn-cs"/>
              </a:defRPr>
            </a:pPr>
            <a:endParaRPr lang="tr-TR"/>
          </a:p>
        </c:txPr>
        <c:crossAx val="557004528"/>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solidFill>
            <a:srgbClr val="0F2303"/>
          </a:solidFill>
        </a:defRPr>
      </a:pPr>
      <a:endParaRPr lang="tr-TR"/>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barChart>
        <c:barDir val="col"/>
        <c:grouping val="clustered"/>
        <c:varyColors val="0"/>
        <c:ser>
          <c:idx val="0"/>
          <c:order val="0"/>
          <c:spPr>
            <a:solidFill>
              <a:srgbClr val="C00000"/>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rgbClr val="001626"/>
                    </a:solidFill>
                    <a:latin typeface="+mn-lt"/>
                    <a:ea typeface="+mn-ea"/>
                    <a:cs typeface="+mn-cs"/>
                  </a:defRPr>
                </a:pPr>
                <a:endParaRPr lang="tr-T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'Form Yanıtları 1'!$B$7:$H$7</c:f>
              <c:strCache>
                <c:ptCount val="7"/>
                <c:pt idx="0">
                  <c:v>1- Stajyer öğrencinin/öğrencilerin mesleki eğitimleri yeterlidir.</c:v>
                </c:pt>
                <c:pt idx="1">
                  <c:v>2-Stajyer öğrenci/öğrenciler görev aldığı birimdeki uygulamaları gerçekleştirme ve/veya çizim programlarını kullanabilme becerileri yeterlidir. </c:v>
                </c:pt>
                <c:pt idx="2">
                  <c:v>3-  Stajyer öğrenci/öğrenciler ekip çalışmasına uyumludur.</c:v>
                </c:pt>
                <c:pt idx="3">
                  <c:v>4- Stajyer öğrencinin/öğrencilerin mesleki alanında kendini geliştirme çabası yeterlidir.</c:v>
                </c:pt>
                <c:pt idx="4">
                  <c:v>5- Stajyer öğrenci/öğrenciler çalışmalarında etik ilkelere uyumlu çalışmış ve kurumun kurallarına uymuştur. </c:v>
                </c:pt>
                <c:pt idx="5">
                  <c:v>6- Kurum sorumlusu staj süresince, Stajyer öğrenci/öğrenciler ile iletişim kurabilmiştir.</c:v>
                </c:pt>
                <c:pt idx="6">
                  <c:v>7- Kurum sorumlusu staj süresince, gerekli durumlarda Antalya Bilim Üniversitesi Güzel Sanatlar ve Mimarlık Fakültesi ile iletişim kurabilmiş ve yeterli / gerekli yanıtları alabilmiştir. </c:v>
                </c:pt>
              </c:strCache>
            </c:strRef>
          </c:cat>
          <c:val>
            <c:numRef>
              <c:f>'Form Yanıtları 1'!$B$8:$H$8</c:f>
              <c:numCache>
                <c:formatCode>General</c:formatCode>
                <c:ptCount val="7"/>
                <c:pt idx="0">
                  <c:v>72</c:v>
                </c:pt>
                <c:pt idx="1">
                  <c:v>80</c:v>
                </c:pt>
                <c:pt idx="2">
                  <c:v>80</c:v>
                </c:pt>
                <c:pt idx="3">
                  <c:v>72</c:v>
                </c:pt>
                <c:pt idx="4">
                  <c:v>92</c:v>
                </c:pt>
                <c:pt idx="5">
                  <c:v>100</c:v>
                </c:pt>
                <c:pt idx="6">
                  <c:v>84</c:v>
                </c:pt>
              </c:numCache>
            </c:numRef>
          </c:val>
          <c:extLst>
            <c:ext xmlns:c16="http://schemas.microsoft.com/office/drawing/2014/chart" uri="{C3380CC4-5D6E-409C-BE32-E72D297353CC}">
              <c16:uniqueId val="{00000000-5AC7-4E56-8CB8-56237738F69B}"/>
            </c:ext>
          </c:extLst>
        </c:ser>
        <c:dLbls>
          <c:dLblPos val="outEnd"/>
          <c:showLegendKey val="0"/>
          <c:showVal val="1"/>
          <c:showCatName val="0"/>
          <c:showSerName val="0"/>
          <c:showPercent val="0"/>
          <c:showBubbleSize val="0"/>
        </c:dLbls>
        <c:gapWidth val="219"/>
        <c:overlap val="-27"/>
        <c:axId val="1461602144"/>
        <c:axId val="1461578432"/>
      </c:barChart>
      <c:catAx>
        <c:axId val="1461602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rgbClr val="001626"/>
                </a:solidFill>
                <a:latin typeface="+mn-lt"/>
                <a:ea typeface="+mn-ea"/>
                <a:cs typeface="+mn-cs"/>
              </a:defRPr>
            </a:pPr>
            <a:endParaRPr lang="tr-TR"/>
          </a:p>
        </c:txPr>
        <c:crossAx val="1461578432"/>
        <c:crosses val="autoZero"/>
        <c:auto val="1"/>
        <c:lblAlgn val="ctr"/>
        <c:lblOffset val="100"/>
        <c:noMultiLvlLbl val="0"/>
      </c:catAx>
      <c:valAx>
        <c:axId val="1461578432"/>
        <c:scaling>
          <c:orientation val="minMax"/>
          <c:max val="100"/>
        </c:scaling>
        <c:delete val="0"/>
        <c:axPos val="l"/>
        <c:majorGridlines>
          <c:spPr>
            <a:ln w="3175" cap="flat" cmpd="sng" algn="ctr">
              <a:solidFill>
                <a:srgbClr val="C00000"/>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001626"/>
                </a:solidFill>
                <a:latin typeface="+mn-lt"/>
                <a:ea typeface="+mn-ea"/>
                <a:cs typeface="+mn-cs"/>
              </a:defRPr>
            </a:pPr>
            <a:endParaRPr lang="tr-TR"/>
          </a:p>
        </c:txPr>
        <c:crossAx val="1461602144"/>
        <c:crosses val="autoZero"/>
        <c:crossBetween val="between"/>
        <c:majorUnit val="10"/>
      </c:valAx>
      <c:spPr>
        <a:noFill/>
        <a:ln>
          <a:noFill/>
        </a:ln>
        <a:effectLst/>
      </c:spPr>
    </c:plotArea>
    <c:plotVisOnly val="1"/>
    <c:dispBlanksAs val="gap"/>
    <c:showDLblsOverMax val="0"/>
  </c:chart>
  <c:spPr>
    <a:noFill/>
    <a:ln>
      <a:noFill/>
    </a:ln>
    <a:effectLst/>
  </c:spPr>
  <c:txPr>
    <a:bodyPr/>
    <a:lstStyle/>
    <a:p>
      <a:pPr>
        <a:defRPr>
          <a:solidFill>
            <a:srgbClr val="001626"/>
          </a:solidFill>
        </a:defRPr>
      </a:pPr>
      <a:endParaRPr lang="tr-T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withinLinear" id="15">
  <a:schemeClr val="accent2"/>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89FC953-42AA-4EE9-BF6A-0E981C5F3E5C}" type="datetimeFigureOut">
              <a:rPr lang="tr-TR" smtClean="0"/>
              <a:t>27.05.2024</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8F1CBD-092F-46C9-A4DE-6EE6E628FC19}" type="slidenum">
              <a:rPr lang="tr-TR" smtClean="0"/>
              <a:t>‹#›</a:t>
            </a:fld>
            <a:endParaRPr lang="tr-TR"/>
          </a:p>
        </p:txBody>
      </p:sp>
    </p:spTree>
    <p:extLst>
      <p:ext uri="{BB962C8B-B14F-4D97-AF65-F5344CB8AC3E}">
        <p14:creationId xmlns:p14="http://schemas.microsoft.com/office/powerpoint/2010/main" val="18776123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tr-TR"/>
              <a:t>Asıl başlık stili için tıklatın</a:t>
            </a:r>
            <a:endParaRPr lang="en-US"/>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a:p>
        </p:txBody>
      </p:sp>
      <p:sp>
        <p:nvSpPr>
          <p:cNvPr id="4" name="Date Placeholder 3"/>
          <p:cNvSpPr>
            <a:spLocks noGrp="1"/>
          </p:cNvSpPr>
          <p:nvPr>
            <p:ph type="dt" sz="half" idx="10"/>
          </p:nvPr>
        </p:nvSpPr>
        <p:spPr/>
        <p:txBody>
          <a:bodyPr/>
          <a:lstStyle/>
          <a:p>
            <a:fld id="{A7A42CFF-777B-4533-A440-4C456B6A9FEA}"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09844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C07C83F0-FC27-43D2-9813-F060C2D9E7A0}" type="datetime1">
              <a:rPr lang="tr-TR" smtClean="0"/>
              <a:t>27.05.2024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44346277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tr-TR"/>
              <a:t>Asıl başlık stili için tıklatın</a:t>
            </a:r>
            <a:endParaRPr lang="en-US"/>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2109280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tr-TR"/>
              <a:t>Asıl başlık stili için tıklatın</a:t>
            </a:r>
            <a:endParaRPr lang="en-US"/>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a:t>Asıl metin stillerini düzenle</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Tree>
    <p:extLst>
      <p:ext uri="{BB962C8B-B14F-4D97-AF65-F5344CB8AC3E}">
        <p14:creationId xmlns:p14="http://schemas.microsoft.com/office/powerpoint/2010/main" val="42219107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255784116"/>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053034078"/>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559420382"/>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369533345"/>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tr-TR"/>
              <a:t>Asıl başlık stili için tıklatın</a:t>
            </a:r>
            <a:endParaRPr lang="en-US"/>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E2D2059A-8985-41A3-9F35-8DC13894A4E0}"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825482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3"/>
          <p:cNvSpPr>
            <a:spLocks noGrp="1"/>
          </p:cNvSpPr>
          <p:nvPr>
            <p:ph type="dt" sz="half" idx="10"/>
          </p:nvPr>
        </p:nvSpPr>
        <p:spPr/>
        <p:txBody>
          <a:bodyPr/>
          <a:lstStyle/>
          <a:p>
            <a:fld id="{DCF74D3F-D744-42F9-A266-110B14BD4158}"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38146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DEC1C8BA-DCDD-4E80-B44D-BB4BDA6BC718}"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388505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D6427ED0-D0FE-4A09-AE62-4103EA8D2926}" type="datetime1">
              <a:rPr lang="tr-TR" smtClean="0"/>
              <a:t>27.05.2024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98338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0E782A1D-A539-4378-A6BA-1AA9F3084D39}" type="datetime1">
              <a:rPr lang="tr-TR" smtClean="0"/>
              <a:t>27.05.2024</a:t>
            </a:fld>
            <a:endParaRPr lang="tr-TR"/>
          </a:p>
        </p:txBody>
      </p:sp>
      <p:sp>
        <p:nvSpPr>
          <p:cNvPr id="8" name="Footer Placeholder 7"/>
          <p:cNvSpPr>
            <a:spLocks noGrp="1"/>
          </p:cNvSpPr>
          <p:nvPr>
            <p:ph type="ftr" sz="quarter" idx="11"/>
          </p:nvPr>
        </p:nvSpPr>
        <p:spPr/>
        <p:txBody>
          <a:bodyPr/>
          <a:lstStyle/>
          <a:p>
            <a:r>
              <a:rPr lang="tr-TR"/>
              <a:t>Kalite bir yaşam tarzıdır.</a:t>
            </a:r>
          </a:p>
        </p:txBody>
      </p:sp>
      <p:sp>
        <p:nvSpPr>
          <p:cNvPr id="9" name="Slide Number Placeholder 8"/>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98439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7" name="Date Placeholder 2"/>
          <p:cNvSpPr>
            <a:spLocks noGrp="1"/>
          </p:cNvSpPr>
          <p:nvPr>
            <p:ph type="dt" sz="half" idx="10"/>
          </p:nvPr>
        </p:nvSpPr>
        <p:spPr/>
        <p:txBody>
          <a:bodyPr/>
          <a:lstStyle/>
          <a:p>
            <a:fld id="{62192C6F-6FA5-45C8-ACE4-E5B3D13F24FA}" type="datetime1">
              <a:rPr lang="tr-TR" smtClean="0"/>
              <a:t>27.05.2024</a:t>
            </a:fld>
            <a:endParaRPr lang="tr-TR"/>
          </a:p>
        </p:txBody>
      </p:sp>
      <p:sp>
        <p:nvSpPr>
          <p:cNvPr id="5" name="Footer Placeholder 3"/>
          <p:cNvSpPr>
            <a:spLocks noGrp="1"/>
          </p:cNvSpPr>
          <p:nvPr>
            <p:ph type="ftr" sz="quarter" idx="11"/>
          </p:nvPr>
        </p:nvSpPr>
        <p:spPr/>
        <p:txBody>
          <a:bodyPr/>
          <a:lstStyle/>
          <a:p>
            <a:r>
              <a:rPr lang="tr-TR"/>
              <a:t>Kalite bir yaşam tarzıdır.</a:t>
            </a:r>
          </a:p>
        </p:txBody>
      </p:sp>
      <p:sp>
        <p:nvSpPr>
          <p:cNvPr id="6" name="Slide Number Placeholder 4"/>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276826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E20823A-34F6-4D9A-B72C-4420CCCD8E18}" type="datetime1">
              <a:rPr lang="tr-TR" smtClean="0"/>
              <a:t>27.05.2024</a:t>
            </a:fld>
            <a:endParaRPr lang="tr-TR"/>
          </a:p>
        </p:txBody>
      </p:sp>
      <p:sp>
        <p:nvSpPr>
          <p:cNvPr id="5" name="Footer Placeholder 2"/>
          <p:cNvSpPr>
            <a:spLocks noGrp="1"/>
          </p:cNvSpPr>
          <p:nvPr>
            <p:ph type="ftr" sz="quarter" idx="11"/>
          </p:nvPr>
        </p:nvSpPr>
        <p:spPr/>
        <p:txBody>
          <a:bodyPr/>
          <a:lstStyle/>
          <a:p>
            <a:r>
              <a:rPr lang="tr-TR"/>
              <a:t>Kalite bir yaşam tarzıdır.</a:t>
            </a:r>
          </a:p>
        </p:txBody>
      </p:sp>
      <p:sp>
        <p:nvSpPr>
          <p:cNvPr id="6" name="Slide Number Placeholder 3"/>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87242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tr-TR"/>
              <a:t>Asıl başlık stili için tıklatın</a:t>
            </a:r>
            <a:endParaRPr lang="en-US"/>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7" name="Date Placeholder 4"/>
          <p:cNvSpPr>
            <a:spLocks noGrp="1"/>
          </p:cNvSpPr>
          <p:nvPr>
            <p:ph type="dt" sz="half" idx="10"/>
          </p:nvPr>
        </p:nvSpPr>
        <p:spPr/>
        <p:txBody>
          <a:bodyPr/>
          <a:lstStyle/>
          <a:p>
            <a:fld id="{B46673C7-9167-4403-8666-44BE39765140}" type="datetime1">
              <a:rPr lang="tr-TR" smtClean="0"/>
              <a:t>27.05.2024</a:t>
            </a:fld>
            <a:endParaRPr lang="tr-TR"/>
          </a:p>
        </p:txBody>
      </p:sp>
      <p:sp>
        <p:nvSpPr>
          <p:cNvPr id="5" name="Footer Placeholder 5"/>
          <p:cNvSpPr>
            <a:spLocks noGrp="1"/>
          </p:cNvSpPr>
          <p:nvPr>
            <p:ph type="ftr" sz="quarter" idx="11"/>
          </p:nvPr>
        </p:nvSpPr>
        <p:spPr/>
        <p:txBody>
          <a:bodyPr/>
          <a:lstStyle/>
          <a:p>
            <a:r>
              <a:rPr lang="tr-TR"/>
              <a:t>Kalite bir yaşam tarzıdır.</a:t>
            </a:r>
          </a:p>
        </p:txBody>
      </p:sp>
      <p:sp>
        <p:nvSpPr>
          <p:cNvPr id="6"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601157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12AA8A1-43D8-4974-AA28-F99EFBEC3B2D}" type="datetime1">
              <a:rPr lang="tr-TR" smtClean="0"/>
              <a:t>27.05.2024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02238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tr-TR"/>
              <a:t>Asıl başlık stili için tıklatın</a:t>
            </a:r>
            <a:endParaRPr lang="en-US"/>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C07C83F0-FC27-43D2-9813-F060C2D9E7A0}" type="datetime1">
              <a:rPr lang="tr-TR" smtClean="0"/>
              <a:t>27.05.2024</a:t>
            </a:fld>
            <a:endParaRPr lang="tr-TR"/>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tr-TR"/>
              <a:t>Kalite bir yaşam tarzıdır.</a:t>
            </a:r>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439F893C-C32F-4835-A1E5-850973405C58}" type="slidenum">
              <a:rPr lang="tr-TR" smtClean="0"/>
              <a:t>‹#›</a:t>
            </a:fld>
            <a:endParaRPr lang="tr-TR"/>
          </a:p>
        </p:txBody>
      </p:sp>
    </p:spTree>
    <p:extLst>
      <p:ext uri="{BB962C8B-B14F-4D97-AF65-F5344CB8AC3E}">
        <p14:creationId xmlns:p14="http://schemas.microsoft.com/office/powerpoint/2010/main" val="15227008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hf hdr="0" ftr="0" dt="0"/>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hyperlink" Target="https://stdaiu-my.sharepoint.com/:x:/g/personal/ferhat_koyuncu_antalya_edu_tr/EYIOahVC-sZIlg1zbFcHSkwBSKwrf_ILgB7rWE6F4GnoQw?e=n9SLTL" TargetMode="External"/></Relationships>
</file>

<file path=ppt/slides/_rels/slide13.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1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24.xml.rels><?xml version="1.0" encoding="UTF-8" standalone="yes"?>
<Relationships xmlns="http://schemas.openxmlformats.org/package/2006/relationships"><Relationship Id="rId3" Type="http://schemas.openxmlformats.org/officeDocument/2006/relationships/hyperlink" Target="https://antalya.edu.tr/tr/fakulte-ve-enstituler/bolumler/ic-mimarlik-ve-cevre-tasarimi/icerik/sanal-sergi-2022/sanal-sergi-2022-2023-bahar/iaed-1002-2001-int-des-std-ii-iii" TargetMode="External"/><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hyperlink" Target="https://antalya.edu.tr/tr/fakulte-ve-enstituler/bolumler/ic-mimarlik-ve-cevre-tasarimi/icerik/etkinlikler-1/2023-2024-bahar/yediduyu-ile-disiplinlerarasi-soylesi-13-subat-2024" TargetMode="External"/><Relationship Id="rId4" Type="http://schemas.openxmlformats.org/officeDocument/2006/relationships/hyperlink" Target="https://antalya.edu.tr/tr/fakulte-ve-enstituler/bolumler/ic-mimarlik-ve-cevre-tasarimi/icerik/etkinlikler-1/2023-2024-bahar/yediduyu-calistayi-23-subat-2024" TargetMode="Externa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59709" y="5512332"/>
            <a:ext cx="4886036" cy="430887"/>
          </a:xfrm>
          <a:prstGeom prst="rect">
            <a:avLst/>
          </a:prstGeom>
          <a:noFill/>
        </p:spPr>
        <p:txBody>
          <a:bodyPr wrap="square" rtlCol="0">
            <a:spAutoFit/>
          </a:bodyPr>
          <a:lstStyle/>
          <a:p>
            <a:pPr algn="ctr"/>
            <a:r>
              <a:rPr lang="tr-TR" sz="2200" b="1" dirty="0">
                <a:solidFill>
                  <a:schemeClr val="accent5">
                    <a:lumMod val="50000"/>
                  </a:schemeClr>
                </a:solidFill>
              </a:rPr>
              <a:t>İçmimarlık ve Çevre Tasarımı Bölümü</a:t>
            </a:r>
          </a:p>
        </p:txBody>
      </p:sp>
      <p:pic>
        <p:nvPicPr>
          <p:cNvPr id="102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19872" y="836712"/>
            <a:ext cx="2376264" cy="504746"/>
          </a:xfrm>
          <a:prstGeom prst="rect">
            <a:avLst/>
          </a:prstGeom>
          <a:noFill/>
          <a:extLst>
            <a:ext uri="{909E8E84-426E-40DD-AFC4-6F175D3DCCD1}">
              <a14:hiddenFill xmlns:a14="http://schemas.microsoft.com/office/drawing/2010/main">
                <a:solidFill>
                  <a:srgbClr val="FFFFFF"/>
                </a:solidFill>
              </a14:hiddenFill>
            </a:ext>
          </a:extLst>
        </p:spPr>
      </p:pic>
      <p:sp>
        <p:nvSpPr>
          <p:cNvPr id="45" name="Metin kutusu 44"/>
          <p:cNvSpPr txBox="1"/>
          <p:nvPr/>
        </p:nvSpPr>
        <p:spPr>
          <a:xfrm>
            <a:off x="330546" y="2410020"/>
            <a:ext cx="8554916" cy="1569660"/>
          </a:xfrm>
          <a:prstGeom prst="rect">
            <a:avLst/>
          </a:prstGeom>
          <a:solidFill>
            <a:schemeClr val="accent6">
              <a:lumMod val="20000"/>
              <a:lumOff val="80000"/>
            </a:schemeClr>
          </a:solidFill>
        </p:spPr>
        <p:txBody>
          <a:bodyPr wrap="square" lIns="91440" tIns="45720" rIns="91440" bIns="45720" rtlCol="0" anchor="t">
            <a:spAutoFit/>
          </a:bodyPr>
          <a:lstStyle/>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 2023 YILI </a:t>
            </a:r>
            <a:endParaRPr lang="en-US"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endParaRP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YÖNETİMİN GÖZDEN GEÇİRME TOPLANTISI </a:t>
            </a: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(YGG) </a:t>
            </a:r>
            <a:endParaRPr lang="en-US" sz="3200" b="1" spc="50" dirty="0">
              <a:ln w="0"/>
              <a:solidFill>
                <a:schemeClr val="tx2">
                  <a:lumMod val="50000"/>
                </a:schemeClr>
              </a:solidFill>
              <a:effectLst>
                <a:innerShdw blurRad="63500" dist="50800" dir="13500000">
                  <a:srgbClr val="000000">
                    <a:alpha val="50000"/>
                  </a:srgbClr>
                </a:innerShdw>
              </a:effectLst>
              <a:ea typeface="+mj-ea"/>
              <a:cs typeface="Calibri" panose="020F0502020204030204"/>
            </a:endParaRPr>
          </a:p>
        </p:txBody>
      </p:sp>
    </p:spTree>
    <p:extLst>
      <p:ext uri="{BB962C8B-B14F-4D97-AF65-F5344CB8AC3E}">
        <p14:creationId xmlns:p14="http://schemas.microsoft.com/office/powerpoint/2010/main" val="1057669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6" name="Metin kutusu 5"/>
          <p:cNvSpPr txBox="1"/>
          <p:nvPr/>
        </p:nvSpPr>
        <p:spPr>
          <a:xfrm>
            <a:off x="251520" y="1470088"/>
            <a:ext cx="3785754" cy="646331"/>
          </a:xfrm>
          <a:prstGeom prst="rect">
            <a:avLst/>
          </a:prstGeom>
          <a:noFill/>
        </p:spPr>
        <p:txBody>
          <a:bodyPr wrap="square" rtlCol="0">
            <a:spAutoFit/>
          </a:bodyPr>
          <a:lstStyle/>
          <a:p>
            <a:r>
              <a:rPr lang="tr-TR" b="1" dirty="0">
                <a:solidFill>
                  <a:srgbClr val="001626"/>
                </a:solidFill>
              </a:rPr>
              <a:t>2023-2024 Güz Öğrenci Etkinlik Memnuniyet Anketleri:</a:t>
            </a:r>
          </a:p>
        </p:txBody>
      </p:sp>
      <p:sp>
        <p:nvSpPr>
          <p:cNvPr id="8" name="Metin kutusu 7">
            <a:extLst>
              <a:ext uri="{FF2B5EF4-FFF2-40B4-BE49-F238E27FC236}">
                <a16:creationId xmlns:a16="http://schemas.microsoft.com/office/drawing/2014/main" id="{7782AEA0-0CD1-8C30-EE98-45562881757F}"/>
              </a:ext>
            </a:extLst>
          </p:cNvPr>
          <p:cNvSpPr txBox="1"/>
          <p:nvPr/>
        </p:nvSpPr>
        <p:spPr>
          <a:xfrm>
            <a:off x="4992254" y="1470088"/>
            <a:ext cx="3556000" cy="369332"/>
          </a:xfrm>
          <a:prstGeom prst="rect">
            <a:avLst/>
          </a:prstGeom>
          <a:noFill/>
        </p:spPr>
        <p:txBody>
          <a:bodyPr wrap="square" rtlCol="0">
            <a:spAutoFit/>
          </a:bodyPr>
          <a:lstStyle/>
          <a:p>
            <a:pPr algn="r"/>
            <a:r>
              <a:rPr lang="tr-TR" b="1" dirty="0">
                <a:solidFill>
                  <a:srgbClr val="001626"/>
                </a:solidFill>
              </a:rPr>
              <a:t>Oryantasyon | </a:t>
            </a:r>
            <a:r>
              <a:rPr lang="tr-TR" sz="1800" b="0" i="0" u="none" strike="noStrike" dirty="0">
                <a:solidFill>
                  <a:srgbClr val="000000"/>
                </a:solidFill>
                <a:effectLst/>
                <a:latin typeface="Arial" panose="020B0604020202020204" pitchFamily="34" charset="0"/>
              </a:rPr>
              <a:t>02.10.2023</a:t>
            </a:r>
            <a:r>
              <a:rPr lang="tr-TR" dirty="0"/>
              <a:t> </a:t>
            </a:r>
            <a:endParaRPr lang="tr-TR" b="1" dirty="0">
              <a:solidFill>
                <a:srgbClr val="001626"/>
              </a:solidFill>
            </a:endParaRPr>
          </a:p>
        </p:txBody>
      </p:sp>
      <p:graphicFrame>
        <p:nvGraphicFramePr>
          <p:cNvPr id="10" name="Chart 1">
            <a:extLst>
              <a:ext uri="{FF2B5EF4-FFF2-40B4-BE49-F238E27FC236}">
                <a16:creationId xmlns:a16="http://schemas.microsoft.com/office/drawing/2014/main" id="{00000000-0008-0000-0000-000002000000}"/>
              </a:ext>
            </a:extLst>
          </p:cNvPr>
          <p:cNvGraphicFramePr>
            <a:graphicFrameLocks/>
          </p:cNvGraphicFramePr>
          <p:nvPr>
            <p:extLst>
              <p:ext uri="{D42A27DB-BD31-4B8C-83A1-F6EECF244321}">
                <p14:modId xmlns:p14="http://schemas.microsoft.com/office/powerpoint/2010/main" val="244956012"/>
              </p:ext>
            </p:extLst>
          </p:nvPr>
        </p:nvGraphicFramePr>
        <p:xfrm>
          <a:off x="175320" y="2293034"/>
          <a:ext cx="8740080" cy="298235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34815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1" name="Chart 1">
            <a:extLst>
              <a:ext uri="{FF2B5EF4-FFF2-40B4-BE49-F238E27FC236}">
                <a16:creationId xmlns:a16="http://schemas.microsoft.com/office/drawing/2014/main" id="{D1FDC9CE-A739-4321-A215-E9A0B2876554}"/>
              </a:ext>
            </a:extLst>
          </p:cNvPr>
          <p:cNvGraphicFramePr>
            <a:graphicFrameLocks/>
          </p:cNvGraphicFramePr>
          <p:nvPr>
            <p:extLst>
              <p:ext uri="{D42A27DB-BD31-4B8C-83A1-F6EECF244321}">
                <p14:modId xmlns:p14="http://schemas.microsoft.com/office/powerpoint/2010/main" val="704670401"/>
              </p:ext>
            </p:extLst>
          </p:nvPr>
        </p:nvGraphicFramePr>
        <p:xfrm>
          <a:off x="175320" y="2177585"/>
          <a:ext cx="8740080" cy="3086160"/>
        </p:xfrm>
        <a:graphic>
          <a:graphicData uri="http://schemas.openxmlformats.org/drawingml/2006/chart">
            <c:chart xmlns:c="http://schemas.openxmlformats.org/drawingml/2006/chart" xmlns:r="http://schemas.openxmlformats.org/officeDocument/2006/relationships" r:id="rId3"/>
          </a:graphicData>
        </a:graphic>
      </p:graphicFrame>
      <p:sp>
        <p:nvSpPr>
          <p:cNvPr id="13" name="Metin kutusu 12">
            <a:extLst>
              <a:ext uri="{FF2B5EF4-FFF2-40B4-BE49-F238E27FC236}">
                <a16:creationId xmlns:a16="http://schemas.microsoft.com/office/drawing/2014/main" id="{1083D456-BD63-3CAD-CE46-E68B40BC7A9E}"/>
              </a:ext>
            </a:extLst>
          </p:cNvPr>
          <p:cNvSpPr txBox="1"/>
          <p:nvPr/>
        </p:nvSpPr>
        <p:spPr>
          <a:xfrm>
            <a:off x="4992254" y="1470088"/>
            <a:ext cx="3556000" cy="369332"/>
          </a:xfrm>
          <a:prstGeom prst="rect">
            <a:avLst/>
          </a:prstGeom>
          <a:noFill/>
        </p:spPr>
        <p:txBody>
          <a:bodyPr wrap="square" rtlCol="0">
            <a:spAutoFit/>
          </a:bodyPr>
          <a:lstStyle/>
          <a:p>
            <a:pPr algn="r"/>
            <a:r>
              <a:rPr lang="tr-TR" b="1" dirty="0" err="1">
                <a:solidFill>
                  <a:srgbClr val="001626"/>
                </a:solidFill>
              </a:rPr>
              <a:t>Vitra</a:t>
            </a:r>
            <a:r>
              <a:rPr lang="tr-TR" b="1" dirty="0">
                <a:solidFill>
                  <a:srgbClr val="001626"/>
                </a:solidFill>
              </a:rPr>
              <a:t> | </a:t>
            </a:r>
            <a:r>
              <a:rPr lang="tr-TR" sz="1800" b="0" i="0" u="none" strike="noStrike" dirty="0">
                <a:solidFill>
                  <a:srgbClr val="000000"/>
                </a:solidFill>
                <a:effectLst/>
                <a:latin typeface="Arial" panose="020B0604020202020204" pitchFamily="34" charset="0"/>
              </a:rPr>
              <a:t>31.10.2023</a:t>
            </a:r>
            <a:endParaRPr lang="tr-TR" b="1" dirty="0">
              <a:solidFill>
                <a:srgbClr val="001626"/>
              </a:solidFill>
            </a:endParaRPr>
          </a:p>
        </p:txBody>
      </p:sp>
      <p:sp>
        <p:nvSpPr>
          <p:cNvPr id="14" name="Metin kutusu 13">
            <a:extLst>
              <a:ext uri="{FF2B5EF4-FFF2-40B4-BE49-F238E27FC236}">
                <a16:creationId xmlns:a16="http://schemas.microsoft.com/office/drawing/2014/main" id="{34E3FCC9-0AED-99C4-BFFF-7161954CDAA3}"/>
              </a:ext>
            </a:extLst>
          </p:cNvPr>
          <p:cNvSpPr txBox="1"/>
          <p:nvPr/>
        </p:nvSpPr>
        <p:spPr>
          <a:xfrm>
            <a:off x="251520" y="1470088"/>
            <a:ext cx="3785754" cy="646331"/>
          </a:xfrm>
          <a:prstGeom prst="rect">
            <a:avLst/>
          </a:prstGeom>
          <a:noFill/>
        </p:spPr>
        <p:txBody>
          <a:bodyPr wrap="square" rtlCol="0">
            <a:spAutoFit/>
          </a:bodyPr>
          <a:lstStyle/>
          <a:p>
            <a:r>
              <a:rPr lang="tr-TR" b="1" dirty="0">
                <a:solidFill>
                  <a:srgbClr val="001626"/>
                </a:solidFill>
              </a:rPr>
              <a:t>2023-2024 Güz Öğrenci Etkinlik Memnuniyet Anketleri:</a:t>
            </a:r>
          </a:p>
        </p:txBody>
      </p:sp>
    </p:spTree>
    <p:extLst>
      <p:ext uri="{BB962C8B-B14F-4D97-AF65-F5344CB8AC3E}">
        <p14:creationId xmlns:p14="http://schemas.microsoft.com/office/powerpoint/2010/main" val="6798879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Chart 1">
            <a:extLst>
              <a:ext uri="{FF2B5EF4-FFF2-40B4-BE49-F238E27FC236}">
                <a16:creationId xmlns:a16="http://schemas.microsoft.com/office/drawing/2014/main" id="{CBFF3E37-47DD-4D8B-8D6F-DE0555150E29}"/>
              </a:ext>
            </a:extLst>
          </p:cNvPr>
          <p:cNvGraphicFramePr>
            <a:graphicFrameLocks/>
          </p:cNvGraphicFramePr>
          <p:nvPr>
            <p:extLst>
              <p:ext uri="{D42A27DB-BD31-4B8C-83A1-F6EECF244321}">
                <p14:modId xmlns:p14="http://schemas.microsoft.com/office/powerpoint/2010/main" val="423776586"/>
              </p:ext>
            </p:extLst>
          </p:nvPr>
        </p:nvGraphicFramePr>
        <p:xfrm>
          <a:off x="149678" y="2164887"/>
          <a:ext cx="8844643" cy="3010473"/>
        </p:xfrm>
        <a:graphic>
          <a:graphicData uri="http://schemas.openxmlformats.org/drawingml/2006/chart">
            <c:chart xmlns:c="http://schemas.openxmlformats.org/drawingml/2006/chart" xmlns:r="http://schemas.openxmlformats.org/officeDocument/2006/relationships" r:id="rId3"/>
          </a:graphicData>
        </a:graphic>
      </p:graphicFrame>
      <p:sp>
        <p:nvSpPr>
          <p:cNvPr id="12" name="Metin kutusu 11">
            <a:extLst>
              <a:ext uri="{FF2B5EF4-FFF2-40B4-BE49-F238E27FC236}">
                <a16:creationId xmlns:a16="http://schemas.microsoft.com/office/drawing/2014/main" id="{5DC02E8B-54ED-90E7-9CF5-89FFCF960DDA}"/>
              </a:ext>
            </a:extLst>
          </p:cNvPr>
          <p:cNvSpPr txBox="1"/>
          <p:nvPr/>
        </p:nvSpPr>
        <p:spPr>
          <a:xfrm>
            <a:off x="4262511" y="1470088"/>
            <a:ext cx="4285743" cy="369332"/>
          </a:xfrm>
          <a:prstGeom prst="rect">
            <a:avLst/>
          </a:prstGeom>
          <a:noFill/>
        </p:spPr>
        <p:txBody>
          <a:bodyPr wrap="square" rtlCol="0">
            <a:spAutoFit/>
          </a:bodyPr>
          <a:lstStyle/>
          <a:p>
            <a:pPr algn="r"/>
            <a:r>
              <a:rPr lang="tr-TR" b="1" dirty="0">
                <a:solidFill>
                  <a:srgbClr val="001626"/>
                </a:solidFill>
              </a:rPr>
              <a:t>Antalya Arkeoloji Müzesi | </a:t>
            </a:r>
            <a:r>
              <a:rPr lang="tr-TR" sz="1800" b="0" i="0" u="none" strike="noStrike" dirty="0">
                <a:solidFill>
                  <a:srgbClr val="000000"/>
                </a:solidFill>
                <a:effectLst/>
                <a:latin typeface="Arial" panose="020B0604020202020204" pitchFamily="34" charset="0"/>
              </a:rPr>
              <a:t>03.11.2023</a:t>
            </a:r>
            <a:endParaRPr lang="tr-TR" b="1" dirty="0">
              <a:solidFill>
                <a:srgbClr val="001626"/>
              </a:solidFill>
            </a:endParaRPr>
          </a:p>
        </p:txBody>
      </p:sp>
      <p:sp>
        <p:nvSpPr>
          <p:cNvPr id="13" name="Metin kutusu 12">
            <a:extLst>
              <a:ext uri="{FF2B5EF4-FFF2-40B4-BE49-F238E27FC236}">
                <a16:creationId xmlns:a16="http://schemas.microsoft.com/office/drawing/2014/main" id="{4B8B7C1E-ED99-4F53-C0A7-89665310FA2A}"/>
              </a:ext>
            </a:extLst>
          </p:cNvPr>
          <p:cNvSpPr txBox="1"/>
          <p:nvPr/>
        </p:nvSpPr>
        <p:spPr>
          <a:xfrm>
            <a:off x="0" y="5468870"/>
            <a:ext cx="3709358" cy="1200329"/>
          </a:xfrm>
          <a:prstGeom prst="rect">
            <a:avLst/>
          </a:prstGeom>
          <a:noFill/>
        </p:spPr>
        <p:txBody>
          <a:bodyPr wrap="square" rtlCol="0">
            <a:spAutoFit/>
          </a:bodyPr>
          <a:lstStyle/>
          <a:p>
            <a:r>
              <a:rPr lang="tr-TR" b="1" dirty="0">
                <a:solidFill>
                  <a:schemeClr val="tx1">
                    <a:lumMod val="50000"/>
                  </a:schemeClr>
                </a:solidFill>
                <a:hlinkClick r:id="rId4">
                  <a:extLst>
                    <a:ext uri="{A12FA001-AC4F-418D-AE19-62706E023703}">
                      <ahyp:hlinkClr xmlns:ahyp="http://schemas.microsoft.com/office/drawing/2018/hyperlinkcolor" xmlns="" val="tx"/>
                    </a:ext>
                  </a:extLst>
                </a:hlinkClick>
              </a:rPr>
              <a:t>2023-2024 Güz döneminde gerçekleştirilen tüm etkinlik anketlerimize erişmek için bu linke tıklayabilirsiniz.</a:t>
            </a:r>
            <a:endParaRPr lang="tr-TR" b="1" dirty="0">
              <a:solidFill>
                <a:schemeClr val="tx1">
                  <a:lumMod val="50000"/>
                </a:schemeClr>
              </a:solidFill>
            </a:endParaRPr>
          </a:p>
        </p:txBody>
      </p:sp>
      <p:sp>
        <p:nvSpPr>
          <p:cNvPr id="14" name="Metin kutusu 13">
            <a:extLst>
              <a:ext uri="{FF2B5EF4-FFF2-40B4-BE49-F238E27FC236}">
                <a16:creationId xmlns:a16="http://schemas.microsoft.com/office/drawing/2014/main" id="{1797364C-9C8E-57BE-1D37-AB7E848B7DFF}"/>
              </a:ext>
            </a:extLst>
          </p:cNvPr>
          <p:cNvSpPr txBox="1"/>
          <p:nvPr/>
        </p:nvSpPr>
        <p:spPr>
          <a:xfrm>
            <a:off x="251520" y="1470088"/>
            <a:ext cx="3785754" cy="646331"/>
          </a:xfrm>
          <a:prstGeom prst="rect">
            <a:avLst/>
          </a:prstGeom>
          <a:noFill/>
        </p:spPr>
        <p:txBody>
          <a:bodyPr wrap="square" rtlCol="0">
            <a:spAutoFit/>
          </a:bodyPr>
          <a:lstStyle/>
          <a:p>
            <a:r>
              <a:rPr lang="tr-TR" b="1" dirty="0">
                <a:solidFill>
                  <a:srgbClr val="001626"/>
                </a:solidFill>
              </a:rPr>
              <a:t>2023-2024 Güz Öğrenci Etkinlik Memnuniyet Anketleri:</a:t>
            </a:r>
          </a:p>
        </p:txBody>
      </p:sp>
    </p:spTree>
    <p:extLst>
      <p:ext uri="{BB962C8B-B14F-4D97-AF65-F5344CB8AC3E}">
        <p14:creationId xmlns:p14="http://schemas.microsoft.com/office/powerpoint/2010/main" val="34980741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p:cNvSpPr txBox="1"/>
          <p:nvPr/>
        </p:nvSpPr>
        <p:spPr>
          <a:xfrm>
            <a:off x="595746" y="1274927"/>
            <a:ext cx="5776919" cy="369332"/>
          </a:xfrm>
          <a:prstGeom prst="rect">
            <a:avLst/>
          </a:prstGeom>
          <a:noFill/>
        </p:spPr>
        <p:txBody>
          <a:bodyPr wrap="square" rtlCol="0">
            <a:spAutoFit/>
          </a:bodyPr>
          <a:lstStyle/>
          <a:p>
            <a:r>
              <a:rPr lang="tr-TR" b="1" dirty="0">
                <a:solidFill>
                  <a:srgbClr val="001626"/>
                </a:solidFill>
              </a:rPr>
              <a:t>2023-2024 Staj | İşveren Memnuniyet Anketi </a:t>
            </a:r>
          </a:p>
        </p:txBody>
      </p:sp>
      <p:graphicFrame>
        <p:nvGraphicFramePr>
          <p:cNvPr id="6" name="Grafik 5">
            <a:extLst>
              <a:ext uri="{FF2B5EF4-FFF2-40B4-BE49-F238E27FC236}">
                <a16:creationId xmlns:a16="http://schemas.microsoft.com/office/drawing/2014/main" id="{1939C89D-5079-C221-9A34-9CB73D7735AE}"/>
              </a:ext>
            </a:extLst>
          </p:cNvPr>
          <p:cNvGraphicFramePr>
            <a:graphicFrameLocks/>
          </p:cNvGraphicFramePr>
          <p:nvPr>
            <p:extLst>
              <p:ext uri="{D42A27DB-BD31-4B8C-83A1-F6EECF244321}">
                <p14:modId xmlns:p14="http://schemas.microsoft.com/office/powerpoint/2010/main" val="59747614"/>
              </p:ext>
            </p:extLst>
          </p:nvPr>
        </p:nvGraphicFramePr>
        <p:xfrm>
          <a:off x="595746" y="2121312"/>
          <a:ext cx="8141854" cy="355558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279485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823765" y="476672"/>
            <a:ext cx="7321964" cy="1384995"/>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(HAYATA GEÇİRİLEN ÖNERİLER ve AKSİYON ALINAN ŞİKAYETLER)</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Tablo 8">
            <a:extLst>
              <a:ext uri="{FF2B5EF4-FFF2-40B4-BE49-F238E27FC236}">
                <a16:creationId xmlns:a16="http://schemas.microsoft.com/office/drawing/2014/main" id="{400F1050-5732-4B60-86BA-E121C706FD69}"/>
              </a:ext>
            </a:extLst>
          </p:cNvPr>
          <p:cNvGraphicFramePr>
            <a:graphicFrameLocks noGrp="1"/>
          </p:cNvGraphicFramePr>
          <p:nvPr>
            <p:extLst>
              <p:ext uri="{D42A27DB-BD31-4B8C-83A1-F6EECF244321}">
                <p14:modId xmlns:p14="http://schemas.microsoft.com/office/powerpoint/2010/main" val="3784984865"/>
              </p:ext>
            </p:extLst>
          </p:nvPr>
        </p:nvGraphicFramePr>
        <p:xfrm>
          <a:off x="1326229" y="2624537"/>
          <a:ext cx="6317036" cy="1753394"/>
        </p:xfrm>
        <a:graphic>
          <a:graphicData uri="http://schemas.openxmlformats.org/drawingml/2006/table">
            <a:tbl>
              <a:tblPr/>
              <a:tblGrid>
                <a:gridCol w="2022222">
                  <a:extLst>
                    <a:ext uri="{9D8B030D-6E8A-4147-A177-3AD203B41FA5}">
                      <a16:colId xmlns:a16="http://schemas.microsoft.com/office/drawing/2014/main" val="3918363564"/>
                    </a:ext>
                  </a:extLst>
                </a:gridCol>
                <a:gridCol w="2138994">
                  <a:extLst>
                    <a:ext uri="{9D8B030D-6E8A-4147-A177-3AD203B41FA5}">
                      <a16:colId xmlns:a16="http://schemas.microsoft.com/office/drawing/2014/main" val="1683979601"/>
                    </a:ext>
                  </a:extLst>
                </a:gridCol>
                <a:gridCol w="2155820">
                  <a:extLst>
                    <a:ext uri="{9D8B030D-6E8A-4147-A177-3AD203B41FA5}">
                      <a16:colId xmlns:a16="http://schemas.microsoft.com/office/drawing/2014/main" val="2592459544"/>
                    </a:ext>
                  </a:extLst>
                </a:gridCol>
              </a:tblGrid>
              <a:tr h="1101437">
                <a:tc>
                  <a:txBody>
                    <a:bodyPr/>
                    <a:lstStyle/>
                    <a:p>
                      <a:pPr algn="ctr" fontAlgn="ctr"/>
                      <a:r>
                        <a:rPr lang="tr-TR" sz="1200" b="1" i="0" u="none" strike="noStrike" dirty="0">
                          <a:solidFill>
                            <a:srgbClr val="000000"/>
                          </a:solidFill>
                          <a:effectLst/>
                          <a:latin typeface="Calibri" panose="020F0502020204030204" pitchFamily="34" charset="0"/>
                        </a:rPr>
                        <a:t>KONUSU</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ÇÖZÜM</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SONUÇ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651957">
                <a:tc gridSpan="3">
                  <a:txBody>
                    <a:bodyPr/>
                    <a:lstStyle/>
                    <a:p>
                      <a:pPr algn="ctr" fontAlgn="ctr"/>
                      <a:r>
                        <a:rPr lang="tr-TR" sz="1200" b="0" i="0" u="none" strike="noStrike" dirty="0">
                          <a:solidFill>
                            <a:srgbClr val="000000"/>
                          </a:solidFill>
                          <a:effectLst/>
                          <a:latin typeface="Calibri" panose="020F0502020204030204" pitchFamily="34" charset="0"/>
                        </a:rPr>
                        <a:t> </a:t>
                      </a:r>
                    </a:p>
                    <a:p>
                      <a:pPr algn="ctr" fontAlgn="ctr"/>
                      <a:r>
                        <a:rPr lang="tr-TR" sz="1200" b="0" i="0" u="none" strike="noStrike" dirty="0">
                          <a:solidFill>
                            <a:srgbClr val="000000"/>
                          </a:solidFill>
                          <a:effectLst/>
                          <a:latin typeface="Calibri" panose="020F0502020204030204" pitchFamily="34" charset="0"/>
                        </a:rPr>
                        <a:t> Herhangi bir şikayet bulunmamaktadır.</a:t>
                      </a:r>
                    </a:p>
                    <a:p>
                      <a:pPr algn="ctr" fontAlgn="ctr"/>
                      <a:r>
                        <a:rPr lang="tr-TR" sz="12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hMerge="1">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bl>
          </a:graphicData>
        </a:graphic>
      </p:graphicFrame>
    </p:spTree>
    <p:extLst>
      <p:ext uri="{BB962C8B-B14F-4D97-AF65-F5344CB8AC3E}">
        <p14:creationId xmlns:p14="http://schemas.microsoft.com/office/powerpoint/2010/main" val="38059390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694291" y="481299"/>
            <a:ext cx="5976664" cy="648072"/>
          </a:xfrm>
          <a:prstGeom prst="rect">
            <a:avLst/>
          </a:prstGeom>
          <a:noFill/>
        </p:spPr>
        <p:txBody>
          <a:bodyPr vert="horz" lIns="91440" tIns="45720" rIns="91440" bIns="45720" rtlCol="0" anchor="ctr">
            <a:noAutofit/>
          </a:bodyPr>
          <a:lstStyle/>
          <a:p>
            <a:pPr algn="ctr">
              <a:lnSpc>
                <a:spcPct val="90000"/>
              </a:lnSpc>
              <a:spcBef>
                <a:spcPct val="0"/>
              </a:spcBef>
              <a:spcAft>
                <a:spcPts val="600"/>
              </a:spcAft>
            </a:pPr>
            <a:r>
              <a:rPr lang="en-US" sz="2800" b="1" kern="1200" dirty="0">
                <a:solidFill>
                  <a:schemeClr val="accent6"/>
                </a:solidFill>
                <a:effectLst>
                  <a:outerShdw blurRad="38100" dist="38100" dir="2700000" algn="tl">
                    <a:srgbClr val="000000">
                      <a:alpha val="43137"/>
                    </a:srgbClr>
                  </a:outerShdw>
                </a:effectLst>
                <a:ea typeface="+mj-ea"/>
                <a:cs typeface="+mj-cs"/>
              </a:rPr>
              <a:t>DÜZELTİCİ</a:t>
            </a:r>
            <a:r>
              <a:rPr lang="tr-TR" sz="2800" b="1" kern="1200" dirty="0">
                <a:solidFill>
                  <a:schemeClr val="accent6"/>
                </a:solidFill>
                <a:effectLst>
                  <a:outerShdw blurRad="38100" dist="38100" dir="2700000" algn="tl">
                    <a:srgbClr val="000000">
                      <a:alpha val="43137"/>
                    </a:srgbClr>
                  </a:outerShdw>
                </a:effectLst>
                <a:ea typeface="+mj-ea"/>
                <a:cs typeface="+mj-cs"/>
              </a:rPr>
              <a:t>-ÖNLEYİCİ</a:t>
            </a:r>
            <a:r>
              <a:rPr lang="en-US" sz="2800" b="1" kern="1200" dirty="0">
                <a:solidFill>
                  <a:schemeClr val="accent6"/>
                </a:solidFill>
                <a:effectLst>
                  <a:outerShdw blurRad="38100" dist="38100" dir="2700000" algn="tl">
                    <a:srgbClr val="000000">
                      <a:alpha val="43137"/>
                    </a:srgbClr>
                  </a:outerShdw>
                </a:effectLst>
                <a:ea typeface="+mj-ea"/>
                <a:cs typeface="+mj-cs"/>
              </a:rPr>
              <a:t> FAALİYETLER</a:t>
            </a: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244063"/>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lo 6"/>
          <p:cNvGraphicFramePr>
            <a:graphicFrameLocks noGrp="1"/>
          </p:cNvGraphicFramePr>
          <p:nvPr>
            <p:extLst>
              <p:ext uri="{D42A27DB-BD31-4B8C-83A1-F6EECF244321}">
                <p14:modId xmlns:p14="http://schemas.microsoft.com/office/powerpoint/2010/main" val="594726085"/>
              </p:ext>
            </p:extLst>
          </p:nvPr>
        </p:nvGraphicFramePr>
        <p:xfrm>
          <a:off x="470388" y="1145175"/>
          <a:ext cx="8203223" cy="1691640"/>
        </p:xfrm>
        <a:graphic>
          <a:graphicData uri="http://schemas.openxmlformats.org/drawingml/2006/table">
            <a:tbl>
              <a:tblPr firstRow="1" bandRow="1">
                <a:tableStyleId>{08FB837D-C827-4EFA-A057-4D05807E0F7C}</a:tableStyleId>
              </a:tblPr>
              <a:tblGrid>
                <a:gridCol w="2971801">
                  <a:extLst>
                    <a:ext uri="{9D8B030D-6E8A-4147-A177-3AD203B41FA5}">
                      <a16:colId xmlns:a16="http://schemas.microsoft.com/office/drawing/2014/main" val="3521804200"/>
                    </a:ext>
                  </a:extLst>
                </a:gridCol>
                <a:gridCol w="5231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Bulgu (DF</a:t>
                      </a:r>
                      <a:r>
                        <a:rPr lang="tr-TR" baseline="0" dirty="0">
                          <a:solidFill>
                            <a:srgbClr val="0C0D0D"/>
                          </a:solidFill>
                        </a:rPr>
                        <a:t>) </a:t>
                      </a:r>
                      <a:r>
                        <a:rPr lang="tr-TR" dirty="0">
                          <a:solidFill>
                            <a:srgbClr val="0C0D0D"/>
                          </a:solidFill>
                        </a:rPr>
                        <a:t>Tanımı </a:t>
                      </a:r>
                      <a:r>
                        <a:rPr lang="tr-TR" baseline="0" dirty="0">
                          <a:solidFill>
                            <a:srgbClr val="0C0D0D"/>
                          </a:solidFill>
                        </a:rPr>
                        <a:t>:….</a:t>
                      </a:r>
                      <a:endParaRPr lang="tr-TR" dirty="0">
                        <a:solidFill>
                          <a:srgbClr val="0C0D0D"/>
                        </a:solidFill>
                      </a:endParaRPr>
                    </a:p>
                  </a:txBody>
                  <a:tcPr>
                    <a:solidFill>
                      <a:schemeClr val="accent6">
                        <a:lumMod val="20000"/>
                        <a:lumOff val="80000"/>
                      </a:schemeClr>
                    </a:solidFill>
                  </a:tcPr>
                </a:tc>
                <a:tc>
                  <a:txBody>
                    <a:bodyPr/>
                    <a:lstStyle/>
                    <a:p>
                      <a:r>
                        <a:rPr lang="tr-TR" sz="1600" dirty="0">
                          <a:solidFill>
                            <a:srgbClr val="0C0D0D"/>
                          </a:solidFill>
                        </a:rPr>
                        <a:t>Ulusal hakemli dergilerde yayımlanmış öğretim elemanı başına düşen yayın sayısı.</a:t>
                      </a:r>
                    </a:p>
                  </a:txBody>
                  <a:tcPr>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a:t>
                      </a:r>
                      <a:r>
                        <a:rPr lang="tr-TR" baseline="0" dirty="0">
                          <a:solidFill>
                            <a:srgbClr val="0C0D0D"/>
                          </a:solidFill>
                        </a:rPr>
                        <a:t> : ….</a:t>
                      </a:r>
                      <a:endParaRPr lang="tr-TR" dirty="0">
                        <a:solidFill>
                          <a:srgbClr val="0C0D0D"/>
                        </a:solidFill>
                      </a:endParaRPr>
                    </a:p>
                  </a:txBody>
                  <a:tcPr>
                    <a:solidFill>
                      <a:schemeClr val="accent6">
                        <a:lumMod val="20000"/>
                        <a:lumOff val="80000"/>
                      </a:schemeClr>
                    </a:solidFill>
                  </a:tcPr>
                </a:tc>
                <a:tc>
                  <a:txBody>
                    <a:bodyPr/>
                    <a:lstStyle/>
                    <a:p>
                      <a:r>
                        <a:rPr lang="tr-TR" sz="1600" dirty="0">
                          <a:solidFill>
                            <a:srgbClr val="0C0D0D"/>
                          </a:solidFill>
                        </a:rPr>
                        <a:t>31.08.2023</a:t>
                      </a:r>
                    </a:p>
                  </a:txBody>
                  <a:tcP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Geçici</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r>
                        <a:rPr lang="tr-TR" sz="1600" dirty="0">
                          <a:solidFill>
                            <a:srgbClr val="0C0D0D"/>
                          </a:solidFill>
                        </a:rPr>
                        <a:t>-</a:t>
                      </a:r>
                    </a:p>
                  </a:txBody>
                  <a:tcP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Kalıcı</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r>
                        <a:rPr lang="tr-TR" sz="1600" dirty="0">
                          <a:solidFill>
                            <a:srgbClr val="0C0D0D"/>
                          </a:solidFill>
                        </a:rPr>
                        <a:t>Yayınların arttırılması için kadro ihtiyacı talebi oluşturulması.</a:t>
                      </a: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graphicFrame>
        <p:nvGraphicFramePr>
          <p:cNvPr id="6" name="Tablo 5">
            <a:extLst>
              <a:ext uri="{FF2B5EF4-FFF2-40B4-BE49-F238E27FC236}">
                <a16:creationId xmlns:a16="http://schemas.microsoft.com/office/drawing/2014/main" id="{358F49DB-67A9-4A30-AB61-0A5CA1A55F41}"/>
              </a:ext>
            </a:extLst>
          </p:cNvPr>
          <p:cNvGraphicFramePr>
            <a:graphicFrameLocks noGrp="1"/>
          </p:cNvGraphicFramePr>
          <p:nvPr>
            <p:extLst>
              <p:ext uri="{D42A27DB-BD31-4B8C-83A1-F6EECF244321}">
                <p14:modId xmlns:p14="http://schemas.microsoft.com/office/powerpoint/2010/main" val="2278882813"/>
              </p:ext>
            </p:extLst>
          </p:nvPr>
        </p:nvGraphicFramePr>
        <p:xfrm>
          <a:off x="470388" y="2895728"/>
          <a:ext cx="8203223" cy="1899920"/>
        </p:xfrm>
        <a:graphic>
          <a:graphicData uri="http://schemas.openxmlformats.org/drawingml/2006/table">
            <a:tbl>
              <a:tblPr firstRow="1" bandRow="1">
                <a:tableStyleId>{08FB837D-C827-4EFA-A057-4D05807E0F7C}</a:tableStyleId>
              </a:tblPr>
              <a:tblGrid>
                <a:gridCol w="2971801">
                  <a:extLst>
                    <a:ext uri="{9D8B030D-6E8A-4147-A177-3AD203B41FA5}">
                      <a16:colId xmlns:a16="http://schemas.microsoft.com/office/drawing/2014/main" val="3521804200"/>
                    </a:ext>
                  </a:extLst>
                </a:gridCol>
                <a:gridCol w="5231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Bulgu (DF</a:t>
                      </a:r>
                      <a:r>
                        <a:rPr lang="tr-TR" baseline="0" dirty="0">
                          <a:solidFill>
                            <a:srgbClr val="0C0D0D"/>
                          </a:solidFill>
                        </a:rPr>
                        <a:t>) </a:t>
                      </a:r>
                      <a:r>
                        <a:rPr lang="tr-TR" dirty="0">
                          <a:solidFill>
                            <a:srgbClr val="0C0D0D"/>
                          </a:solidFill>
                        </a:rPr>
                        <a:t>Tanımı </a:t>
                      </a:r>
                      <a:r>
                        <a:rPr lang="tr-TR" baseline="0" dirty="0">
                          <a:solidFill>
                            <a:srgbClr val="0C0D0D"/>
                          </a:solidFill>
                        </a:rPr>
                        <a:t>:….</a:t>
                      </a:r>
                      <a:endParaRPr lang="tr-TR" dirty="0">
                        <a:solidFill>
                          <a:srgbClr val="0C0D0D"/>
                        </a:solidFill>
                      </a:endParaRPr>
                    </a:p>
                  </a:txBody>
                  <a:tcPr>
                    <a:solidFill>
                      <a:schemeClr val="accent6">
                        <a:lumMod val="20000"/>
                        <a:lumOff val="80000"/>
                      </a:schemeClr>
                    </a:solidFill>
                  </a:tcPr>
                </a:tc>
                <a:tc>
                  <a:txBody>
                    <a:bodyPr/>
                    <a:lstStyle/>
                    <a:p>
                      <a:r>
                        <a:rPr lang="tr-TR" sz="1600" dirty="0">
                          <a:solidFill>
                            <a:srgbClr val="0C0D0D"/>
                          </a:solidFill>
                        </a:rPr>
                        <a:t>Ulusal ve Uluslararası sempozyum, kongre ve sanatsal sergi sayısı.</a:t>
                      </a:r>
                    </a:p>
                  </a:txBody>
                  <a:tcPr>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a:t>
                      </a:r>
                      <a:r>
                        <a:rPr lang="tr-TR" baseline="0" dirty="0">
                          <a:solidFill>
                            <a:srgbClr val="0C0D0D"/>
                          </a:solidFill>
                        </a:rPr>
                        <a:t> : ….</a:t>
                      </a:r>
                      <a:endParaRPr lang="tr-TR" dirty="0">
                        <a:solidFill>
                          <a:srgbClr val="0C0D0D"/>
                        </a:solidFill>
                      </a:endParaRPr>
                    </a:p>
                  </a:txBody>
                  <a:tcPr>
                    <a:solidFill>
                      <a:schemeClr val="accent6">
                        <a:lumMod val="20000"/>
                        <a:lumOff val="80000"/>
                      </a:schemeClr>
                    </a:solidFill>
                  </a:tcPr>
                </a:tc>
                <a:tc>
                  <a:txBody>
                    <a:bodyPr/>
                    <a:lstStyle/>
                    <a:p>
                      <a:pPr marL="0" marR="0" lvl="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31.08.2023</a:t>
                      </a:r>
                    </a:p>
                  </a:txBody>
                  <a:tcP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Geçici</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r>
                        <a:rPr lang="tr-TR" sz="1600" dirty="0">
                          <a:solidFill>
                            <a:srgbClr val="0C0D0D"/>
                          </a:solidFill>
                        </a:rPr>
                        <a:t>Araştırma komisyonunun düzenli olarak bölüm öğretim elemanlarına kongre, seminer vb. bilgi maili atması.</a:t>
                      </a:r>
                    </a:p>
                  </a:txBody>
                  <a:tcP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Kalıcı</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r>
                        <a:rPr lang="tr-TR" sz="1600" dirty="0">
                          <a:solidFill>
                            <a:srgbClr val="0C0D0D"/>
                          </a:solidFill>
                        </a:rPr>
                        <a:t>Yayınların arttırılması için kadro ihtiyacı talebi oluşturulması.</a:t>
                      </a: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graphicFrame>
        <p:nvGraphicFramePr>
          <p:cNvPr id="8" name="Tablo 7">
            <a:extLst>
              <a:ext uri="{FF2B5EF4-FFF2-40B4-BE49-F238E27FC236}">
                <a16:creationId xmlns:a16="http://schemas.microsoft.com/office/drawing/2014/main" id="{69004B8D-6150-E6B6-A0DA-DEFB0D73B1C7}"/>
              </a:ext>
            </a:extLst>
          </p:cNvPr>
          <p:cNvGraphicFramePr>
            <a:graphicFrameLocks noGrp="1"/>
          </p:cNvGraphicFramePr>
          <p:nvPr>
            <p:extLst>
              <p:ext uri="{D42A27DB-BD31-4B8C-83A1-F6EECF244321}">
                <p14:modId xmlns:p14="http://schemas.microsoft.com/office/powerpoint/2010/main" val="985776248"/>
              </p:ext>
            </p:extLst>
          </p:nvPr>
        </p:nvGraphicFramePr>
        <p:xfrm>
          <a:off x="470388" y="4854562"/>
          <a:ext cx="8203223" cy="1899920"/>
        </p:xfrm>
        <a:graphic>
          <a:graphicData uri="http://schemas.openxmlformats.org/drawingml/2006/table">
            <a:tbl>
              <a:tblPr firstRow="1" bandRow="1">
                <a:tableStyleId>{08FB837D-C827-4EFA-A057-4D05807E0F7C}</a:tableStyleId>
              </a:tblPr>
              <a:tblGrid>
                <a:gridCol w="2971801">
                  <a:extLst>
                    <a:ext uri="{9D8B030D-6E8A-4147-A177-3AD203B41FA5}">
                      <a16:colId xmlns:a16="http://schemas.microsoft.com/office/drawing/2014/main" val="3521804200"/>
                    </a:ext>
                  </a:extLst>
                </a:gridCol>
                <a:gridCol w="5231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Bulgu (DF</a:t>
                      </a:r>
                      <a:r>
                        <a:rPr lang="tr-TR" baseline="0" dirty="0">
                          <a:solidFill>
                            <a:srgbClr val="0C0D0D"/>
                          </a:solidFill>
                        </a:rPr>
                        <a:t>) </a:t>
                      </a:r>
                      <a:r>
                        <a:rPr lang="tr-TR" dirty="0">
                          <a:solidFill>
                            <a:srgbClr val="0C0D0D"/>
                          </a:solidFill>
                        </a:rPr>
                        <a:t>Tanımı </a:t>
                      </a:r>
                      <a:r>
                        <a:rPr lang="tr-TR" baseline="0" dirty="0">
                          <a:solidFill>
                            <a:srgbClr val="0C0D0D"/>
                          </a:solidFill>
                        </a:rPr>
                        <a:t>:….</a:t>
                      </a:r>
                      <a:endParaRPr lang="tr-TR" dirty="0">
                        <a:solidFill>
                          <a:srgbClr val="0C0D0D"/>
                        </a:solidFill>
                      </a:endParaRPr>
                    </a:p>
                  </a:txBody>
                  <a:tcPr>
                    <a:solidFill>
                      <a:schemeClr val="accent6">
                        <a:lumMod val="20000"/>
                        <a:lumOff val="80000"/>
                      </a:schemeClr>
                    </a:solidFill>
                  </a:tcPr>
                </a:tc>
                <a:tc>
                  <a:txBody>
                    <a:bodyPr/>
                    <a:lstStyle/>
                    <a:p>
                      <a:r>
                        <a:rPr lang="tr-TR" sz="1600" dirty="0">
                          <a:solidFill>
                            <a:srgbClr val="0C0D0D"/>
                          </a:solidFill>
                        </a:rPr>
                        <a:t>Dezavantajlı öğrenciler için Ders materyallerinin geliştirilmesi.</a:t>
                      </a:r>
                    </a:p>
                  </a:txBody>
                  <a:tcPr>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a:t>
                      </a:r>
                      <a:r>
                        <a:rPr lang="tr-TR" baseline="0" dirty="0">
                          <a:solidFill>
                            <a:srgbClr val="0C0D0D"/>
                          </a:solidFill>
                        </a:rPr>
                        <a:t> : ….</a:t>
                      </a:r>
                      <a:endParaRPr lang="tr-TR" dirty="0">
                        <a:solidFill>
                          <a:srgbClr val="0C0D0D"/>
                        </a:solidFill>
                      </a:endParaRPr>
                    </a:p>
                  </a:txBody>
                  <a:tcPr>
                    <a:solidFill>
                      <a:schemeClr val="accent6">
                        <a:lumMod val="20000"/>
                        <a:lumOff val="80000"/>
                      </a:schemeClr>
                    </a:solidFill>
                  </a:tcPr>
                </a:tc>
                <a:tc>
                  <a:txBody>
                    <a:bodyPr/>
                    <a:lstStyle/>
                    <a:p>
                      <a:pPr marL="0" marR="0" lvl="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31.08.2023</a:t>
                      </a:r>
                    </a:p>
                  </a:txBody>
                  <a:tcP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Geçici</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r>
                        <a:rPr lang="tr-TR" sz="1600" dirty="0">
                          <a:solidFill>
                            <a:srgbClr val="0C0D0D"/>
                          </a:solidFill>
                        </a:rPr>
                        <a:t>-</a:t>
                      </a:r>
                    </a:p>
                  </a:txBody>
                  <a:tcP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Kalıcı</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r>
                        <a:rPr lang="tr-TR" sz="1600" dirty="0">
                          <a:solidFill>
                            <a:srgbClr val="0C0D0D"/>
                          </a:solidFill>
                        </a:rPr>
                        <a:t>Danışmanlık yapabilecek yeni öğretim elemanı almak için ilana çıkılması</a:t>
                      </a: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10821655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694291" y="481299"/>
            <a:ext cx="5976664" cy="648072"/>
          </a:xfrm>
          <a:prstGeom prst="rect">
            <a:avLst/>
          </a:prstGeom>
          <a:noFill/>
        </p:spPr>
        <p:txBody>
          <a:bodyPr vert="horz" lIns="91440" tIns="45720" rIns="91440" bIns="45720" rtlCol="0" anchor="ctr">
            <a:noAutofit/>
          </a:bodyPr>
          <a:lstStyle/>
          <a:p>
            <a:pPr algn="ctr">
              <a:lnSpc>
                <a:spcPct val="90000"/>
              </a:lnSpc>
              <a:spcBef>
                <a:spcPct val="0"/>
              </a:spcBef>
              <a:spcAft>
                <a:spcPts val="600"/>
              </a:spcAft>
            </a:pPr>
            <a:r>
              <a:rPr lang="en-US" sz="2800" b="1" kern="1200" dirty="0">
                <a:solidFill>
                  <a:schemeClr val="accent6"/>
                </a:solidFill>
                <a:effectLst>
                  <a:outerShdw blurRad="38100" dist="38100" dir="2700000" algn="tl">
                    <a:srgbClr val="000000">
                      <a:alpha val="43137"/>
                    </a:srgbClr>
                  </a:outerShdw>
                </a:effectLst>
                <a:ea typeface="+mj-ea"/>
                <a:cs typeface="+mj-cs"/>
              </a:rPr>
              <a:t>DÜZELTİCİ</a:t>
            </a:r>
            <a:r>
              <a:rPr lang="tr-TR" sz="2800" b="1" kern="1200" dirty="0">
                <a:solidFill>
                  <a:schemeClr val="accent6"/>
                </a:solidFill>
                <a:effectLst>
                  <a:outerShdw blurRad="38100" dist="38100" dir="2700000" algn="tl">
                    <a:srgbClr val="000000">
                      <a:alpha val="43137"/>
                    </a:srgbClr>
                  </a:outerShdw>
                </a:effectLst>
                <a:ea typeface="+mj-ea"/>
                <a:cs typeface="+mj-cs"/>
              </a:rPr>
              <a:t>-ÖNLEYİCİ</a:t>
            </a:r>
            <a:r>
              <a:rPr lang="en-US" sz="2800" b="1" kern="1200" dirty="0">
                <a:solidFill>
                  <a:schemeClr val="accent6"/>
                </a:solidFill>
                <a:effectLst>
                  <a:outerShdw blurRad="38100" dist="38100" dir="2700000" algn="tl">
                    <a:srgbClr val="000000">
                      <a:alpha val="43137"/>
                    </a:srgbClr>
                  </a:outerShdw>
                </a:effectLst>
                <a:ea typeface="+mj-ea"/>
                <a:cs typeface="+mj-cs"/>
              </a:rPr>
              <a:t> FAALİYETLER</a:t>
            </a: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244063"/>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lo 6"/>
          <p:cNvGraphicFramePr>
            <a:graphicFrameLocks noGrp="1"/>
          </p:cNvGraphicFramePr>
          <p:nvPr>
            <p:extLst>
              <p:ext uri="{D42A27DB-BD31-4B8C-83A1-F6EECF244321}">
                <p14:modId xmlns:p14="http://schemas.microsoft.com/office/powerpoint/2010/main" val="2094032755"/>
              </p:ext>
            </p:extLst>
          </p:nvPr>
        </p:nvGraphicFramePr>
        <p:xfrm>
          <a:off x="470388" y="1835288"/>
          <a:ext cx="8203223" cy="1935480"/>
        </p:xfrm>
        <a:graphic>
          <a:graphicData uri="http://schemas.openxmlformats.org/drawingml/2006/table">
            <a:tbl>
              <a:tblPr firstRow="1" bandRow="1">
                <a:tableStyleId>{08FB837D-C827-4EFA-A057-4D05807E0F7C}</a:tableStyleId>
              </a:tblPr>
              <a:tblGrid>
                <a:gridCol w="2971801">
                  <a:extLst>
                    <a:ext uri="{9D8B030D-6E8A-4147-A177-3AD203B41FA5}">
                      <a16:colId xmlns:a16="http://schemas.microsoft.com/office/drawing/2014/main" val="3521804200"/>
                    </a:ext>
                  </a:extLst>
                </a:gridCol>
                <a:gridCol w="5231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Bulgu (DF</a:t>
                      </a:r>
                      <a:r>
                        <a:rPr lang="tr-TR" baseline="0" dirty="0">
                          <a:solidFill>
                            <a:srgbClr val="0C0D0D"/>
                          </a:solidFill>
                        </a:rPr>
                        <a:t>) </a:t>
                      </a:r>
                      <a:r>
                        <a:rPr lang="tr-TR" dirty="0">
                          <a:solidFill>
                            <a:srgbClr val="0C0D0D"/>
                          </a:solidFill>
                        </a:rPr>
                        <a:t>Tanımı </a:t>
                      </a:r>
                      <a:r>
                        <a:rPr lang="tr-TR" baseline="0" dirty="0">
                          <a:solidFill>
                            <a:srgbClr val="0C0D0D"/>
                          </a:solidFill>
                        </a:rPr>
                        <a:t>:….</a:t>
                      </a:r>
                      <a:endParaRPr lang="tr-TR" dirty="0">
                        <a:solidFill>
                          <a:srgbClr val="0C0D0D"/>
                        </a:solidFill>
                      </a:endParaRPr>
                    </a:p>
                  </a:txBody>
                  <a:tcPr>
                    <a:solidFill>
                      <a:schemeClr val="accent6">
                        <a:lumMod val="20000"/>
                        <a:lumOff val="80000"/>
                      </a:schemeClr>
                    </a:solidFill>
                  </a:tcPr>
                </a:tc>
                <a:tc>
                  <a:txBody>
                    <a:bodyPr/>
                    <a:lstStyle/>
                    <a:p>
                      <a:r>
                        <a:rPr lang="tr-TR" sz="1600" dirty="0">
                          <a:solidFill>
                            <a:srgbClr val="0C0D0D"/>
                          </a:solidFill>
                        </a:rPr>
                        <a:t>7.1.3. - Öğrencilere eğitim hizmeti verilirken kullanılan yazılım lisanslı değildir. Ders Verilirken yazılımın 1 Aylık Deneme Sürümü indirilerek anlatım yapılmaktadır.</a:t>
                      </a:r>
                    </a:p>
                  </a:txBody>
                  <a:tcPr>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a:t>
                      </a:r>
                      <a:r>
                        <a:rPr lang="tr-TR" baseline="0" dirty="0">
                          <a:solidFill>
                            <a:srgbClr val="0C0D0D"/>
                          </a:solidFill>
                        </a:rPr>
                        <a:t> : ….</a:t>
                      </a:r>
                      <a:endParaRPr lang="tr-TR" dirty="0">
                        <a:solidFill>
                          <a:srgbClr val="0C0D0D"/>
                        </a:solidFill>
                      </a:endParaRPr>
                    </a:p>
                  </a:txBody>
                  <a:tcPr>
                    <a:solidFill>
                      <a:schemeClr val="accent6">
                        <a:lumMod val="20000"/>
                        <a:lumOff val="80000"/>
                      </a:schemeClr>
                    </a:solidFill>
                  </a:tcPr>
                </a:tc>
                <a:tc>
                  <a:txBody>
                    <a:bodyPr/>
                    <a:lstStyle/>
                    <a:p>
                      <a:r>
                        <a:rPr lang="tr-TR" sz="1600" dirty="0">
                          <a:solidFill>
                            <a:srgbClr val="0C0D0D"/>
                          </a:solidFill>
                        </a:rPr>
                        <a:t>29.12.2023</a:t>
                      </a:r>
                    </a:p>
                  </a:txBody>
                  <a:tcP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Geçici</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r>
                        <a:rPr lang="tr-TR" sz="1600" dirty="0">
                          <a:solidFill>
                            <a:srgbClr val="0C0D0D"/>
                          </a:solidFill>
                        </a:rPr>
                        <a:t>Yazılım erişimi için öğrenci versiyonu programları bulmak.</a:t>
                      </a:r>
                    </a:p>
                  </a:txBody>
                  <a:tcP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Kalıcı</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r>
                        <a:rPr lang="tr-TR" sz="1600" dirty="0">
                          <a:solidFill>
                            <a:srgbClr val="0C0D0D"/>
                          </a:solidFill>
                        </a:rPr>
                        <a:t>Bütçe ihtiyacı rektörlüğe iletildi ve sonuç beklenmektedir.</a:t>
                      </a: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graphicFrame>
        <p:nvGraphicFramePr>
          <p:cNvPr id="6" name="Tablo 5">
            <a:extLst>
              <a:ext uri="{FF2B5EF4-FFF2-40B4-BE49-F238E27FC236}">
                <a16:creationId xmlns:a16="http://schemas.microsoft.com/office/drawing/2014/main" id="{358F49DB-67A9-4A30-AB61-0A5CA1A55F41}"/>
              </a:ext>
            </a:extLst>
          </p:cNvPr>
          <p:cNvGraphicFramePr>
            <a:graphicFrameLocks noGrp="1"/>
          </p:cNvGraphicFramePr>
          <p:nvPr>
            <p:extLst>
              <p:ext uri="{D42A27DB-BD31-4B8C-83A1-F6EECF244321}">
                <p14:modId xmlns:p14="http://schemas.microsoft.com/office/powerpoint/2010/main" val="1701604491"/>
              </p:ext>
            </p:extLst>
          </p:nvPr>
        </p:nvGraphicFramePr>
        <p:xfrm>
          <a:off x="470388" y="3982657"/>
          <a:ext cx="8203223" cy="1691640"/>
        </p:xfrm>
        <a:graphic>
          <a:graphicData uri="http://schemas.openxmlformats.org/drawingml/2006/table">
            <a:tbl>
              <a:tblPr firstRow="1" bandRow="1">
                <a:tableStyleId>{08FB837D-C827-4EFA-A057-4D05807E0F7C}</a:tableStyleId>
              </a:tblPr>
              <a:tblGrid>
                <a:gridCol w="2971801">
                  <a:extLst>
                    <a:ext uri="{9D8B030D-6E8A-4147-A177-3AD203B41FA5}">
                      <a16:colId xmlns:a16="http://schemas.microsoft.com/office/drawing/2014/main" val="3521804200"/>
                    </a:ext>
                  </a:extLst>
                </a:gridCol>
                <a:gridCol w="5231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Bulgu (DF</a:t>
                      </a:r>
                      <a:r>
                        <a:rPr lang="tr-TR" baseline="0" dirty="0">
                          <a:solidFill>
                            <a:srgbClr val="0C0D0D"/>
                          </a:solidFill>
                        </a:rPr>
                        <a:t>) </a:t>
                      </a:r>
                      <a:r>
                        <a:rPr lang="tr-TR" dirty="0">
                          <a:solidFill>
                            <a:srgbClr val="0C0D0D"/>
                          </a:solidFill>
                        </a:rPr>
                        <a:t>Tanımı </a:t>
                      </a:r>
                      <a:r>
                        <a:rPr lang="tr-TR" baseline="0" dirty="0">
                          <a:solidFill>
                            <a:srgbClr val="0C0D0D"/>
                          </a:solidFill>
                        </a:rPr>
                        <a:t>:….</a:t>
                      </a:r>
                      <a:endParaRPr lang="tr-TR" dirty="0">
                        <a:solidFill>
                          <a:srgbClr val="0C0D0D"/>
                        </a:solidFill>
                      </a:endParaRPr>
                    </a:p>
                  </a:txBody>
                  <a:tcPr>
                    <a:solidFill>
                      <a:schemeClr val="accent6">
                        <a:lumMod val="20000"/>
                        <a:lumOff val="80000"/>
                      </a:schemeClr>
                    </a:solidFill>
                  </a:tcPr>
                </a:tc>
                <a:tc>
                  <a:txBody>
                    <a:bodyPr/>
                    <a:lstStyle/>
                    <a:p>
                      <a:r>
                        <a:rPr lang="tr-TR" sz="1600" dirty="0">
                          <a:solidFill>
                            <a:srgbClr val="0C0D0D"/>
                          </a:solidFill>
                        </a:rPr>
                        <a:t>9.3. - 2021 Yılına Ait YGG Toplantı </a:t>
                      </a:r>
                      <a:r>
                        <a:rPr lang="tr-TR" sz="1600" dirty="0" err="1">
                          <a:solidFill>
                            <a:srgbClr val="0C0D0D"/>
                          </a:solidFill>
                        </a:rPr>
                        <a:t>Tunağı</a:t>
                      </a:r>
                      <a:r>
                        <a:rPr lang="tr-TR" sz="1600" dirty="0">
                          <a:solidFill>
                            <a:srgbClr val="0C0D0D"/>
                          </a:solidFill>
                        </a:rPr>
                        <a:t> Görülemedi.</a:t>
                      </a:r>
                    </a:p>
                  </a:txBody>
                  <a:tcPr>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a:t>
                      </a:r>
                      <a:r>
                        <a:rPr lang="tr-TR" baseline="0" dirty="0">
                          <a:solidFill>
                            <a:srgbClr val="0C0D0D"/>
                          </a:solidFill>
                        </a:rPr>
                        <a:t> : ….</a:t>
                      </a:r>
                      <a:endParaRPr lang="tr-TR" dirty="0">
                        <a:solidFill>
                          <a:srgbClr val="0C0D0D"/>
                        </a:solidFill>
                      </a:endParaRPr>
                    </a:p>
                  </a:txBody>
                  <a:tcPr>
                    <a:solidFill>
                      <a:schemeClr val="accent6">
                        <a:lumMod val="20000"/>
                        <a:lumOff val="80000"/>
                      </a:schemeClr>
                    </a:solidFill>
                  </a:tcPr>
                </a:tc>
                <a:tc>
                  <a:txBody>
                    <a:bodyPr/>
                    <a:lstStyle/>
                    <a:p>
                      <a:pPr marL="0" marR="0" lvl="0" indent="0" algn="l" defTabSz="457207" rtl="0" eaLnBrk="1" fontAlgn="auto" latinLnBrk="0" hangingPunct="1">
                        <a:lnSpc>
                          <a:spcPct val="100000"/>
                        </a:lnSpc>
                        <a:spcBef>
                          <a:spcPts val="0"/>
                        </a:spcBef>
                        <a:spcAft>
                          <a:spcPts val="0"/>
                        </a:spcAft>
                        <a:buClrTx/>
                        <a:buSzTx/>
                        <a:buFontTx/>
                        <a:buNone/>
                        <a:tabLst/>
                        <a:defRPr/>
                      </a:pPr>
                      <a:r>
                        <a:rPr lang="tr-TR" sz="1600" dirty="0">
                          <a:solidFill>
                            <a:srgbClr val="0C0D0D"/>
                          </a:solidFill>
                        </a:rPr>
                        <a:t>29.12.2023</a:t>
                      </a:r>
                    </a:p>
                  </a:txBody>
                  <a:tcP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Geçici</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r>
                        <a:rPr lang="tr-TR" sz="1600" dirty="0">
                          <a:solidFill>
                            <a:srgbClr val="0C0D0D"/>
                          </a:solidFill>
                        </a:rPr>
                        <a:t>-</a:t>
                      </a:r>
                    </a:p>
                  </a:txBody>
                  <a:tcP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Kalıcı</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r>
                        <a:rPr lang="tr-TR" sz="1600" dirty="0">
                          <a:solidFill>
                            <a:srgbClr val="0C0D0D"/>
                          </a:solidFill>
                        </a:rPr>
                        <a:t>Her toplantının içeriğine uygun toplantı tutanağı hazırlanması.</a:t>
                      </a: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
        <p:nvSpPr>
          <p:cNvPr id="9" name="Metin kutusu 8">
            <a:extLst>
              <a:ext uri="{FF2B5EF4-FFF2-40B4-BE49-F238E27FC236}">
                <a16:creationId xmlns:a16="http://schemas.microsoft.com/office/drawing/2014/main" id="{94E74422-7EF9-F02E-4146-D880DF2C17CC}"/>
              </a:ext>
            </a:extLst>
          </p:cNvPr>
          <p:cNvSpPr txBox="1"/>
          <p:nvPr/>
        </p:nvSpPr>
        <p:spPr>
          <a:xfrm>
            <a:off x="470388" y="1274927"/>
            <a:ext cx="5776919" cy="369332"/>
          </a:xfrm>
          <a:prstGeom prst="rect">
            <a:avLst/>
          </a:prstGeom>
          <a:noFill/>
        </p:spPr>
        <p:txBody>
          <a:bodyPr wrap="square" rtlCol="0">
            <a:spAutoFit/>
          </a:bodyPr>
          <a:lstStyle/>
          <a:p>
            <a:r>
              <a:rPr lang="tr-TR" b="1" dirty="0">
                <a:solidFill>
                  <a:srgbClr val="001626"/>
                </a:solidFill>
              </a:rPr>
              <a:t>İç Denetim Sonrası DF (2023) 0148-0149</a:t>
            </a:r>
          </a:p>
        </p:txBody>
      </p:sp>
    </p:spTree>
    <p:extLst>
      <p:ext uri="{BB962C8B-B14F-4D97-AF65-F5344CB8AC3E}">
        <p14:creationId xmlns:p14="http://schemas.microsoft.com/office/powerpoint/2010/main" val="25996305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168388" y="628902"/>
            <a:ext cx="6927589"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İÇ DENETİM SONUCUNA DAYALI ÖZ DEĞERLENDİRME ve GÖRÜŞLERİNİZ</a:t>
            </a:r>
          </a:p>
        </p:txBody>
      </p:sp>
      <p:pic>
        <p:nvPicPr>
          <p:cNvPr id="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7" name="Metin kutusu 6">
            <a:extLst>
              <a:ext uri="{FF2B5EF4-FFF2-40B4-BE49-F238E27FC236}">
                <a16:creationId xmlns:a16="http://schemas.microsoft.com/office/drawing/2014/main" id="{7EC75FDA-C34A-0687-BB61-1B5B611259FD}"/>
              </a:ext>
            </a:extLst>
          </p:cNvPr>
          <p:cNvSpPr txBox="1"/>
          <p:nvPr/>
        </p:nvSpPr>
        <p:spPr>
          <a:xfrm>
            <a:off x="520700" y="1671739"/>
            <a:ext cx="8077199" cy="5139869"/>
          </a:xfrm>
          <a:prstGeom prst="rect">
            <a:avLst/>
          </a:prstGeom>
          <a:noFill/>
        </p:spPr>
        <p:txBody>
          <a:bodyPr wrap="square" rtlCol="0">
            <a:spAutoFit/>
          </a:bodyPr>
          <a:lstStyle/>
          <a:p>
            <a:r>
              <a:rPr lang="tr-TR" sz="1600" b="1" dirty="0">
                <a:solidFill>
                  <a:srgbClr val="0F2303"/>
                </a:solidFill>
              </a:rPr>
              <a:t>2023/0148-0149</a:t>
            </a:r>
            <a:r>
              <a:rPr lang="tr-TR" sz="1600" dirty="0">
                <a:solidFill>
                  <a:srgbClr val="0F2303"/>
                </a:solidFill>
              </a:rPr>
              <a:t> </a:t>
            </a:r>
            <a:r>
              <a:rPr lang="tr-TR" sz="1600" b="1" dirty="0">
                <a:solidFill>
                  <a:srgbClr val="0F2303"/>
                </a:solidFill>
              </a:rPr>
              <a:t>İç denetim raporu </a:t>
            </a:r>
            <a:r>
              <a:rPr lang="tr-TR" sz="1600" dirty="0">
                <a:solidFill>
                  <a:srgbClr val="0F2303"/>
                </a:solidFill>
              </a:rPr>
              <a:t>doğrultusunda İç Mimarlık ve Çevre Tasarımı bölümü için </a:t>
            </a:r>
            <a:r>
              <a:rPr lang="tr-TR" sz="1600" b="1" dirty="0">
                <a:solidFill>
                  <a:srgbClr val="0F2303"/>
                </a:solidFill>
              </a:rPr>
              <a:t>minör bulgular:</a:t>
            </a:r>
          </a:p>
          <a:p>
            <a:endParaRPr lang="tr-TR" sz="1400" dirty="0">
              <a:solidFill>
                <a:srgbClr val="0F2303"/>
              </a:solidFill>
            </a:endParaRPr>
          </a:p>
          <a:p>
            <a:pPr marL="285750" indent="-285750">
              <a:buFont typeface="Arial" panose="020B0604020202020204" pitchFamily="34" charset="0"/>
              <a:buChar char="•"/>
            </a:pPr>
            <a:r>
              <a:rPr lang="tr-TR" sz="1400" b="1" dirty="0">
                <a:solidFill>
                  <a:srgbClr val="0F2303"/>
                </a:solidFill>
              </a:rPr>
              <a:t>7.1.3. </a:t>
            </a:r>
            <a:r>
              <a:rPr lang="tr-TR" sz="1400" dirty="0">
                <a:solidFill>
                  <a:srgbClr val="0F2303"/>
                </a:solidFill>
              </a:rPr>
              <a:t>- Öğrencilere eğitim hizmeti verilirken kullanılan yazılım lisanslı değildir. Ders Verilirken yazılımın 1 Aylık Deneme Sürümü indirilerek anlatım yapılmaktadır.</a:t>
            </a:r>
          </a:p>
          <a:p>
            <a:pPr marL="285750" indent="-285750">
              <a:buFont typeface="Arial" panose="020B0604020202020204" pitchFamily="34" charset="0"/>
              <a:buChar char="•"/>
            </a:pPr>
            <a:r>
              <a:rPr lang="tr-TR" sz="1400" dirty="0">
                <a:solidFill>
                  <a:srgbClr val="0F2303"/>
                </a:solidFill>
              </a:rPr>
              <a:t>Yazılım lisansları alınmak üzere üst yönetime bilgi verilmiştir</a:t>
            </a:r>
          </a:p>
          <a:p>
            <a:pPr marL="285750" indent="-285750">
              <a:buFont typeface="Arial" panose="020B0604020202020204" pitchFamily="34" charset="0"/>
              <a:buChar char="•"/>
            </a:pPr>
            <a:endParaRPr lang="tr-TR" sz="1400" dirty="0">
              <a:solidFill>
                <a:srgbClr val="0F2303"/>
              </a:solidFill>
            </a:endParaRPr>
          </a:p>
          <a:p>
            <a:pPr marL="285750" indent="-285750">
              <a:buFont typeface="Arial" panose="020B0604020202020204" pitchFamily="34" charset="0"/>
              <a:buChar char="•"/>
            </a:pPr>
            <a:r>
              <a:rPr lang="tr-TR" sz="1400" b="1" dirty="0">
                <a:solidFill>
                  <a:srgbClr val="0F2303"/>
                </a:solidFill>
              </a:rPr>
              <a:t>9.3. </a:t>
            </a:r>
            <a:r>
              <a:rPr lang="tr-TR" sz="1400" dirty="0">
                <a:solidFill>
                  <a:srgbClr val="0F2303"/>
                </a:solidFill>
              </a:rPr>
              <a:t>- 2021 Yılına Ait YGG Toplantı Tutanağı Görülmemiştir.		</a:t>
            </a:r>
          </a:p>
          <a:p>
            <a:endParaRPr lang="tr-TR" sz="1400" dirty="0">
              <a:solidFill>
                <a:srgbClr val="0F2303"/>
              </a:solidFill>
            </a:endParaRPr>
          </a:p>
          <a:p>
            <a:r>
              <a:rPr lang="tr-TR" sz="1600" b="1" dirty="0">
                <a:solidFill>
                  <a:srgbClr val="0F2303"/>
                </a:solidFill>
              </a:rPr>
              <a:t>İyileştirilmesi gereken yönler-gözlemler :</a:t>
            </a:r>
          </a:p>
          <a:p>
            <a:endParaRPr lang="tr-TR" sz="1400" dirty="0">
              <a:solidFill>
                <a:srgbClr val="0F2303"/>
              </a:solidFill>
            </a:endParaRPr>
          </a:p>
          <a:p>
            <a:pPr marL="285750" indent="-285750">
              <a:buFont typeface="Arial" panose="020B0604020202020204" pitchFamily="34" charset="0"/>
              <a:buChar char="•"/>
            </a:pPr>
            <a:r>
              <a:rPr lang="tr-TR" sz="1400" b="1" dirty="0">
                <a:solidFill>
                  <a:srgbClr val="0F2303"/>
                </a:solidFill>
              </a:rPr>
              <a:t>İM-PA-0001</a:t>
            </a:r>
            <a:r>
              <a:rPr lang="tr-TR" sz="1400" dirty="0">
                <a:solidFill>
                  <a:srgbClr val="0F2303"/>
                </a:solidFill>
              </a:rPr>
              <a:t> incelemesi sonucunda inşaat firmaları revize edilmeli, Akademik yıl içerisinde çalışılan firmalar ayrıca paydaş dokümanında ele alınmalıdır.							</a:t>
            </a:r>
          </a:p>
          <a:p>
            <a:pPr marL="285750" indent="-285750">
              <a:buFont typeface="Arial" panose="020B0604020202020204" pitchFamily="34" charset="0"/>
              <a:buChar char="•"/>
            </a:pPr>
            <a:r>
              <a:rPr lang="tr-TR" sz="1400" dirty="0">
                <a:solidFill>
                  <a:srgbClr val="0F2303"/>
                </a:solidFill>
              </a:rPr>
              <a:t>Komisyon görev tanımları isim </a:t>
            </a:r>
            <a:r>
              <a:rPr lang="tr-TR" sz="1400" dirty="0" err="1">
                <a:solidFill>
                  <a:srgbClr val="0F2303"/>
                </a:solidFill>
              </a:rPr>
              <a:t>isim</a:t>
            </a:r>
            <a:r>
              <a:rPr lang="tr-TR" sz="1400" dirty="0">
                <a:solidFill>
                  <a:srgbClr val="0F2303"/>
                </a:solidFill>
              </a:rPr>
              <a:t> organizasyon şemasına eklenmesi gerekmektedir.							</a:t>
            </a:r>
          </a:p>
          <a:p>
            <a:pPr marL="285750" indent="-285750">
              <a:buFont typeface="Arial" panose="020B0604020202020204" pitchFamily="34" charset="0"/>
              <a:buChar char="•"/>
            </a:pPr>
            <a:r>
              <a:rPr lang="tr-TR" sz="1400" dirty="0">
                <a:solidFill>
                  <a:srgbClr val="0F2303"/>
                </a:solidFill>
              </a:rPr>
              <a:t>İ</a:t>
            </a:r>
            <a:r>
              <a:rPr lang="tr-TR" sz="1400" b="1" dirty="0">
                <a:solidFill>
                  <a:srgbClr val="0F2303"/>
                </a:solidFill>
              </a:rPr>
              <a:t>M-RA-0001 </a:t>
            </a:r>
            <a:r>
              <a:rPr lang="tr-TR" sz="1400" dirty="0">
                <a:solidFill>
                  <a:srgbClr val="0F2303"/>
                </a:solidFill>
              </a:rPr>
              <a:t>kapsamında </a:t>
            </a:r>
            <a:r>
              <a:rPr lang="tr-TR" sz="1400" b="1" dirty="0">
                <a:solidFill>
                  <a:srgbClr val="0F2303"/>
                </a:solidFill>
              </a:rPr>
              <a:t>Z3</a:t>
            </a:r>
            <a:r>
              <a:rPr lang="tr-TR" sz="1400" dirty="0">
                <a:solidFill>
                  <a:srgbClr val="0F2303"/>
                </a:solidFill>
              </a:rPr>
              <a:t> ve </a:t>
            </a:r>
            <a:r>
              <a:rPr lang="tr-TR" sz="1400" b="1" dirty="0">
                <a:solidFill>
                  <a:srgbClr val="0F2303"/>
                </a:solidFill>
              </a:rPr>
              <a:t>Z6</a:t>
            </a:r>
            <a:r>
              <a:rPr lang="tr-TR" sz="1400" dirty="0">
                <a:solidFill>
                  <a:srgbClr val="0F2303"/>
                </a:solidFill>
              </a:rPr>
              <a:t> </a:t>
            </a:r>
            <a:r>
              <a:rPr lang="tr-TR" sz="1400" dirty="0" err="1">
                <a:solidFill>
                  <a:srgbClr val="0F2303"/>
                </a:solidFill>
              </a:rPr>
              <a:t>termin</a:t>
            </a:r>
            <a:r>
              <a:rPr lang="tr-TR" sz="1400" dirty="0">
                <a:solidFill>
                  <a:srgbClr val="0F2303"/>
                </a:solidFill>
              </a:rPr>
              <a:t> sürelerinin geçtiği ve her hangi bir işlem yapılmadığı görülmüştür.</a:t>
            </a:r>
          </a:p>
          <a:p>
            <a:r>
              <a:rPr lang="tr-TR" sz="1400" dirty="0">
                <a:solidFill>
                  <a:srgbClr val="0F2303"/>
                </a:solidFill>
              </a:rPr>
              <a:t>							</a:t>
            </a:r>
          </a:p>
          <a:p>
            <a:pPr marL="285750" indent="-285750">
              <a:buFont typeface="Arial" panose="020B0604020202020204" pitchFamily="34" charset="0"/>
              <a:buChar char="•"/>
            </a:pPr>
            <a:r>
              <a:rPr lang="tr-TR" sz="1400" dirty="0">
                <a:solidFill>
                  <a:srgbClr val="0F2303"/>
                </a:solidFill>
              </a:rPr>
              <a:t>Öğrencilere eğitim hizmeti verilirken kullanılan yazılım lisanslı değildir. Her ay ders verilirken yazılımın 1 aylık deneme sürümü indirilerek anlatılmaktadır.</a:t>
            </a:r>
          </a:p>
          <a:p>
            <a:r>
              <a:rPr lang="tr-TR" sz="1400" dirty="0">
                <a:solidFill>
                  <a:srgbClr val="0F2303"/>
                </a:solidFill>
              </a:rPr>
              <a:t>			</a:t>
            </a:r>
          </a:p>
          <a:p>
            <a:r>
              <a:rPr lang="tr-TR" sz="1400" dirty="0">
                <a:solidFill>
                  <a:srgbClr val="0F2303"/>
                </a:solidFill>
              </a:rPr>
              <a:t>olarak belirtilmiştir.</a:t>
            </a:r>
          </a:p>
        </p:txBody>
      </p:sp>
    </p:spTree>
    <p:extLst>
      <p:ext uri="{BB962C8B-B14F-4D97-AF65-F5344CB8AC3E}">
        <p14:creationId xmlns:p14="http://schemas.microsoft.com/office/powerpoint/2010/main" val="13463543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3477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EĞİTİM-ÖĞRETİM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67" name="Dikdörtgen 66">
            <a:extLst>
              <a:ext uri="{FF2B5EF4-FFF2-40B4-BE49-F238E27FC236}">
                <a16:creationId xmlns:a16="http://schemas.microsoft.com/office/drawing/2014/main" id="{04C1BD09-E292-5AAC-9BF5-CB97DD341B23}"/>
              </a:ext>
            </a:extLst>
          </p:cNvPr>
          <p:cNvSpPr/>
          <p:nvPr/>
        </p:nvSpPr>
        <p:spPr>
          <a:xfrm>
            <a:off x="247001" y="1728533"/>
            <a:ext cx="3772956" cy="369332"/>
          </a:xfrm>
          <a:prstGeom prst="rect">
            <a:avLst/>
          </a:prstGeom>
        </p:spPr>
        <p:txBody>
          <a:bodyPr wrap="none">
            <a:spAutoFit/>
          </a:bodyPr>
          <a:lstStyle/>
          <a:p>
            <a:r>
              <a:rPr lang="tr-TR" b="1" dirty="0">
                <a:solidFill>
                  <a:schemeClr val="tx2"/>
                </a:solidFill>
              </a:rPr>
              <a:t>İç Mimarlık ve Çevre Tasarımı Bölümü</a:t>
            </a:r>
            <a:endParaRPr lang="en-US" b="1" dirty="0">
              <a:solidFill>
                <a:schemeClr val="accent6"/>
              </a:solidFill>
            </a:endParaRPr>
          </a:p>
        </p:txBody>
      </p:sp>
      <p:sp>
        <p:nvSpPr>
          <p:cNvPr id="69" name="Dikdörtgen 68">
            <a:extLst>
              <a:ext uri="{FF2B5EF4-FFF2-40B4-BE49-F238E27FC236}">
                <a16:creationId xmlns:a16="http://schemas.microsoft.com/office/drawing/2014/main" id="{00C85214-1E5F-E6EF-6766-D8C3E08F7C17}"/>
              </a:ext>
            </a:extLst>
          </p:cNvPr>
          <p:cNvSpPr/>
          <p:nvPr/>
        </p:nvSpPr>
        <p:spPr>
          <a:xfrm>
            <a:off x="203593" y="2431611"/>
            <a:ext cx="8736814" cy="1200329"/>
          </a:xfrm>
          <a:prstGeom prst="rect">
            <a:avLst/>
          </a:prstGeom>
        </p:spPr>
        <p:txBody>
          <a:bodyPr wrap="square">
            <a:spAutoFit/>
          </a:bodyPr>
          <a:lstStyle/>
          <a:p>
            <a:pPr marL="285750" indent="-285750" algn="just">
              <a:buFont typeface="Arial" panose="020B0604020202020204" pitchFamily="34" charset="0"/>
              <a:buChar char="•"/>
            </a:pPr>
            <a:r>
              <a:rPr lang="tr-TR" dirty="0">
                <a:solidFill>
                  <a:schemeClr val="tx2"/>
                </a:solidFill>
              </a:rPr>
              <a:t>Uzaktan eğitim sürecinde en önemli temel derslerimiz Teknik Çizim dersi için Youtube kanalı açarak, derste anlatılan konuların kısa videolar şeklinde video çekerek yükledik. Öğrencilerimiz şu anda dersten önce ve sonrası konuları tekrar tekrar izleyebilirler.</a:t>
            </a:r>
          </a:p>
          <a:p>
            <a:pPr marL="285750" indent="-285750" algn="just">
              <a:buFont typeface="Arial" panose="020B0604020202020204" pitchFamily="34" charset="0"/>
              <a:buChar char="•"/>
            </a:pPr>
            <a:endParaRPr lang="en-US" dirty="0">
              <a:solidFill>
                <a:schemeClr val="accent6"/>
              </a:solidFill>
            </a:endParaRPr>
          </a:p>
        </p:txBody>
      </p:sp>
      <p:pic>
        <p:nvPicPr>
          <p:cNvPr id="70" name="Resim 69">
            <a:extLst>
              <a:ext uri="{FF2B5EF4-FFF2-40B4-BE49-F238E27FC236}">
                <a16:creationId xmlns:a16="http://schemas.microsoft.com/office/drawing/2014/main" id="{BA13A77C-7C7F-04FC-37BB-B1A669CF177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3460" b="10719"/>
          <a:stretch/>
        </p:blipFill>
        <p:spPr>
          <a:xfrm>
            <a:off x="285991" y="3731952"/>
            <a:ext cx="4527313" cy="2554702"/>
          </a:xfrm>
          <a:prstGeom prst="rect">
            <a:avLst/>
          </a:prstGeom>
        </p:spPr>
      </p:pic>
      <p:pic>
        <p:nvPicPr>
          <p:cNvPr id="71" name="Resim 70">
            <a:extLst>
              <a:ext uri="{FF2B5EF4-FFF2-40B4-BE49-F238E27FC236}">
                <a16:creationId xmlns:a16="http://schemas.microsoft.com/office/drawing/2014/main" id="{B6225C8D-9032-F760-1FA4-A66D9D47755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6951"/>
          <a:stretch/>
        </p:blipFill>
        <p:spPr>
          <a:xfrm>
            <a:off x="4841308" y="3811327"/>
            <a:ext cx="4016701" cy="2502315"/>
          </a:xfrm>
          <a:prstGeom prst="rect">
            <a:avLst/>
          </a:prstGeom>
        </p:spPr>
      </p:pic>
    </p:spTree>
    <p:extLst>
      <p:ext uri="{BB962C8B-B14F-4D97-AF65-F5344CB8AC3E}">
        <p14:creationId xmlns:p14="http://schemas.microsoft.com/office/powerpoint/2010/main" val="23092759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39F893C-C32F-4835-A1E5-850973405C58}" type="slidenum">
              <a:rPr lang="tr-TR" smtClean="0"/>
              <a:t>19</a:t>
            </a:fld>
            <a:endParaRPr lang="tr-TR"/>
          </a:p>
        </p:txBody>
      </p:sp>
      <p:sp>
        <p:nvSpPr>
          <p:cNvPr id="5" name="Metin kutusu 4">
            <a:extLst>
              <a:ext uri="{FF2B5EF4-FFF2-40B4-BE49-F238E27FC236}">
                <a16:creationId xmlns:a16="http://schemas.microsoft.com/office/drawing/2014/main" id="{7EC18F83-204B-487E-AFD6-153344F04A42}"/>
              </a:ext>
            </a:extLst>
          </p:cNvPr>
          <p:cNvSpPr txBox="1"/>
          <p:nvPr/>
        </p:nvSpPr>
        <p:spPr>
          <a:xfrm>
            <a:off x="2046263" y="53477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EĞİTİM-ÖĞRETİM ALANINDA</a:t>
            </a:r>
            <a:endParaRPr lang="en-US" sz="2700" dirty="0">
              <a:solidFill>
                <a:schemeClr val="accent6"/>
              </a:solidFill>
              <a:latin typeface="+mn-lt"/>
            </a:endParaRP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7" name="Dikdörtgen 6">
            <a:extLst>
              <a:ext uri="{FF2B5EF4-FFF2-40B4-BE49-F238E27FC236}">
                <a16:creationId xmlns:a16="http://schemas.microsoft.com/office/drawing/2014/main" id="{04C1BD09-E292-5AAC-9BF5-CB97DD341B23}"/>
              </a:ext>
            </a:extLst>
          </p:cNvPr>
          <p:cNvSpPr/>
          <p:nvPr/>
        </p:nvSpPr>
        <p:spPr>
          <a:xfrm>
            <a:off x="247001" y="1499933"/>
            <a:ext cx="3475439" cy="369332"/>
          </a:xfrm>
          <a:prstGeom prst="rect">
            <a:avLst/>
          </a:prstGeom>
        </p:spPr>
        <p:txBody>
          <a:bodyPr wrap="none">
            <a:spAutoFit/>
          </a:bodyPr>
          <a:lstStyle/>
          <a:p>
            <a:r>
              <a:rPr lang="tr-TR" b="1" dirty="0">
                <a:solidFill>
                  <a:schemeClr val="tx2"/>
                </a:solidFill>
              </a:rPr>
              <a:t>2023-2024 Güz Dönemi Etkinlikleri</a:t>
            </a:r>
            <a:endParaRPr lang="en-US" b="1" dirty="0">
              <a:solidFill>
                <a:schemeClr val="accent6"/>
              </a:solidFill>
            </a:endParaRPr>
          </a:p>
        </p:txBody>
      </p:sp>
      <p:pic>
        <p:nvPicPr>
          <p:cNvPr id="10" name="Resim 9">
            <a:extLst>
              <a:ext uri="{FF2B5EF4-FFF2-40B4-BE49-F238E27FC236}">
                <a16:creationId xmlns:a16="http://schemas.microsoft.com/office/drawing/2014/main" id="{A5BF5D2B-DB89-4261-E56C-8EB0B3CC4DAC}"/>
              </a:ext>
            </a:extLst>
          </p:cNvPr>
          <p:cNvPicPr>
            <a:picLocks noChangeAspect="1"/>
          </p:cNvPicPr>
          <p:nvPr/>
        </p:nvPicPr>
        <p:blipFill rotWithShape="1">
          <a:blip r:embed="rId3">
            <a:extLst>
              <a:ext uri="{28A0092B-C50C-407E-A947-70E740481C1C}">
                <a14:useLocalDpi xmlns:a14="http://schemas.microsoft.com/office/drawing/2010/main" val="0"/>
              </a:ext>
            </a:extLst>
          </a:blip>
          <a:srcRect l="1528" t="2811" r="1666" b="3058"/>
          <a:stretch/>
        </p:blipFill>
        <p:spPr>
          <a:xfrm>
            <a:off x="146050" y="2028581"/>
            <a:ext cx="8851900" cy="4366344"/>
          </a:xfrm>
          <a:prstGeom prst="rect">
            <a:avLst/>
          </a:prstGeom>
        </p:spPr>
      </p:pic>
    </p:spTree>
    <p:extLst>
      <p:ext uri="{BB962C8B-B14F-4D97-AF65-F5344CB8AC3E}">
        <p14:creationId xmlns:p14="http://schemas.microsoft.com/office/powerpoint/2010/main" val="14536853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241579" y="649467"/>
            <a:ext cx="5040560"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MİSYON-VİZYON-POLİTİKA</a:t>
            </a: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2372" y="450628"/>
            <a:ext cx="1872208" cy="397679"/>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490637" y="1291399"/>
            <a:ext cx="4189482" cy="369332"/>
          </a:xfrm>
          <a:prstGeom prst="rect">
            <a:avLst/>
          </a:prstGeom>
        </p:spPr>
        <p:txBody>
          <a:bodyPr wrap="square" lIns="91440" tIns="45720" rIns="91440" bIns="45720" anchor="t">
            <a:spAutoFit/>
          </a:bodyPr>
          <a:lstStyle/>
          <a:p>
            <a:r>
              <a:rPr lang="tr-TR" b="1" dirty="0">
                <a:solidFill>
                  <a:srgbClr val="000000"/>
                </a:solidFill>
                <a:latin typeface="Calibri"/>
                <a:ea typeface="Times New Roman" panose="02020603050405020304" pitchFamily="18" charset="0"/>
                <a:cs typeface="Calibri"/>
              </a:rPr>
              <a:t>  </a:t>
            </a:r>
            <a:endParaRPr lang="tr-TR" b="1" dirty="0"/>
          </a:p>
        </p:txBody>
      </p:sp>
      <p:sp>
        <p:nvSpPr>
          <p:cNvPr id="4" name="Dikdörtgen 3"/>
          <p:cNvSpPr/>
          <p:nvPr/>
        </p:nvSpPr>
        <p:spPr>
          <a:xfrm>
            <a:off x="490637" y="5081322"/>
            <a:ext cx="8352928" cy="1615827"/>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ÇALIŞMA POLİTİKASI</a:t>
            </a:r>
          </a:p>
          <a:p>
            <a:pPr fontAlgn="base">
              <a:lnSpc>
                <a:spcPct val="150000"/>
              </a:lnSpc>
              <a:spcAft>
                <a:spcPts val="0"/>
              </a:spcAft>
            </a:pPr>
            <a:r>
              <a:rPr lang="tr-TR" sz="1600" b="1" dirty="0">
                <a:solidFill>
                  <a:srgbClr val="0C0D0D"/>
                </a:solidFill>
                <a:latin typeface="Calibri" panose="020F0502020204030204" pitchFamily="34" charset="0"/>
                <a:ea typeface="Times New Roman" panose="02020603050405020304" pitchFamily="18" charset="0"/>
              </a:rPr>
              <a:t>Bölümümüz hem akademik kadroyu ve hem öğrencileri mesleğin güncel gerçekleri ve teknolojik gelişmelerini takip etme şansı tanıyan etkinlik ve görüşmeler organize ederek, üretim ve yönetim ilişkilerini de kapsayacak şekilde çok yönlü bir tasarım eğitimi tasarlamak üzerine odaklanmıştır. </a:t>
            </a:r>
          </a:p>
        </p:txBody>
      </p:sp>
      <p:sp>
        <p:nvSpPr>
          <p:cNvPr id="7" name="Dikdörtgen 6"/>
          <p:cNvSpPr/>
          <p:nvPr/>
        </p:nvSpPr>
        <p:spPr>
          <a:xfrm>
            <a:off x="490637" y="3435079"/>
            <a:ext cx="8352928" cy="1615827"/>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BİRİMİN VİZYONU</a:t>
            </a:r>
          </a:p>
          <a:p>
            <a:pPr fontAlgn="base">
              <a:lnSpc>
                <a:spcPct val="150000"/>
              </a:lnSpc>
              <a:spcAft>
                <a:spcPts val="0"/>
              </a:spcAft>
            </a:pPr>
            <a:r>
              <a:rPr lang="tr-TR" sz="1600" b="1" dirty="0">
                <a:solidFill>
                  <a:srgbClr val="0C0D0D"/>
                </a:solidFill>
                <a:latin typeface="Calibri" panose="020F0502020204030204" pitchFamily="34" charset="0"/>
                <a:ea typeface="Times New Roman" panose="02020603050405020304" pitchFamily="18" charset="0"/>
              </a:rPr>
              <a:t>Bölümümüz, öğrencilerin bütünsel bilgi entegrasyonunu sağlayarak, keşifçi, işbirlikçi ve deneyimsel öğrenmeyi teşvik ederek, ulusal ve uluslararası düzeyde tanınırlığı güçlendiren, disiplini ve kullanıcı sağlığını odak alan bir mesleki eğitim vizyonu benimsemektedir.”</a:t>
            </a:r>
          </a:p>
        </p:txBody>
      </p:sp>
      <p:sp>
        <p:nvSpPr>
          <p:cNvPr id="8" name="Dikdörtgen 7"/>
          <p:cNvSpPr/>
          <p:nvPr/>
        </p:nvSpPr>
        <p:spPr>
          <a:xfrm>
            <a:off x="490637" y="1472948"/>
            <a:ext cx="8352928" cy="1899494"/>
          </a:xfrm>
          <a:prstGeom prst="rect">
            <a:avLst/>
          </a:prstGeom>
        </p:spPr>
        <p:txBody>
          <a:bodyPr wrap="square">
            <a:spAutoFit/>
          </a:bodyPr>
          <a:lstStyle/>
          <a:p>
            <a:pPr fontAlgn="base">
              <a:lnSpc>
                <a:spcPct val="150000"/>
              </a:lnSpc>
              <a:spcAft>
                <a:spcPts val="0"/>
              </a:spcAft>
            </a:pPr>
            <a:r>
              <a:rPr lang="tr-TR" sz="1600" b="1" dirty="0">
                <a:solidFill>
                  <a:srgbClr val="FF0000"/>
                </a:solidFill>
                <a:latin typeface="Calibri" panose="020F0502020204030204" pitchFamily="34" charset="0"/>
                <a:ea typeface="Times New Roman" panose="02020603050405020304" pitchFamily="18" charset="0"/>
              </a:rPr>
              <a:t>BİRİMİN MİSYONU</a:t>
            </a:r>
          </a:p>
          <a:p>
            <a:pPr fontAlgn="base">
              <a:lnSpc>
                <a:spcPct val="150000"/>
              </a:lnSpc>
              <a:spcAft>
                <a:spcPts val="0"/>
              </a:spcAft>
            </a:pPr>
            <a:r>
              <a:rPr lang="tr-TR" sz="1600" b="1" dirty="0">
                <a:solidFill>
                  <a:srgbClr val="0C0D0D"/>
                </a:solidFill>
                <a:latin typeface="Calibri" panose="020F0502020204030204" pitchFamily="34" charset="0"/>
                <a:ea typeface="Times New Roman" panose="02020603050405020304" pitchFamily="18" charset="0"/>
              </a:rPr>
              <a:t>İç Mimarlık ve Çevre Tasarımı bölümümüz, üniversitemize paralel olarak yenilikçi bir yaklaşımla öğrencilere eleştirel düşünme, küresel ve sosyal bilinç, sürdürülebilirlik ve mesleki etik değerleri aşılayarak, evrensel sorunlara çözüm odaklı, teknolojiye hakim, etkili iletişime açık bireylerin yetişmesini hedeflemektedir.</a:t>
            </a:r>
            <a:endParaRPr lang="tr-TR" sz="1600" b="1" dirty="0">
              <a:solidFill>
                <a:srgbClr val="0C0D0D"/>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388223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39F893C-C32F-4835-A1E5-850973405C58}" type="slidenum">
              <a:rPr lang="tr-TR" smtClean="0"/>
              <a:t>20</a:t>
            </a:fld>
            <a:endParaRPr lang="tr-TR"/>
          </a:p>
        </p:txBody>
      </p:sp>
      <p:sp>
        <p:nvSpPr>
          <p:cNvPr id="5" name="Metin kutusu 4">
            <a:extLst>
              <a:ext uri="{FF2B5EF4-FFF2-40B4-BE49-F238E27FC236}">
                <a16:creationId xmlns:a16="http://schemas.microsoft.com/office/drawing/2014/main" id="{7EC18F83-204B-487E-AFD6-153344F04A42}"/>
              </a:ext>
            </a:extLst>
          </p:cNvPr>
          <p:cNvSpPr txBox="1"/>
          <p:nvPr/>
        </p:nvSpPr>
        <p:spPr>
          <a:xfrm>
            <a:off x="2046263" y="53477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EĞİTİM-ÖĞRETİM ALANINDA</a:t>
            </a:r>
            <a:endParaRPr lang="en-US" sz="2700" dirty="0">
              <a:solidFill>
                <a:schemeClr val="accent6"/>
              </a:solidFill>
              <a:latin typeface="+mn-lt"/>
            </a:endParaRP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7" name="Dikdörtgen 6">
            <a:extLst>
              <a:ext uri="{FF2B5EF4-FFF2-40B4-BE49-F238E27FC236}">
                <a16:creationId xmlns:a16="http://schemas.microsoft.com/office/drawing/2014/main" id="{04C1BD09-E292-5AAC-9BF5-CB97DD341B23}"/>
              </a:ext>
            </a:extLst>
          </p:cNvPr>
          <p:cNvSpPr/>
          <p:nvPr/>
        </p:nvSpPr>
        <p:spPr>
          <a:xfrm>
            <a:off x="247001" y="1499933"/>
            <a:ext cx="3675814" cy="369332"/>
          </a:xfrm>
          <a:prstGeom prst="rect">
            <a:avLst/>
          </a:prstGeom>
        </p:spPr>
        <p:txBody>
          <a:bodyPr wrap="none">
            <a:spAutoFit/>
          </a:bodyPr>
          <a:lstStyle/>
          <a:p>
            <a:r>
              <a:rPr lang="tr-TR" b="1" dirty="0">
                <a:solidFill>
                  <a:schemeClr val="tx2"/>
                </a:solidFill>
              </a:rPr>
              <a:t>2023-2024 Bahar Dönemi Etkinlikleri</a:t>
            </a:r>
            <a:endParaRPr lang="en-US" b="1" dirty="0">
              <a:solidFill>
                <a:schemeClr val="accent6"/>
              </a:solidFill>
            </a:endParaRPr>
          </a:p>
        </p:txBody>
      </p:sp>
      <p:pic>
        <p:nvPicPr>
          <p:cNvPr id="3" name="Resim 2">
            <a:extLst>
              <a:ext uri="{FF2B5EF4-FFF2-40B4-BE49-F238E27FC236}">
                <a16:creationId xmlns:a16="http://schemas.microsoft.com/office/drawing/2014/main" id="{A6E32933-481C-D443-754D-434273DEF10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224" t="8373" r="2643" b="39481"/>
          <a:stretch/>
        </p:blipFill>
        <p:spPr>
          <a:xfrm>
            <a:off x="221601" y="2058390"/>
            <a:ext cx="8700536" cy="4264835"/>
          </a:xfrm>
          <a:prstGeom prst="rect">
            <a:avLst/>
          </a:prstGeom>
        </p:spPr>
      </p:pic>
    </p:spTree>
    <p:extLst>
      <p:ext uri="{BB962C8B-B14F-4D97-AF65-F5344CB8AC3E}">
        <p14:creationId xmlns:p14="http://schemas.microsoft.com/office/powerpoint/2010/main" val="40407578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39F893C-C32F-4835-A1E5-850973405C58}" type="slidenum">
              <a:rPr lang="tr-TR" smtClean="0"/>
              <a:t>21</a:t>
            </a:fld>
            <a:endParaRPr lang="tr-TR"/>
          </a:p>
        </p:txBody>
      </p:sp>
      <p:sp>
        <p:nvSpPr>
          <p:cNvPr id="5" name="Metin kutusu 4">
            <a:extLst>
              <a:ext uri="{FF2B5EF4-FFF2-40B4-BE49-F238E27FC236}">
                <a16:creationId xmlns:a16="http://schemas.microsoft.com/office/drawing/2014/main" id="{7EC18F83-204B-487E-AFD6-153344F04A42}"/>
              </a:ext>
            </a:extLst>
          </p:cNvPr>
          <p:cNvSpPr txBox="1"/>
          <p:nvPr/>
        </p:nvSpPr>
        <p:spPr>
          <a:xfrm>
            <a:off x="2046263" y="53477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EĞİTİM-ÖĞRETİM ALANINDA</a:t>
            </a:r>
            <a:endParaRPr lang="en-US" sz="2700" dirty="0">
              <a:solidFill>
                <a:schemeClr val="accent6"/>
              </a:solidFill>
              <a:latin typeface="+mn-lt"/>
            </a:endParaRP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7" name="Dikdörtgen 6">
            <a:extLst>
              <a:ext uri="{FF2B5EF4-FFF2-40B4-BE49-F238E27FC236}">
                <a16:creationId xmlns:a16="http://schemas.microsoft.com/office/drawing/2014/main" id="{04C1BD09-E292-5AAC-9BF5-CB97DD341B23}"/>
              </a:ext>
            </a:extLst>
          </p:cNvPr>
          <p:cNvSpPr/>
          <p:nvPr/>
        </p:nvSpPr>
        <p:spPr>
          <a:xfrm>
            <a:off x="247001" y="1593708"/>
            <a:ext cx="3675814" cy="369332"/>
          </a:xfrm>
          <a:prstGeom prst="rect">
            <a:avLst/>
          </a:prstGeom>
        </p:spPr>
        <p:txBody>
          <a:bodyPr wrap="none">
            <a:spAutoFit/>
          </a:bodyPr>
          <a:lstStyle/>
          <a:p>
            <a:r>
              <a:rPr lang="tr-TR" b="1" dirty="0">
                <a:solidFill>
                  <a:schemeClr val="tx2"/>
                </a:solidFill>
              </a:rPr>
              <a:t>2023-2024 Bahar Dönemi Etkinlikleri</a:t>
            </a:r>
            <a:endParaRPr lang="en-US" b="1" dirty="0">
              <a:solidFill>
                <a:schemeClr val="accent6"/>
              </a:solidFill>
            </a:endParaRPr>
          </a:p>
        </p:txBody>
      </p:sp>
      <p:pic>
        <p:nvPicPr>
          <p:cNvPr id="3" name="Resim 2">
            <a:extLst>
              <a:ext uri="{FF2B5EF4-FFF2-40B4-BE49-F238E27FC236}">
                <a16:creationId xmlns:a16="http://schemas.microsoft.com/office/drawing/2014/main" id="{A6E32933-481C-D443-754D-434273DEF10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41" t="6753" r="2267" b="37040"/>
          <a:stretch/>
        </p:blipFill>
        <p:spPr>
          <a:xfrm>
            <a:off x="247001" y="2028581"/>
            <a:ext cx="8579499" cy="4533683"/>
          </a:xfrm>
          <a:prstGeom prst="rect">
            <a:avLst/>
          </a:prstGeom>
        </p:spPr>
      </p:pic>
    </p:spTree>
    <p:extLst>
      <p:ext uri="{BB962C8B-B14F-4D97-AF65-F5344CB8AC3E}">
        <p14:creationId xmlns:p14="http://schemas.microsoft.com/office/powerpoint/2010/main" val="6624989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ARAŞTIRMA-GELİŞTİRME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65" name="Dikdörtgen 64">
            <a:extLst>
              <a:ext uri="{FF2B5EF4-FFF2-40B4-BE49-F238E27FC236}">
                <a16:creationId xmlns:a16="http://schemas.microsoft.com/office/drawing/2014/main" id="{547EE542-4DF9-B3A8-4F0F-953F31B125B0}"/>
              </a:ext>
            </a:extLst>
          </p:cNvPr>
          <p:cNvSpPr/>
          <p:nvPr/>
        </p:nvSpPr>
        <p:spPr>
          <a:xfrm>
            <a:off x="203593" y="1865496"/>
            <a:ext cx="8736814" cy="3416320"/>
          </a:xfrm>
          <a:prstGeom prst="rect">
            <a:avLst/>
          </a:prstGeom>
        </p:spPr>
        <p:txBody>
          <a:bodyPr wrap="square">
            <a:spAutoFit/>
          </a:bodyPr>
          <a:lstStyle/>
          <a:p>
            <a:pPr algn="just"/>
            <a:endParaRPr lang="tr-TR" dirty="0">
              <a:solidFill>
                <a:schemeClr val="tx2"/>
              </a:solidFill>
            </a:endParaRPr>
          </a:p>
          <a:p>
            <a:pPr marL="285750" indent="-285750" algn="just">
              <a:buFont typeface="Arial" panose="020B0604020202020204" pitchFamily="34" charset="0"/>
              <a:buChar char="•"/>
            </a:pPr>
            <a:r>
              <a:rPr lang="tr-TR" dirty="0">
                <a:solidFill>
                  <a:schemeClr val="tx2"/>
                </a:solidFill>
              </a:rPr>
              <a:t>İçmimarlık alanında temel konuları tek bir kitapta öğrencilere Türkçe kaynak eksiğinden dolayı tam zamanlı ve bazı yarı-zamanlı hocalarımızın içinde yer aldığı bir kitap hazırlık sürecinin sonuna gelmiş bulunmaktayız.</a:t>
            </a:r>
          </a:p>
          <a:p>
            <a:pPr marL="285750" indent="-285750" algn="just">
              <a:buFont typeface="Arial" panose="020B0604020202020204" pitchFamily="34" charset="0"/>
              <a:buChar char="•"/>
            </a:pPr>
            <a:endParaRPr lang="tr-TR" dirty="0">
              <a:solidFill>
                <a:schemeClr val="tx2"/>
              </a:solidFill>
            </a:endParaRPr>
          </a:p>
          <a:p>
            <a:pPr marL="285750" indent="-285750" algn="just">
              <a:buFont typeface="Arial" panose="020B0604020202020204" pitchFamily="34" charset="0"/>
              <a:buChar char="•"/>
            </a:pPr>
            <a:endParaRPr lang="tr-TR" dirty="0">
              <a:solidFill>
                <a:schemeClr val="tx2"/>
              </a:solidFill>
            </a:endParaRPr>
          </a:p>
          <a:p>
            <a:pPr marL="285750" indent="-285750" algn="just">
              <a:buFont typeface="Arial" panose="020B0604020202020204" pitchFamily="34" charset="0"/>
              <a:buChar char="•"/>
            </a:pPr>
            <a:r>
              <a:rPr lang="tr-TR" dirty="0">
                <a:solidFill>
                  <a:schemeClr val="tx2"/>
                </a:solidFill>
              </a:rPr>
              <a:t>Hocalarımız takımlar halinde Eğitim ve mesleki anlamda katkıda bulunan araştırmalar yapılmaktalar.</a:t>
            </a:r>
          </a:p>
          <a:p>
            <a:pPr marL="285750" indent="-285750" algn="just">
              <a:buFont typeface="Arial" panose="020B0604020202020204" pitchFamily="34" charset="0"/>
              <a:buChar char="•"/>
            </a:pPr>
            <a:endParaRPr lang="tr-TR" dirty="0">
              <a:solidFill>
                <a:schemeClr val="tx2"/>
              </a:solidFill>
            </a:endParaRPr>
          </a:p>
          <a:p>
            <a:pPr marL="285750" indent="-285750" algn="just">
              <a:buFont typeface="Arial" panose="020B0604020202020204" pitchFamily="34" charset="0"/>
              <a:buChar char="•"/>
            </a:pPr>
            <a:r>
              <a:rPr lang="tr-TR" dirty="0">
                <a:solidFill>
                  <a:schemeClr val="tx2"/>
                </a:solidFill>
              </a:rPr>
              <a:t>‘İçmimarlık eğitiminde Reform’ adı altında geliştireceğimiz bir projenin başlangıç aşamasındayız.</a:t>
            </a:r>
          </a:p>
          <a:p>
            <a:pPr marL="285750" indent="-285750" algn="just">
              <a:buFont typeface="Arial" panose="020B0604020202020204" pitchFamily="34" charset="0"/>
              <a:buChar char="•"/>
            </a:pPr>
            <a:endParaRPr lang="tr-TR" dirty="0">
              <a:solidFill>
                <a:schemeClr val="tx2"/>
              </a:solidFill>
            </a:endParaRPr>
          </a:p>
        </p:txBody>
      </p:sp>
    </p:spTree>
    <p:extLst>
      <p:ext uri="{BB962C8B-B14F-4D97-AF65-F5344CB8AC3E}">
        <p14:creationId xmlns:p14="http://schemas.microsoft.com/office/powerpoint/2010/main" val="21792332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GİRİŞİMCİLİK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65" name="Dikdörtgen 64">
            <a:extLst>
              <a:ext uri="{FF2B5EF4-FFF2-40B4-BE49-F238E27FC236}">
                <a16:creationId xmlns:a16="http://schemas.microsoft.com/office/drawing/2014/main" id="{EA212564-FDD8-7A07-EBCA-953FD1CB6933}"/>
              </a:ext>
            </a:extLst>
          </p:cNvPr>
          <p:cNvSpPr/>
          <p:nvPr/>
        </p:nvSpPr>
        <p:spPr>
          <a:xfrm>
            <a:off x="285991" y="1167997"/>
            <a:ext cx="8325450" cy="1477328"/>
          </a:xfrm>
          <a:prstGeom prst="rect">
            <a:avLst/>
          </a:prstGeom>
        </p:spPr>
        <p:txBody>
          <a:bodyPr wrap="square">
            <a:spAutoFit/>
          </a:bodyPr>
          <a:lstStyle/>
          <a:p>
            <a:endParaRPr lang="tr-TR" dirty="0"/>
          </a:p>
          <a:p>
            <a:r>
              <a:rPr lang="tr-TR" i="1" dirty="0" smtClean="0">
                <a:solidFill>
                  <a:srgbClr val="0C0D0D"/>
                </a:solidFill>
              </a:rPr>
              <a:t>Batı </a:t>
            </a:r>
            <a:r>
              <a:rPr lang="tr-TR" i="1" dirty="0">
                <a:solidFill>
                  <a:srgbClr val="0C0D0D"/>
                </a:solidFill>
              </a:rPr>
              <a:t>Kalkınma Ajansı (BAKA) tarafından SOGEP kapsamında desteklenen “ANTALYA BİLİMPARK”  tasarım atölyelerinde öğrencilere dersler ve atölye çalışmaları verilmiştir.</a:t>
            </a:r>
            <a:endParaRPr lang="tr-TR" dirty="0">
              <a:solidFill>
                <a:srgbClr val="0C0D0D"/>
              </a:solidFill>
            </a:endParaRPr>
          </a:p>
          <a:p>
            <a:endParaRPr lang="tr-TR" dirty="0">
              <a:solidFill>
                <a:schemeClr val="tx2"/>
              </a:solidFill>
            </a:endParaRPr>
          </a:p>
          <a:p>
            <a:endParaRPr lang="en-US" dirty="0">
              <a:solidFill>
                <a:schemeClr val="accent6"/>
              </a:solidFill>
            </a:endParaRPr>
          </a:p>
        </p:txBody>
      </p:sp>
      <p:grpSp>
        <p:nvGrpSpPr>
          <p:cNvPr id="73" name="Grup 72">
            <a:extLst>
              <a:ext uri="{FF2B5EF4-FFF2-40B4-BE49-F238E27FC236}">
                <a16:creationId xmlns:a16="http://schemas.microsoft.com/office/drawing/2014/main" id="{BBB49D93-B300-AD12-966C-ACC8698EE4B3}"/>
              </a:ext>
            </a:extLst>
          </p:cNvPr>
          <p:cNvGrpSpPr/>
          <p:nvPr/>
        </p:nvGrpSpPr>
        <p:grpSpPr>
          <a:xfrm>
            <a:off x="1546040" y="2315104"/>
            <a:ext cx="5805351" cy="4071008"/>
            <a:chOff x="1107720" y="2155946"/>
            <a:chExt cx="6704569" cy="4908283"/>
          </a:xfrm>
        </p:grpSpPr>
        <p:pic>
          <p:nvPicPr>
            <p:cNvPr id="3" name="Resim 2">
              <a:extLst>
                <a:ext uri="{FF2B5EF4-FFF2-40B4-BE49-F238E27FC236}">
                  <a16:creationId xmlns:a16="http://schemas.microsoft.com/office/drawing/2014/main" id="{37C216D7-69C8-41CD-F092-DBBC5E091A7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7720" y="2155946"/>
              <a:ext cx="4518380" cy="2056729"/>
            </a:xfrm>
            <a:prstGeom prst="rect">
              <a:avLst/>
            </a:prstGeom>
            <a:ln w="12700">
              <a:solidFill>
                <a:srgbClr val="C00000"/>
              </a:solidFill>
            </a:ln>
          </p:spPr>
        </p:pic>
        <p:pic>
          <p:nvPicPr>
            <p:cNvPr id="5" name="Resim 4">
              <a:extLst>
                <a:ext uri="{FF2B5EF4-FFF2-40B4-BE49-F238E27FC236}">
                  <a16:creationId xmlns:a16="http://schemas.microsoft.com/office/drawing/2014/main" id="{0AB51F36-C337-FB2C-CD17-BF837517C8B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0049" r="5370"/>
            <a:stretch/>
          </p:blipFill>
          <p:spPr>
            <a:xfrm>
              <a:off x="1107720" y="4308589"/>
              <a:ext cx="3927831" cy="2755640"/>
            </a:xfrm>
            <a:prstGeom prst="rect">
              <a:avLst/>
            </a:prstGeom>
            <a:ln w="12700">
              <a:solidFill>
                <a:srgbClr val="C00000"/>
              </a:solidFill>
            </a:ln>
          </p:spPr>
        </p:pic>
        <p:pic>
          <p:nvPicPr>
            <p:cNvPr id="70" name="Resim 69">
              <a:extLst>
                <a:ext uri="{FF2B5EF4-FFF2-40B4-BE49-F238E27FC236}">
                  <a16:creationId xmlns:a16="http://schemas.microsoft.com/office/drawing/2014/main" id="{DAC97F09-43CA-C2A3-8E79-B103BF63197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0171" r="4318"/>
            <a:stretch/>
          </p:blipFill>
          <p:spPr>
            <a:xfrm>
              <a:off x="5744338" y="2158735"/>
              <a:ext cx="2067951" cy="2053941"/>
            </a:xfrm>
            <a:prstGeom prst="rect">
              <a:avLst/>
            </a:prstGeom>
            <a:ln w="12700">
              <a:solidFill>
                <a:srgbClr val="C00000"/>
              </a:solidFill>
            </a:ln>
          </p:spPr>
        </p:pic>
        <p:pic>
          <p:nvPicPr>
            <p:cNvPr id="72" name="Resim 71">
              <a:extLst>
                <a:ext uri="{FF2B5EF4-FFF2-40B4-BE49-F238E27FC236}">
                  <a16:creationId xmlns:a16="http://schemas.microsoft.com/office/drawing/2014/main" id="{92D8874A-9D0B-D88B-3D8F-26BA886111F9}"/>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5886" b="16108"/>
            <a:stretch/>
          </p:blipFill>
          <p:spPr>
            <a:xfrm>
              <a:off x="5161232" y="4308589"/>
              <a:ext cx="2651057" cy="2755640"/>
            </a:xfrm>
            <a:prstGeom prst="rect">
              <a:avLst/>
            </a:prstGeom>
            <a:ln w="12700">
              <a:solidFill>
                <a:srgbClr val="C00000"/>
              </a:solidFill>
            </a:ln>
          </p:spPr>
        </p:pic>
      </p:grpSp>
    </p:spTree>
    <p:extLst>
      <p:ext uri="{BB962C8B-B14F-4D97-AF65-F5344CB8AC3E}">
        <p14:creationId xmlns:p14="http://schemas.microsoft.com/office/powerpoint/2010/main" val="29263205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TOPLUMSAL KATKI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65" name="Dikdörtgen 64">
            <a:extLst>
              <a:ext uri="{FF2B5EF4-FFF2-40B4-BE49-F238E27FC236}">
                <a16:creationId xmlns:a16="http://schemas.microsoft.com/office/drawing/2014/main" id="{8C611BC5-87DF-C3AD-246F-966FF164FAE7}"/>
              </a:ext>
            </a:extLst>
          </p:cNvPr>
          <p:cNvSpPr/>
          <p:nvPr/>
        </p:nvSpPr>
        <p:spPr>
          <a:xfrm>
            <a:off x="0" y="1498637"/>
            <a:ext cx="8968510" cy="5170646"/>
          </a:xfrm>
          <a:prstGeom prst="rect">
            <a:avLst/>
          </a:prstGeom>
        </p:spPr>
        <p:txBody>
          <a:bodyPr wrap="square">
            <a:spAutoFit/>
          </a:bodyPr>
          <a:lstStyle/>
          <a:p>
            <a:pPr marL="285750" indent="-285750" algn="just">
              <a:buFont typeface="Arial" panose="020B0604020202020204" pitchFamily="34" charset="0"/>
              <a:buChar char="•"/>
            </a:pPr>
            <a:r>
              <a:rPr lang="tr-TR" dirty="0">
                <a:solidFill>
                  <a:schemeClr val="tx2"/>
                </a:solidFill>
              </a:rPr>
              <a:t>Bölümün sanal sergisinde her dönem sonu başarılı öğrencilerin projelerini internet ortamında sergilenerek ve bu sergiyi sosyal medya mecralarımızda duyurusunu yaparak, okul dışındaki herkesin linke tıklayarak bu projeleri ulaşmalarını sağlarız.</a:t>
            </a:r>
          </a:p>
          <a:p>
            <a:pPr marL="742950" lvl="1" indent="-285750" algn="just">
              <a:buFont typeface="Arial" panose="020B0604020202020204" pitchFamily="34" charset="0"/>
              <a:buChar char="•"/>
            </a:pPr>
            <a:r>
              <a:rPr lang="tr-TR" sz="1600" b="1" dirty="0">
                <a:solidFill>
                  <a:srgbClr val="0C0D0D"/>
                </a:solidFill>
                <a:hlinkClick r:id="rId3"/>
              </a:rPr>
              <a:t>https://antalya.edu.tr/tr/fakulte-ve-enstituler/bolumler/ic-mimarlik-ve-cevre-tasarimi/icerik/sanal-sergi-2022/sanal-sergi-2022-2023-bahar/iaed-1002-2001-int-des-std-ii-iii</a:t>
            </a:r>
            <a:r>
              <a:rPr lang="tr-TR" sz="1600" b="1" dirty="0">
                <a:solidFill>
                  <a:srgbClr val="0C0D0D"/>
                </a:solidFill>
              </a:rPr>
              <a:t> </a:t>
            </a:r>
            <a:endParaRPr lang="tr-TR" sz="1600" dirty="0">
              <a:solidFill>
                <a:schemeClr val="tx2"/>
              </a:solidFill>
            </a:endParaRPr>
          </a:p>
          <a:p>
            <a:pPr algn="just"/>
            <a:endParaRPr lang="tr-TR" dirty="0">
              <a:solidFill>
                <a:schemeClr val="tx2"/>
              </a:solidFill>
            </a:endParaRPr>
          </a:p>
          <a:p>
            <a:pPr marL="285750" indent="-285750" algn="just">
              <a:buFont typeface="Arial" panose="020B0604020202020204" pitchFamily="34" charset="0"/>
              <a:buChar char="•"/>
            </a:pPr>
            <a:r>
              <a:rPr lang="tr-TR" dirty="0">
                <a:solidFill>
                  <a:schemeClr val="tx2"/>
                </a:solidFill>
              </a:rPr>
              <a:t>13 Şubat 2024 tarihinde </a:t>
            </a:r>
            <a:r>
              <a:rPr lang="tr-TR" dirty="0" err="1">
                <a:solidFill>
                  <a:schemeClr val="tx2"/>
                </a:solidFill>
              </a:rPr>
              <a:t>Fzt</a:t>
            </a:r>
            <a:r>
              <a:rPr lang="tr-TR" dirty="0">
                <a:solidFill>
                  <a:schemeClr val="tx2"/>
                </a:solidFill>
              </a:rPr>
              <a:t>. Ayşen </a:t>
            </a:r>
            <a:r>
              <a:rPr lang="tr-TR" dirty="0" err="1">
                <a:solidFill>
                  <a:schemeClr val="tx2"/>
                </a:solidFill>
              </a:rPr>
              <a:t>Kılınçer</a:t>
            </a:r>
            <a:r>
              <a:rPr lang="tr-TR" dirty="0">
                <a:solidFill>
                  <a:schemeClr val="tx2"/>
                </a:solidFill>
              </a:rPr>
              <a:t> Çopur'un yönettiği “Otizmde Duyularla Hayatı Kolaylaştırmak” başlıklı duyu bütünlemeyi konu alan bir söyleşi gerçekleştirdik. Bu söyleşi sonrası 12 Şubat 2024 tarihinde  IAED 3002 Mekan Tasarım Stüdyosu VI dersi kapsamında öğrenciler, ısınma projesi olarak özel eğitim gereksinimleri olan bireyler için duyu bütünleme duvar panelleri tasarladı. Bu paneller ile, özellikle otizm spektrum bozukluğu olan bireylerin duyusal işlem becerilerini desteklemek amacı hedeflendi. Bu iki etkinlik sonrasında öğrencilerimiz bu sene birincisi düzenlenen </a:t>
            </a:r>
            <a:r>
              <a:rPr lang="tr-TR" b="1" dirty="0">
                <a:solidFill>
                  <a:schemeClr val="tx2"/>
                </a:solidFill>
              </a:rPr>
              <a:t>Otizmli öğrenciler için özel </a:t>
            </a:r>
            <a:r>
              <a:rPr lang="tr-TR" b="1" dirty="0" err="1">
                <a:solidFill>
                  <a:schemeClr val="tx2"/>
                </a:solidFill>
              </a:rPr>
              <a:t>arayüzler</a:t>
            </a:r>
            <a:r>
              <a:rPr lang="tr-TR" dirty="0">
                <a:solidFill>
                  <a:schemeClr val="tx2"/>
                </a:solidFill>
              </a:rPr>
              <a:t> yarışmasına katılmıştır ve ilk 10’da sıralamasında bizim öğrencilerimiz yer almıştır. </a:t>
            </a:r>
          </a:p>
          <a:p>
            <a:pPr marL="285750" indent="-285750" algn="just">
              <a:buFont typeface="Arial" panose="020B0604020202020204" pitchFamily="34" charset="0"/>
              <a:buChar char="•"/>
            </a:pPr>
            <a:r>
              <a:rPr lang="tr-TR" sz="1600" u="sng" dirty="0">
                <a:solidFill>
                  <a:schemeClr val="tx2"/>
                </a:solidFill>
                <a:hlinkClick r:id="rId4"/>
              </a:rPr>
              <a:t>https://antalya.edu.tr/tr/fakulte-ve-enstituler/bolumler/ic-mimarlik-ve-cevre-tasarimi/icerik/etkinlikler-1/2023-2024-bahar/yediduyu-calistayi-23-subat-2024</a:t>
            </a:r>
            <a:endParaRPr lang="tr-TR" sz="1600" u="sng" dirty="0">
              <a:solidFill>
                <a:schemeClr val="tx2"/>
              </a:solidFill>
            </a:endParaRPr>
          </a:p>
          <a:p>
            <a:pPr marL="285750" indent="-285750" algn="just">
              <a:buFont typeface="Arial" panose="020B0604020202020204" pitchFamily="34" charset="0"/>
              <a:buChar char="•"/>
            </a:pPr>
            <a:r>
              <a:rPr lang="tr-TR" sz="1600" u="sng" dirty="0">
                <a:solidFill>
                  <a:schemeClr val="tx2"/>
                </a:solidFill>
                <a:hlinkClick r:id="rId5"/>
              </a:rPr>
              <a:t>https://antalya.edu.tr/tr/fakulte-ve-enstituler/bolumler/ic-mimarlik-ve-cevre-tasarimi/icerik/etkinlikler-1/2023-2024-bahar/yediduyu-ile-disiplinlerarasi-soylesi-13-subat-2024</a:t>
            </a:r>
            <a:r>
              <a:rPr lang="tr-TR" sz="1600" u="sng" dirty="0">
                <a:solidFill>
                  <a:schemeClr val="tx2"/>
                </a:solidFill>
              </a:rPr>
              <a:t> </a:t>
            </a:r>
          </a:p>
          <a:p>
            <a:endParaRPr lang="en-US" dirty="0">
              <a:solidFill>
                <a:schemeClr val="accent6"/>
              </a:solidFill>
            </a:endParaRPr>
          </a:p>
        </p:txBody>
      </p:sp>
    </p:spTree>
    <p:extLst>
      <p:ext uri="{BB962C8B-B14F-4D97-AF65-F5344CB8AC3E}">
        <p14:creationId xmlns:p14="http://schemas.microsoft.com/office/powerpoint/2010/main" val="25442529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1778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KURUMSALLAŞMA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8003" y="310487"/>
            <a:ext cx="1951851" cy="414596"/>
          </a:xfrm>
          <a:prstGeom prst="rect">
            <a:avLst/>
          </a:prstGeom>
          <a:noFill/>
          <a:extLst>
            <a:ext uri="{909E8E84-426E-40DD-AFC4-6F175D3DCCD1}">
              <a14:hiddenFill xmlns:a14="http://schemas.microsoft.com/office/drawing/2010/main">
                <a:solidFill>
                  <a:srgbClr val="FFFFFF"/>
                </a:solidFill>
              </a14:hiddenFill>
            </a:ext>
          </a:extLst>
        </p:spPr>
      </p:pic>
      <p:sp>
        <p:nvSpPr>
          <p:cNvPr id="65" name="Dikdörtgen 64">
            <a:extLst>
              <a:ext uri="{FF2B5EF4-FFF2-40B4-BE49-F238E27FC236}">
                <a16:creationId xmlns:a16="http://schemas.microsoft.com/office/drawing/2014/main" id="{BF3975CF-52EA-D4D6-F83E-AFD609CC6CF0}"/>
              </a:ext>
            </a:extLst>
          </p:cNvPr>
          <p:cNvSpPr/>
          <p:nvPr/>
        </p:nvSpPr>
        <p:spPr>
          <a:xfrm>
            <a:off x="-2244" y="2277940"/>
            <a:ext cx="8968510" cy="2031325"/>
          </a:xfrm>
          <a:prstGeom prst="rect">
            <a:avLst/>
          </a:prstGeom>
        </p:spPr>
        <p:txBody>
          <a:bodyPr wrap="square">
            <a:spAutoFit/>
          </a:bodyPr>
          <a:lstStyle/>
          <a:p>
            <a:pPr marL="285750" indent="-285750" algn="just">
              <a:buFont typeface="Arial" panose="020B0604020202020204" pitchFamily="34" charset="0"/>
              <a:buChar char="•"/>
            </a:pPr>
            <a:r>
              <a:rPr lang="tr-TR" dirty="0">
                <a:solidFill>
                  <a:schemeClr val="tx2"/>
                </a:solidFill>
              </a:rPr>
              <a:t>Sürdürülebilirlik haftasında IAED 2106, IAED 2108, IAED 3302 ve IAED 3359 dersleri kapsamında söyleşi ve </a:t>
            </a:r>
            <a:r>
              <a:rPr lang="tr-TR" dirty="0" err="1">
                <a:solidFill>
                  <a:schemeClr val="tx2"/>
                </a:solidFill>
              </a:rPr>
              <a:t>çalıştaylar</a:t>
            </a:r>
            <a:r>
              <a:rPr lang="tr-TR" dirty="0">
                <a:solidFill>
                  <a:schemeClr val="tx2"/>
                </a:solidFill>
              </a:rPr>
              <a:t> gerçekleştirilmiştir. Öğrenciler böylelikle sürdürülebilir tasarım prensiplerini öğrenmeleri ve projelerinde uygulamaları teşvik edilmiştir.</a:t>
            </a:r>
          </a:p>
          <a:p>
            <a:pPr marL="285750" indent="-285750" algn="just">
              <a:buFont typeface="Arial" panose="020B0604020202020204" pitchFamily="34" charset="0"/>
              <a:buChar char="•"/>
            </a:pPr>
            <a:endParaRPr lang="tr-TR" dirty="0">
              <a:solidFill>
                <a:schemeClr val="tx2"/>
              </a:solidFill>
            </a:endParaRPr>
          </a:p>
          <a:p>
            <a:pPr marL="285750" indent="-285750" algn="just">
              <a:buFont typeface="Arial" panose="020B0604020202020204" pitchFamily="34" charset="0"/>
              <a:buChar char="•"/>
            </a:pPr>
            <a:r>
              <a:rPr lang="tr-TR" dirty="0">
                <a:solidFill>
                  <a:schemeClr val="tx2"/>
                </a:solidFill>
              </a:rPr>
              <a:t>Söyleşi, </a:t>
            </a:r>
            <a:r>
              <a:rPr lang="tr-TR" dirty="0" err="1">
                <a:solidFill>
                  <a:schemeClr val="tx2"/>
                </a:solidFill>
              </a:rPr>
              <a:t>çalıştay</a:t>
            </a:r>
            <a:r>
              <a:rPr lang="tr-TR" dirty="0">
                <a:solidFill>
                  <a:schemeClr val="tx2"/>
                </a:solidFill>
              </a:rPr>
              <a:t> ve teknik geziler gerçekleştirilerek öğrencilerin sektördeki iyi uygulama örneklerini görmelerine ve uygulamalarına olanak tanır. Bu gerçekleştirilen etkinlikler doğrultusunda sektör ile ilişkiler güçlenmektedir</a:t>
            </a:r>
          </a:p>
        </p:txBody>
      </p:sp>
    </p:spTree>
    <p:extLst>
      <p:ext uri="{BB962C8B-B14F-4D97-AF65-F5344CB8AC3E}">
        <p14:creationId xmlns:p14="http://schemas.microsoft.com/office/powerpoint/2010/main" val="17841544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742309" y="464778"/>
            <a:ext cx="5659381" cy="805280"/>
          </a:xfrm>
          <a:prstGeom prst="rect">
            <a:avLst/>
          </a:prstGeom>
          <a:noFill/>
        </p:spPr>
        <p:txBody>
          <a:bodyPr vert="horz" lIns="91440" tIns="45720" rIns="91440" bIns="45720" rtlCol="0" anchor="ctr">
            <a:normAutofit/>
          </a:bodyPr>
          <a:lstStyle/>
          <a:p>
            <a:pPr algn="ctr">
              <a:lnSpc>
                <a:spcPct val="90000"/>
              </a:lnSpc>
              <a:spcBef>
                <a:spcPct val="0"/>
              </a:spcBef>
              <a:spcAft>
                <a:spcPts val="600"/>
              </a:spcAft>
            </a:pPr>
            <a:r>
              <a:rPr lang="tr-TR" sz="2400" b="1" kern="1200" dirty="0">
                <a:solidFill>
                  <a:schemeClr val="accent6"/>
                </a:solidFill>
                <a:effectLst>
                  <a:outerShdw blurRad="38100" dist="38100" dir="2700000" algn="tl">
                    <a:srgbClr val="000000">
                      <a:alpha val="43137"/>
                    </a:srgbClr>
                  </a:outerShdw>
                </a:effectLst>
                <a:ea typeface="+mj-ea"/>
                <a:cs typeface="+mj-cs"/>
              </a:rPr>
              <a:t>SÜREKLİ İYİLEŞTİRME ÖNERİLERİ</a:t>
            </a:r>
            <a:endParaRPr lang="en-US" sz="2400" b="1" kern="1200"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87"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411204"/>
            <a:ext cx="1477697" cy="313880"/>
          </a:xfrm>
          <a:prstGeom prst="rect">
            <a:avLst/>
          </a:prstGeom>
          <a:noFill/>
          <a:extLst>
            <a:ext uri="{909E8E84-426E-40DD-AFC4-6F175D3DCCD1}">
              <a14:hiddenFill xmlns:a14="http://schemas.microsoft.com/office/drawing/2010/main">
                <a:solidFill>
                  <a:srgbClr val="FFFFFF"/>
                </a:solidFill>
              </a14:hiddenFill>
            </a:ext>
          </a:extLst>
        </p:spPr>
      </p:pic>
      <p:sp>
        <p:nvSpPr>
          <p:cNvPr id="65" name="Metin kutusu 64">
            <a:extLst>
              <a:ext uri="{FF2B5EF4-FFF2-40B4-BE49-F238E27FC236}">
                <a16:creationId xmlns:a16="http://schemas.microsoft.com/office/drawing/2014/main" id="{38D26AEB-0B4D-DC83-E3DE-D26427D2B94E}"/>
              </a:ext>
            </a:extLst>
          </p:cNvPr>
          <p:cNvSpPr txBox="1"/>
          <p:nvPr/>
        </p:nvSpPr>
        <p:spPr>
          <a:xfrm>
            <a:off x="511277" y="1415845"/>
            <a:ext cx="8149644" cy="5216813"/>
          </a:xfrm>
          <a:prstGeom prst="rect">
            <a:avLst/>
          </a:prstGeom>
          <a:noFill/>
        </p:spPr>
        <p:txBody>
          <a:bodyPr wrap="square" rtlCol="0">
            <a:spAutoFit/>
          </a:bodyPr>
          <a:lstStyle/>
          <a:p>
            <a:r>
              <a:rPr lang="tr-TR" sz="2400" b="1" dirty="0">
                <a:solidFill>
                  <a:srgbClr val="0F2303"/>
                </a:solidFill>
              </a:rPr>
              <a:t>FAKÜLTE BÜNYESİNDE SEKTÖRDEN VE İLGİLİ MESLEK KURULUŞLARINDAN TEMSİLCİLERİN BULUNDUĞU;</a:t>
            </a:r>
          </a:p>
          <a:p>
            <a:pPr algn="just"/>
            <a:endParaRPr lang="tr-TR" sz="2400" dirty="0">
              <a:solidFill>
                <a:srgbClr val="0F2303"/>
              </a:solidFill>
            </a:endParaRPr>
          </a:p>
          <a:p>
            <a:pPr algn="just"/>
            <a:r>
              <a:rPr lang="tr-TR" dirty="0">
                <a:solidFill>
                  <a:srgbClr val="0F2303"/>
                </a:solidFill>
              </a:rPr>
              <a:t>Dekanlık, İç Mimarlık ve Çevre Tasarımı  ve Mimarlık Bölümlerinin danışma kurulları oluşturulmuştur. Bu kurullarla aktif şekilde birlikte çalışarak:</a:t>
            </a:r>
          </a:p>
          <a:p>
            <a:pPr algn="just"/>
            <a:r>
              <a:rPr lang="tr-TR" dirty="0">
                <a:solidFill>
                  <a:srgbClr val="0F2303"/>
                </a:solidFill>
              </a:rPr>
              <a:t>	</a:t>
            </a:r>
          </a:p>
          <a:p>
            <a:pPr marL="342900" indent="-342900" algn="just">
              <a:lnSpc>
                <a:spcPct val="150000"/>
              </a:lnSpc>
              <a:buFont typeface="Arial" panose="020B0604020202020204" pitchFamily="34" charset="0"/>
              <a:buChar char="•"/>
            </a:pPr>
            <a:r>
              <a:rPr lang="tr-TR" sz="1800" dirty="0">
                <a:solidFill>
                  <a:srgbClr val="0F2303"/>
                </a:solidFill>
              </a:rPr>
              <a:t>Gelecek yıllarda uluslararası akreditasyon kuruluşlarına başvurularının yapılması sağlanmaktadır.</a:t>
            </a:r>
          </a:p>
          <a:p>
            <a:pPr marL="342900" indent="-342900" algn="just">
              <a:lnSpc>
                <a:spcPct val="150000"/>
              </a:lnSpc>
              <a:buFont typeface="Arial" panose="020B0604020202020204" pitchFamily="34" charset="0"/>
              <a:buChar char="•"/>
            </a:pPr>
            <a:r>
              <a:rPr lang="tr-TR" dirty="0">
                <a:solidFill>
                  <a:srgbClr val="0F2303"/>
                </a:solidFill>
              </a:rPr>
              <a:t>Hem tanıtımı destekleyen ve hem öğrencilere katkı sağlayabilecek ulusal ve uluslararası önemli tasarımcı isimleri misafir ederek seminer ve workshop düzenlemek.</a:t>
            </a:r>
          </a:p>
          <a:p>
            <a:pPr marL="342900" indent="-342900" algn="just">
              <a:lnSpc>
                <a:spcPct val="150000"/>
              </a:lnSpc>
              <a:buFont typeface="Arial" panose="020B0604020202020204" pitchFamily="34" charset="0"/>
              <a:buChar char="•"/>
            </a:pPr>
            <a:r>
              <a:rPr lang="tr-TR" sz="1800" dirty="0">
                <a:solidFill>
                  <a:srgbClr val="0F2303"/>
                </a:solidFill>
              </a:rPr>
              <a:t>Bahar döneminde tasarım festival adı altında çok yönlü bir etkinlik düzenlemek.</a:t>
            </a:r>
          </a:p>
          <a:p>
            <a:pPr marL="342900" indent="-342900" algn="just">
              <a:lnSpc>
                <a:spcPct val="150000"/>
              </a:lnSpc>
              <a:buFont typeface="Arial" panose="020B0604020202020204" pitchFamily="34" charset="0"/>
              <a:buChar char="•"/>
            </a:pPr>
            <a:r>
              <a:rPr lang="tr-TR" dirty="0">
                <a:solidFill>
                  <a:srgbClr val="0F2303"/>
                </a:solidFill>
              </a:rPr>
              <a:t>Artan öğretim üyesi sayısına bağlı olarak yeni ofislerin sağlanması önerilmektedir.</a:t>
            </a:r>
          </a:p>
          <a:p>
            <a:pPr marL="342900" indent="-342900" algn="just">
              <a:buFont typeface="Arial" panose="020B0604020202020204" pitchFamily="34" charset="0"/>
              <a:buChar char="•"/>
            </a:pPr>
            <a:endParaRPr lang="tr-TR" dirty="0">
              <a:solidFill>
                <a:srgbClr val="0F2303"/>
              </a:solidFill>
            </a:endParaRPr>
          </a:p>
        </p:txBody>
      </p:sp>
    </p:spTree>
    <p:extLst>
      <p:ext uri="{BB962C8B-B14F-4D97-AF65-F5344CB8AC3E}">
        <p14:creationId xmlns:p14="http://schemas.microsoft.com/office/powerpoint/2010/main" val="23402444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533747" y="537546"/>
            <a:ext cx="4403764"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SWOT (GZFT) ANALİZİ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3" y="417147"/>
            <a:ext cx="2088232" cy="4435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a:extLst>
              <a:ext uri="{FF2B5EF4-FFF2-40B4-BE49-F238E27FC236}">
                <a16:creationId xmlns:a16="http://schemas.microsoft.com/office/drawing/2014/main" id="{71D4A1E5-060A-49D3-A943-BEC00AFE7E9A}"/>
              </a:ext>
            </a:extLst>
          </p:cNvPr>
          <p:cNvGraphicFramePr>
            <a:graphicFrameLocks noGrp="1"/>
          </p:cNvGraphicFramePr>
          <p:nvPr>
            <p:extLst>
              <p:ext uri="{D42A27DB-BD31-4B8C-83A1-F6EECF244321}">
                <p14:modId xmlns:p14="http://schemas.microsoft.com/office/powerpoint/2010/main" val="3388055986"/>
              </p:ext>
            </p:extLst>
          </p:nvPr>
        </p:nvGraphicFramePr>
        <p:xfrm>
          <a:off x="179513" y="1288031"/>
          <a:ext cx="8754938" cy="5461471"/>
        </p:xfrm>
        <a:graphic>
          <a:graphicData uri="http://schemas.openxmlformats.org/drawingml/2006/table">
            <a:tbl>
              <a:tblPr/>
              <a:tblGrid>
                <a:gridCol w="2505630">
                  <a:extLst>
                    <a:ext uri="{9D8B030D-6E8A-4147-A177-3AD203B41FA5}">
                      <a16:colId xmlns:a16="http://schemas.microsoft.com/office/drawing/2014/main" val="3918363564"/>
                    </a:ext>
                  </a:extLst>
                </a:gridCol>
                <a:gridCol w="1915886">
                  <a:extLst>
                    <a:ext uri="{9D8B030D-6E8A-4147-A177-3AD203B41FA5}">
                      <a16:colId xmlns:a16="http://schemas.microsoft.com/office/drawing/2014/main" val="1683979601"/>
                    </a:ext>
                  </a:extLst>
                </a:gridCol>
                <a:gridCol w="2105829">
                  <a:extLst>
                    <a:ext uri="{9D8B030D-6E8A-4147-A177-3AD203B41FA5}">
                      <a16:colId xmlns:a16="http://schemas.microsoft.com/office/drawing/2014/main" val="2592459544"/>
                    </a:ext>
                  </a:extLst>
                </a:gridCol>
                <a:gridCol w="2227593">
                  <a:extLst>
                    <a:ext uri="{9D8B030D-6E8A-4147-A177-3AD203B41FA5}">
                      <a16:colId xmlns:a16="http://schemas.microsoft.com/office/drawing/2014/main" val="588152821"/>
                    </a:ext>
                  </a:extLst>
                </a:gridCol>
              </a:tblGrid>
              <a:tr h="381112">
                <a:tc>
                  <a:txBody>
                    <a:bodyPr/>
                    <a:lstStyle/>
                    <a:p>
                      <a:pPr algn="ctr" fontAlgn="ctr"/>
                      <a:r>
                        <a:rPr lang="tr-TR" sz="1200" b="1" i="0" u="none" strike="noStrike" dirty="0">
                          <a:solidFill>
                            <a:srgbClr val="000000"/>
                          </a:solidFill>
                          <a:effectLst/>
                          <a:latin typeface="Calibri" panose="020F0502020204030204" pitchFamily="34" charset="0"/>
                        </a:rPr>
                        <a:t>GÜÇLÜ YÖNLER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ZAYIF YÖNLER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FIRSATLAR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TEHDİTLER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333432">
                <a:tc>
                  <a:txBody>
                    <a:bodyPr/>
                    <a:lstStyle/>
                    <a:p>
                      <a:pPr algn="ctr" fontAlgn="ctr"/>
                      <a:r>
                        <a:rPr lang="tr-TR" sz="1000" b="0" i="0" u="none" strike="noStrike" dirty="0">
                          <a:solidFill>
                            <a:srgbClr val="000000"/>
                          </a:solidFill>
                          <a:effectLst/>
                          <a:latin typeface="Calibri" panose="020F0502020204030204" pitchFamily="34" charset="0"/>
                        </a:rPr>
                        <a:t>G1-Deneyimli, farklı kültürlerden, genç, dinamik ve ulaşılabilir çeşitli uzmanlık alanlarından akademik kadro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 Z1-Akademik personelin sayıca yetersiz olması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F1-Organize sanayi bölgesinin varlığı/gelişime açıklığı ve geliştirilen ilişkiler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T1- Sanayi sektörü ile olan iletişim kurmak için gereken prosedür sebebiyle etkileşim ve iletişimin kısıtlı olması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333432">
                <a:tc>
                  <a:txBody>
                    <a:bodyPr/>
                    <a:lstStyle/>
                    <a:p>
                      <a:pPr algn="ctr" fontAlgn="ctr"/>
                      <a:r>
                        <a:rPr lang="tr-TR" sz="1000" b="0" i="0" u="none" strike="noStrike" dirty="0">
                          <a:solidFill>
                            <a:srgbClr val="000000"/>
                          </a:solidFill>
                          <a:effectLst/>
                          <a:latin typeface="Calibri" panose="020F0502020204030204" pitchFamily="34" charset="0"/>
                        </a:rPr>
                        <a:t>G2-Öğrenci odaklı yaklaşım ile kurulan akademisyen- öğrenci diyalogu (Öğrenci öğretim üyesine </a:t>
                      </a:r>
                      <a:r>
                        <a:rPr lang="tr-TR" sz="1000" b="0" i="0" u="none" strike="noStrike" dirty="0" err="1">
                          <a:solidFill>
                            <a:srgbClr val="000000"/>
                          </a:solidFill>
                          <a:effectLst/>
                          <a:latin typeface="Calibri" panose="020F0502020204030204" pitchFamily="34" charset="0"/>
                        </a:rPr>
                        <a:t>erişebiliriyor</a:t>
                      </a:r>
                      <a:r>
                        <a:rPr lang="tr-TR" sz="1000" b="0" i="0" u="none" strike="noStrike" dirty="0">
                          <a:solidFill>
                            <a:srgbClr val="000000"/>
                          </a:solidFill>
                          <a:effectLst/>
                          <a:latin typeface="Calibri" panose="020F0502020204030204" pitchFamily="34" charset="0"/>
                        </a:rPr>
                        <a:t>, öğretim üyesinin haftalık ders programı ve ofis saatleri belirli)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Z2-Üretilen yayınların azlığı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F2-Akdeniz Üniversitesi ile işbirliği fırsatları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T2-Pandemi nedeniyle </a:t>
                      </a:r>
                      <a:r>
                        <a:rPr lang="tr-TR" sz="1000" b="0" i="0" u="none" strike="noStrike" dirty="0" smtClean="0">
                          <a:solidFill>
                            <a:srgbClr val="000000"/>
                          </a:solidFill>
                          <a:effectLst/>
                          <a:latin typeface="Calibri" panose="020F0502020204030204" pitchFamily="34" charset="0"/>
                        </a:rPr>
                        <a:t>yüz yüze </a:t>
                      </a:r>
                      <a:r>
                        <a:rPr lang="tr-TR" sz="1000" b="0" i="0" u="none" strike="noStrike" dirty="0">
                          <a:solidFill>
                            <a:srgbClr val="000000"/>
                          </a:solidFill>
                          <a:effectLst/>
                          <a:latin typeface="Calibri" panose="020F0502020204030204" pitchFamily="34" charset="0"/>
                        </a:rPr>
                        <a:t>eğitim sürecinde hastalığın akademisyen ve öğrencilerde görülmesi riski nedeniyle eğitimin aksaması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333432">
                <a:tc>
                  <a:txBody>
                    <a:bodyPr/>
                    <a:lstStyle/>
                    <a:p>
                      <a:pPr algn="ctr" fontAlgn="ctr"/>
                      <a:r>
                        <a:rPr lang="tr-TR" sz="1000" b="0" i="0" u="none" strike="noStrike" dirty="0">
                          <a:solidFill>
                            <a:srgbClr val="000000"/>
                          </a:solidFill>
                          <a:effectLst/>
                          <a:latin typeface="Calibri" panose="020F0502020204030204" pitchFamily="34" charset="0"/>
                        </a:rPr>
                        <a:t> G3-Dış paydaşlar ile etkin iletişim sağlanabilmesi  ( Meslek odaları, yerel yönetimler, diğer üniversiteler ile ortak çalışmalar ve etkinlikler, kurum dışı akademisyenlerin yarı zamanlı ders vermesi)</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Z3-Bilgisayar yazılım ve donanım eksikliği (</a:t>
                      </a:r>
                      <a:r>
                        <a:rPr lang="tr-TR" sz="1000" b="0" i="0" u="none" strike="noStrike" dirty="0" err="1">
                          <a:solidFill>
                            <a:srgbClr val="000000"/>
                          </a:solidFill>
                          <a:effectLst/>
                          <a:latin typeface="Calibri" panose="020F0502020204030204" pitchFamily="34" charset="0"/>
                        </a:rPr>
                        <a:t>Sketchup</a:t>
                      </a:r>
                      <a:r>
                        <a:rPr lang="tr-TR" sz="1000" b="0" i="0" u="none" strike="noStrike" dirty="0">
                          <a:solidFill>
                            <a:srgbClr val="000000"/>
                          </a:solidFill>
                          <a:effectLst/>
                          <a:latin typeface="Calibri" panose="020F0502020204030204" pitchFamily="34" charset="0"/>
                        </a:rPr>
                        <a:t>, </a:t>
                      </a:r>
                      <a:r>
                        <a:rPr lang="tr-TR" sz="1000" b="0" i="0" u="none" strike="noStrike" dirty="0" err="1">
                          <a:solidFill>
                            <a:srgbClr val="000000"/>
                          </a:solidFill>
                          <a:effectLst/>
                          <a:latin typeface="Calibri" panose="020F0502020204030204" pitchFamily="34" charset="0"/>
                        </a:rPr>
                        <a:t>Photoshop</a:t>
                      </a:r>
                      <a:r>
                        <a:rPr lang="tr-TR" sz="1000" b="0" i="0" u="none" strike="noStrike" dirty="0">
                          <a:solidFill>
                            <a:srgbClr val="000000"/>
                          </a:solidFill>
                          <a:effectLst/>
                          <a:latin typeface="Calibri" panose="020F0502020204030204" pitchFamily="34" charset="0"/>
                        </a:rPr>
                        <a:t>, </a:t>
                      </a:r>
                      <a:r>
                        <a:rPr lang="tr-TR" sz="1000" b="0" i="0" u="none" strike="noStrike" dirty="0" err="1">
                          <a:solidFill>
                            <a:srgbClr val="000000"/>
                          </a:solidFill>
                          <a:effectLst/>
                          <a:latin typeface="Calibri" panose="020F0502020204030204" pitchFamily="34" charset="0"/>
                        </a:rPr>
                        <a:t>Illustrator</a:t>
                      </a:r>
                      <a:r>
                        <a:rPr lang="tr-TR" sz="1000" b="0" i="0" u="none" strike="noStrike" dirty="0">
                          <a:solidFill>
                            <a:srgbClr val="000000"/>
                          </a:solidFill>
                          <a:effectLst/>
                          <a:latin typeface="Calibri" panose="020F0502020204030204" pitchFamily="34" charset="0"/>
                        </a:rPr>
                        <a:t> )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F3-Öğrencilerin ulusal, uluslararası yarışmalara katılabilme potansiyeli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sv-SE" sz="1000" b="0" i="0" u="none" strike="noStrike" dirty="0">
                          <a:solidFill>
                            <a:srgbClr val="000000"/>
                          </a:solidFill>
                          <a:effectLst/>
                          <a:latin typeface="Calibri" panose="020F0502020204030204" pitchFamily="34" charset="0"/>
                        </a:rPr>
                        <a:t>T3- Kentin artan ekonomik koşulları nedeniyle öğrencilere hitap edememesi </a:t>
                      </a:r>
                      <a:endParaRPr lang="tr-TR" sz="10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333432">
                <a:tc>
                  <a:txBody>
                    <a:bodyPr/>
                    <a:lstStyle/>
                    <a:p>
                      <a:pPr algn="ctr" fontAlgn="ctr"/>
                      <a:r>
                        <a:rPr lang="tr-TR" sz="1000" b="0" i="0" u="none" strike="noStrike" dirty="0">
                          <a:solidFill>
                            <a:srgbClr val="000000"/>
                          </a:solidFill>
                          <a:effectLst/>
                          <a:latin typeface="Calibri" panose="020F0502020204030204" pitchFamily="34" charset="0"/>
                        </a:rPr>
                        <a:t> G4- Kurum imajı tanıtım potansiyeli ( yapılan söyleşi, konferans, workshop ve sergilerin web sayfası ve sosyal medya hesaplarında paylaşılması)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Z4-Uluslararası yarışmalar, konferanslar, projeler ve bilimsel etkinliklere ev sahipliği yapılamaması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 F4-Ulusal, uluslararası ilişkilerin güçlendirilme olanağı ( ERASMUS  programı)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0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333432">
                <a:tc>
                  <a:txBody>
                    <a:bodyPr/>
                    <a:lstStyle/>
                    <a:p>
                      <a:pPr algn="ctr" fontAlgn="ctr"/>
                      <a:r>
                        <a:rPr lang="tr-TR" sz="1000" b="0" i="0" u="none" strike="noStrike" dirty="0">
                          <a:solidFill>
                            <a:srgbClr val="000000"/>
                          </a:solidFill>
                          <a:effectLst/>
                          <a:latin typeface="Calibri" panose="020F0502020204030204" pitchFamily="34" charset="0"/>
                        </a:rPr>
                        <a:t> G5- Bölüm içi Komisyonların varlığı ve etkin çalışması</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 Z5- </a:t>
                      </a:r>
                      <a:r>
                        <a:rPr lang="tr-TR" sz="1000" b="0" i="0" u="none" strike="noStrike" dirty="0" err="1">
                          <a:solidFill>
                            <a:srgbClr val="000000"/>
                          </a:solidFill>
                          <a:effectLst/>
                          <a:latin typeface="Calibri" panose="020F0502020204030204" pitchFamily="34" charset="0"/>
                        </a:rPr>
                        <a:t>Erasmus</a:t>
                      </a:r>
                      <a:r>
                        <a:rPr lang="tr-TR" sz="1000" b="0" i="0" u="none" strike="noStrike" dirty="0">
                          <a:solidFill>
                            <a:srgbClr val="000000"/>
                          </a:solidFill>
                          <a:effectLst/>
                          <a:latin typeface="Calibri" panose="020F0502020204030204" pitchFamily="34" charset="0"/>
                        </a:rPr>
                        <a:t> Anlaşmalı üniversite sayısının yetersiz olması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 F5-Uzaktan eğitim sürecinde farklı ülke ve şehirlerden uzman akademisyenlerle çalışabilme fırsatı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000" b="0" i="0" u="none" strike="noStrike">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333432">
                <a:tc>
                  <a:txBody>
                    <a:bodyPr/>
                    <a:lstStyle/>
                    <a:p>
                      <a:pPr algn="ctr" fontAlgn="ctr"/>
                      <a:r>
                        <a:rPr lang="tr-TR" sz="1000" b="0" i="0" u="none" strike="noStrike" dirty="0">
                          <a:solidFill>
                            <a:srgbClr val="000000"/>
                          </a:solidFill>
                          <a:effectLst/>
                          <a:latin typeface="Calibri" panose="020F0502020204030204" pitchFamily="34" charset="0"/>
                        </a:rPr>
                        <a:t> G6- Tasarım ile ilgili seminerler/etkinlikler/geziler ve atölyeler düzenlemesi</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 Z6- Fakülte Bina ortam </a:t>
                      </a:r>
                      <a:r>
                        <a:rPr lang="tr-TR" sz="1000" b="0" i="0" u="none" strike="noStrike" dirty="0" smtClean="0">
                          <a:solidFill>
                            <a:srgbClr val="000000"/>
                          </a:solidFill>
                          <a:effectLst/>
                          <a:latin typeface="Calibri" panose="020F0502020204030204" pitchFamily="34" charset="0"/>
                        </a:rPr>
                        <a:t>şartların </a:t>
                      </a:r>
                      <a:r>
                        <a:rPr lang="tr-TR" sz="1000" b="0" i="0" u="none" strike="noStrike" dirty="0">
                          <a:solidFill>
                            <a:srgbClr val="000000"/>
                          </a:solidFill>
                          <a:effectLst/>
                          <a:latin typeface="Calibri" panose="020F0502020204030204" pitchFamily="34" charset="0"/>
                        </a:rPr>
                        <a:t>mevcut altyapı ve çevre koşullarının yeterli olmaması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F6-İç Mimarlık hizmeti veren akademisyenler sayesinde serbest piyasa sürecine katılabilme potansiyeli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0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333432">
                <a:tc>
                  <a:txBody>
                    <a:bodyPr/>
                    <a:lstStyle/>
                    <a:p>
                      <a:pPr algn="ctr" fontAlgn="ctr"/>
                      <a:r>
                        <a:rPr lang="tr-TR" sz="1000" b="0" i="0" u="none" strike="noStrike" dirty="0">
                          <a:solidFill>
                            <a:srgbClr val="000000"/>
                          </a:solidFill>
                          <a:effectLst/>
                          <a:latin typeface="Calibri" panose="020F0502020204030204" pitchFamily="34" charset="0"/>
                        </a:rPr>
                        <a:t> G7- Bölümün yeniden yapılandırılma potansiyeli ile lisans müfredatının evrensel değerlere göre güncellenmesi</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F7: Korona </a:t>
                      </a:r>
                      <a:r>
                        <a:rPr lang="tr-TR" sz="1000" b="0" i="0" u="none" strike="noStrike" dirty="0" smtClean="0">
                          <a:solidFill>
                            <a:srgbClr val="000000"/>
                          </a:solidFill>
                          <a:effectLst/>
                          <a:latin typeface="Calibri" panose="020F0502020204030204" pitchFamily="34" charset="0"/>
                        </a:rPr>
                        <a:t>virüs </a:t>
                      </a:r>
                      <a:r>
                        <a:rPr lang="tr-TR" sz="1000" b="0" i="0" u="none" strike="noStrike" dirty="0" err="1">
                          <a:solidFill>
                            <a:srgbClr val="000000"/>
                          </a:solidFill>
                          <a:effectLst/>
                          <a:latin typeface="Calibri" panose="020F0502020204030204" pitchFamily="34" charset="0"/>
                        </a:rPr>
                        <a:t>pandemisinin</a:t>
                      </a:r>
                      <a:r>
                        <a:rPr lang="tr-TR" sz="1000" b="0" i="0" u="none" strike="noStrike" dirty="0">
                          <a:solidFill>
                            <a:srgbClr val="000000"/>
                          </a:solidFill>
                          <a:effectLst/>
                          <a:latin typeface="Calibri" panose="020F0502020204030204" pitchFamily="34" charset="0"/>
                        </a:rPr>
                        <a:t> uzaktan eğitim yöntemlerinin deneyimlenmesine ve geliştirilmesine yol açması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0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333432">
                <a:tc>
                  <a:txBody>
                    <a:bodyPr/>
                    <a:lstStyle/>
                    <a:p>
                      <a:pPr algn="ctr" fontAlgn="ctr"/>
                      <a:r>
                        <a:rPr lang="tr-TR" sz="1000" b="0" i="0" u="none" strike="noStrike" dirty="0">
                          <a:solidFill>
                            <a:srgbClr val="000000"/>
                          </a:solidFill>
                          <a:effectLst/>
                          <a:latin typeface="Calibri" panose="020F0502020204030204" pitchFamily="34" charset="0"/>
                        </a:rPr>
                        <a:t> G8-Eğitim programının profesyonel pratiklere uygun olması</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F8- Meslek odalarıyla olan ilişkileri geliştirilmesiyle mezun öğrencilerin istihdam oranlarının arttırılması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0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333432">
                <a:tc>
                  <a:txBody>
                    <a:bodyPr/>
                    <a:lstStyle/>
                    <a:p>
                      <a:pPr algn="ctr" fontAlgn="ctr"/>
                      <a:r>
                        <a:rPr lang="tr-TR" sz="1000" b="0" i="0" u="none" strike="noStrike" dirty="0">
                          <a:solidFill>
                            <a:srgbClr val="000000"/>
                          </a:solidFill>
                          <a:effectLst/>
                          <a:latin typeface="Calibri" panose="020F0502020204030204" pitchFamily="34" charset="0"/>
                        </a:rPr>
                        <a:t>G9-Uzaktan eğitim için </a:t>
                      </a:r>
                      <a:r>
                        <a:rPr lang="tr-TR" sz="1000" b="0" i="0" u="none" strike="noStrike" dirty="0" smtClean="0">
                          <a:solidFill>
                            <a:srgbClr val="000000"/>
                          </a:solidFill>
                          <a:effectLst/>
                          <a:latin typeface="Calibri" panose="020F0502020204030204" pitchFamily="34" charset="0"/>
                        </a:rPr>
                        <a:t>güçlü </a:t>
                      </a:r>
                      <a:r>
                        <a:rPr lang="tr-TR" sz="1000" b="0" i="0" u="none" strike="noStrike" dirty="0">
                          <a:solidFill>
                            <a:srgbClr val="000000"/>
                          </a:solidFill>
                          <a:effectLst/>
                          <a:latin typeface="Calibri" panose="020F0502020204030204" pitchFamily="34" charset="0"/>
                        </a:rPr>
                        <a:t>bir altyapı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 F9-Antalya'daki mimarlık ve yapı sektörü ile ilişki kurabilme potansiyeli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0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r h="333432">
                <a:tc>
                  <a:txBody>
                    <a:bodyPr/>
                    <a:lstStyle/>
                    <a:p>
                      <a:pPr algn="ctr" fontAlgn="ctr"/>
                      <a:r>
                        <a:rPr lang="tr-TR" sz="1000" b="0" i="0" u="none" strike="noStrike" dirty="0">
                          <a:solidFill>
                            <a:srgbClr val="000000"/>
                          </a:solidFill>
                          <a:effectLst/>
                          <a:latin typeface="Calibri" panose="020F0502020204030204" pitchFamily="34" charset="0"/>
                        </a:rPr>
                        <a:t>G10-Öğrencileri Meslek odası ve alanla alakalı önemli firma, ofis ve üreticilerle yakın ilişkide </a:t>
                      </a:r>
                      <a:r>
                        <a:rPr lang="tr-TR" sz="1000" b="0" i="0" u="none" strike="noStrike" dirty="0" smtClean="0">
                          <a:solidFill>
                            <a:srgbClr val="000000"/>
                          </a:solidFill>
                          <a:effectLst/>
                          <a:latin typeface="Calibri" panose="020F0502020204030204" pitchFamily="34" charset="0"/>
                        </a:rPr>
                        <a:t>olmaları </a:t>
                      </a:r>
                      <a:r>
                        <a:rPr lang="tr-TR" sz="10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 F-10 Antalya Bilim kolejlerinin açılması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0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7529262"/>
                  </a:ext>
                </a:extLst>
              </a:tr>
            </a:tbl>
          </a:graphicData>
        </a:graphic>
      </p:graphicFrame>
    </p:spTree>
    <p:extLst>
      <p:ext uri="{BB962C8B-B14F-4D97-AF65-F5344CB8AC3E}">
        <p14:creationId xmlns:p14="http://schemas.microsoft.com/office/powerpoint/2010/main" val="23889845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76429" y="423861"/>
            <a:ext cx="5076628"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BEKLENTİLERİ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8"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Tablo 5">
            <a:extLst>
              <a:ext uri="{FF2B5EF4-FFF2-40B4-BE49-F238E27FC236}">
                <a16:creationId xmlns:a16="http://schemas.microsoft.com/office/drawing/2014/main" id="{D9A033AD-7D3C-40C1-57FA-42357369DF55}"/>
              </a:ext>
            </a:extLst>
          </p:cNvPr>
          <p:cNvGraphicFramePr>
            <a:graphicFrameLocks noGrp="1"/>
          </p:cNvGraphicFramePr>
          <p:nvPr>
            <p:extLst>
              <p:ext uri="{D42A27DB-BD31-4B8C-83A1-F6EECF244321}">
                <p14:modId xmlns:p14="http://schemas.microsoft.com/office/powerpoint/2010/main" val="1906614240"/>
              </p:ext>
            </p:extLst>
          </p:nvPr>
        </p:nvGraphicFramePr>
        <p:xfrm>
          <a:off x="151245" y="1348290"/>
          <a:ext cx="8866909" cy="5263650"/>
        </p:xfrm>
        <a:graphic>
          <a:graphicData uri="http://schemas.openxmlformats.org/drawingml/2006/table">
            <a:tbl>
              <a:tblPr/>
              <a:tblGrid>
                <a:gridCol w="2439116">
                  <a:extLst>
                    <a:ext uri="{9D8B030D-6E8A-4147-A177-3AD203B41FA5}">
                      <a16:colId xmlns:a16="http://schemas.microsoft.com/office/drawing/2014/main" val="3918363564"/>
                    </a:ext>
                  </a:extLst>
                </a:gridCol>
                <a:gridCol w="3401775">
                  <a:extLst>
                    <a:ext uri="{9D8B030D-6E8A-4147-A177-3AD203B41FA5}">
                      <a16:colId xmlns:a16="http://schemas.microsoft.com/office/drawing/2014/main" val="1683979601"/>
                    </a:ext>
                  </a:extLst>
                </a:gridCol>
                <a:gridCol w="3026018">
                  <a:extLst>
                    <a:ext uri="{9D8B030D-6E8A-4147-A177-3AD203B41FA5}">
                      <a16:colId xmlns:a16="http://schemas.microsoft.com/office/drawing/2014/main" val="2592459544"/>
                    </a:ext>
                  </a:extLst>
                </a:gridCol>
              </a:tblGrid>
              <a:tr h="160646">
                <a:tc>
                  <a:txBody>
                    <a:bodyPr/>
                    <a:lstStyle/>
                    <a:p>
                      <a:pPr algn="ctr" fontAlgn="ctr"/>
                      <a:r>
                        <a:rPr lang="tr-TR" sz="1200" b="1" i="0" u="none" strike="noStrike" dirty="0">
                          <a:solidFill>
                            <a:srgbClr val="000000"/>
                          </a:solidFill>
                          <a:effectLst/>
                          <a:latin typeface="Calibri" panose="020F0502020204030204" pitchFamily="34" charset="0"/>
                        </a:rPr>
                        <a:t>PAYDAŞ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OLMA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BEKLENTİSİ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237715">
                <a:tc>
                  <a:txBody>
                    <a:bodyPr/>
                    <a:lstStyle/>
                    <a:p>
                      <a:pPr algn="ctr" fontAlgn="ctr"/>
                      <a:r>
                        <a:rPr lang="tr-TR" sz="900" b="0" i="0" u="none" strike="noStrike" dirty="0">
                          <a:solidFill>
                            <a:srgbClr val="000000"/>
                          </a:solidFill>
                          <a:effectLst/>
                          <a:latin typeface="Arial" panose="020B0604020202020204" pitchFamily="34" charset="0"/>
                        </a:rPr>
                        <a:t>Bölüm içi</a:t>
                      </a:r>
                      <a:br>
                        <a:rPr lang="tr-TR" sz="900" b="0" i="0" u="none" strike="noStrike" dirty="0">
                          <a:solidFill>
                            <a:srgbClr val="000000"/>
                          </a:solidFill>
                          <a:effectLst/>
                          <a:latin typeface="Arial" panose="020B0604020202020204" pitchFamily="34" charset="0"/>
                        </a:rPr>
                      </a:br>
                      <a:r>
                        <a:rPr lang="tr-TR" sz="900" b="0" i="0" u="none" strike="noStrike" dirty="0">
                          <a:solidFill>
                            <a:srgbClr val="000000"/>
                          </a:solidFill>
                          <a:effectLst/>
                          <a:latin typeface="Arial" panose="020B0604020202020204" pitchFamily="34" charset="0"/>
                        </a:rPr>
                        <a:t>akademisyenler</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a:solidFill>
                            <a:srgbClr val="000000"/>
                          </a:solidFill>
                          <a:effectLst/>
                          <a:latin typeface="Arial" panose="020B0604020202020204" pitchFamily="34" charset="0"/>
                        </a:rPr>
                        <a:t>Eğitim ve araştırma</a:t>
                      </a:r>
                      <a:br>
                        <a:rPr lang="tr-TR" sz="900" b="0" i="0" u="none" strike="noStrike">
                          <a:solidFill>
                            <a:srgbClr val="000000"/>
                          </a:solidFill>
                          <a:effectLst/>
                          <a:latin typeface="Arial" panose="020B0604020202020204" pitchFamily="34" charset="0"/>
                        </a:rPr>
                      </a:br>
                      <a:r>
                        <a:rPr lang="tr-TR" sz="900" b="0" i="0" u="none" strike="noStrike">
                          <a:solidFill>
                            <a:srgbClr val="000000"/>
                          </a:solidFill>
                          <a:effectLst/>
                          <a:latin typeface="Arial" panose="020B0604020202020204" pitchFamily="34" charset="0"/>
                        </a:rPr>
                        <a:t>faaliyetler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a:solidFill>
                            <a:srgbClr val="000000"/>
                          </a:solidFill>
                          <a:effectLst/>
                          <a:latin typeface="Arial" panose="020B0604020202020204" pitchFamily="34" charset="0"/>
                        </a:rPr>
                        <a:t>Teşvik, takdir ve motivasyon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118857">
                <a:tc>
                  <a:txBody>
                    <a:bodyPr/>
                    <a:lstStyle/>
                    <a:p>
                      <a:pPr algn="ctr" fontAlgn="ctr"/>
                      <a:r>
                        <a:rPr lang="tr-TR" sz="900" b="0" i="0" u="none" strike="noStrike">
                          <a:solidFill>
                            <a:srgbClr val="000000"/>
                          </a:solidFill>
                          <a:effectLst/>
                          <a:latin typeface="Arial" panose="020B0604020202020204" pitchFamily="34" charset="0"/>
                        </a:rPr>
                        <a:t>Mimarlık Bölümü</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a:solidFill>
                            <a:srgbClr val="000000"/>
                          </a:solidFill>
                          <a:effectLst/>
                          <a:latin typeface="Arial" panose="020B0604020202020204" pitchFamily="34" charset="0"/>
                        </a:rPr>
                        <a:t>Aynı fakültede hizmet verme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a:solidFill>
                            <a:srgbClr val="000000"/>
                          </a:solidFill>
                          <a:effectLst/>
                          <a:latin typeface="Calibri" panose="020F0502020204030204" pitchFamily="34" charset="0"/>
                        </a:rPr>
                        <a:t>Akademik ve idari çalışmalarda ortaklık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222730929"/>
                  </a:ext>
                </a:extLst>
              </a:tr>
              <a:tr h="118857">
                <a:tc>
                  <a:txBody>
                    <a:bodyPr/>
                    <a:lstStyle/>
                    <a:p>
                      <a:pPr algn="ctr" fontAlgn="ctr"/>
                      <a:r>
                        <a:rPr lang="tr-TR" sz="900" b="0" i="0" u="none" strike="noStrike">
                          <a:solidFill>
                            <a:srgbClr val="000000"/>
                          </a:solidFill>
                          <a:effectLst/>
                          <a:latin typeface="Arial" panose="020B0604020202020204" pitchFamily="34" charset="0"/>
                        </a:rPr>
                        <a:t>Diğer Fakülteler</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a:solidFill>
                            <a:srgbClr val="000000"/>
                          </a:solidFill>
                          <a:effectLst/>
                          <a:latin typeface="Calibri" panose="020F0502020204030204" pitchFamily="34" charset="0"/>
                        </a:rPr>
                        <a:t>Aynı kurumda hizmet verme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a:solidFill>
                            <a:srgbClr val="000000"/>
                          </a:solidFill>
                          <a:effectLst/>
                          <a:latin typeface="Calibri" panose="020F0502020204030204" pitchFamily="34" charset="0"/>
                        </a:rPr>
                        <a:t>Akademik çalışmalarda işbirliği, bilgi paylaşımı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33325477"/>
                  </a:ext>
                </a:extLst>
              </a:tr>
              <a:tr h="237715">
                <a:tc>
                  <a:txBody>
                    <a:bodyPr/>
                    <a:lstStyle/>
                    <a:p>
                      <a:pPr algn="ctr" fontAlgn="ctr"/>
                      <a:r>
                        <a:rPr lang="tr-TR" sz="900" b="0" i="0" u="none" strike="noStrike">
                          <a:solidFill>
                            <a:srgbClr val="000000"/>
                          </a:solidFill>
                          <a:effectLst/>
                          <a:latin typeface="Arial" panose="020B0604020202020204" pitchFamily="34" charset="0"/>
                        </a:rPr>
                        <a:t>Kurum dışı</a:t>
                      </a:r>
                      <a:br>
                        <a:rPr lang="tr-TR" sz="900" b="0" i="0" u="none" strike="noStrike">
                          <a:solidFill>
                            <a:srgbClr val="000000"/>
                          </a:solidFill>
                          <a:effectLst/>
                          <a:latin typeface="Arial" panose="020B0604020202020204" pitchFamily="34" charset="0"/>
                        </a:rPr>
                      </a:br>
                      <a:r>
                        <a:rPr lang="tr-TR" sz="900" b="0" i="0" u="none" strike="noStrike">
                          <a:solidFill>
                            <a:srgbClr val="000000"/>
                          </a:solidFill>
                          <a:effectLst/>
                          <a:latin typeface="Arial" panose="020B0604020202020204" pitchFamily="34" charset="0"/>
                        </a:rPr>
                        <a:t>akademisyenler</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dirty="0">
                          <a:solidFill>
                            <a:srgbClr val="000000"/>
                          </a:solidFill>
                          <a:effectLst/>
                          <a:latin typeface="Arial" panose="020B0604020202020204" pitchFamily="34" charset="0"/>
                        </a:rPr>
                        <a:t>Eğitim-öğretim faaliyetleri, atölyeler, jüriler, bilimsel toplantılar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a:solidFill>
                            <a:srgbClr val="000000"/>
                          </a:solidFill>
                          <a:effectLst/>
                          <a:latin typeface="Arial" panose="020B0604020202020204" pitchFamily="34" charset="0"/>
                        </a:rPr>
                        <a:t>Teşvik, takdir ve motivasyon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06046269"/>
                  </a:ext>
                </a:extLst>
              </a:tr>
              <a:tr h="213527">
                <a:tc>
                  <a:txBody>
                    <a:bodyPr/>
                    <a:lstStyle/>
                    <a:p>
                      <a:pPr algn="ctr" fontAlgn="ctr"/>
                      <a:r>
                        <a:rPr lang="tr-TR" sz="900" b="0" i="0" u="none" strike="noStrike" dirty="0">
                          <a:solidFill>
                            <a:srgbClr val="000000"/>
                          </a:solidFill>
                          <a:effectLst/>
                          <a:latin typeface="Arial" panose="020B0604020202020204" pitchFamily="34" charset="0"/>
                        </a:rPr>
                        <a:t>Diğer İdari personel</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dirty="0">
                          <a:solidFill>
                            <a:srgbClr val="000000"/>
                          </a:solidFill>
                          <a:effectLst/>
                          <a:latin typeface="Arial" panose="020B0604020202020204" pitchFamily="34" charset="0"/>
                        </a:rPr>
                        <a:t>İç ve dış ilişkilerin</a:t>
                      </a:r>
                      <a:r>
                        <a:rPr lang="tr-TR" sz="900" b="0" i="0" u="none" strike="noStrike" baseline="0" dirty="0">
                          <a:solidFill>
                            <a:srgbClr val="000000"/>
                          </a:solidFill>
                          <a:effectLst/>
                          <a:latin typeface="Arial" panose="020B0604020202020204" pitchFamily="34" charset="0"/>
                        </a:rPr>
                        <a:t> </a:t>
                      </a:r>
                      <a:r>
                        <a:rPr lang="tr-TR" sz="900" b="0" i="0" u="none" strike="noStrike" dirty="0">
                          <a:solidFill>
                            <a:srgbClr val="000000"/>
                          </a:solidFill>
                          <a:effectLst/>
                          <a:latin typeface="Arial" panose="020B0604020202020204" pitchFamily="34" charset="0"/>
                        </a:rPr>
                        <a:t>yürütülmesi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dirty="0">
                          <a:solidFill>
                            <a:srgbClr val="000000"/>
                          </a:solidFill>
                          <a:effectLst/>
                          <a:latin typeface="Arial" panose="020B0604020202020204" pitchFamily="34" charset="0"/>
                        </a:rPr>
                        <a:t>Eğitim ve araştırma</a:t>
                      </a:r>
                      <a:r>
                        <a:rPr lang="tr-TR" sz="900" b="0" i="0" u="none" strike="noStrike" baseline="0" dirty="0">
                          <a:solidFill>
                            <a:srgbClr val="000000"/>
                          </a:solidFill>
                          <a:effectLst/>
                          <a:latin typeface="Arial" panose="020B0604020202020204" pitchFamily="34" charset="0"/>
                        </a:rPr>
                        <a:t> </a:t>
                      </a:r>
                      <a:r>
                        <a:rPr lang="tr-TR" sz="900" b="0" i="0" u="none" strike="noStrike" dirty="0">
                          <a:solidFill>
                            <a:srgbClr val="000000"/>
                          </a:solidFill>
                          <a:effectLst/>
                          <a:latin typeface="Arial" panose="020B0604020202020204" pitchFamily="34" charset="0"/>
                        </a:rPr>
                        <a:t>faaliyetlerinin nitelikli</a:t>
                      </a:r>
                      <a:r>
                        <a:rPr lang="tr-TR" sz="900" b="0" i="0" u="none" strike="noStrike" baseline="0" dirty="0">
                          <a:solidFill>
                            <a:srgbClr val="000000"/>
                          </a:solidFill>
                          <a:effectLst/>
                          <a:latin typeface="Arial" panose="020B0604020202020204" pitchFamily="34" charset="0"/>
                        </a:rPr>
                        <a:t> </a:t>
                      </a:r>
                      <a:r>
                        <a:rPr lang="tr-TR" sz="900" b="0" i="0" u="none" strike="noStrike" dirty="0">
                          <a:solidFill>
                            <a:srgbClr val="000000"/>
                          </a:solidFill>
                          <a:effectLst/>
                          <a:latin typeface="Arial" panose="020B0604020202020204" pitchFamily="34" charset="0"/>
                        </a:rPr>
                        <a:t>yürütülmesi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10456849"/>
                  </a:ext>
                </a:extLst>
              </a:tr>
              <a:tr h="118857">
                <a:tc>
                  <a:txBody>
                    <a:bodyPr/>
                    <a:lstStyle/>
                    <a:p>
                      <a:pPr algn="ctr" fontAlgn="ctr"/>
                      <a:r>
                        <a:rPr lang="tr-TR" sz="900" b="0" i="0" u="none" strike="noStrike">
                          <a:solidFill>
                            <a:srgbClr val="000000"/>
                          </a:solidFill>
                          <a:effectLst/>
                          <a:latin typeface="Arial" panose="020B0604020202020204" pitchFamily="34" charset="0"/>
                        </a:rPr>
                        <a:t>Genel Sekreterlik</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a:solidFill>
                            <a:srgbClr val="000000"/>
                          </a:solidFill>
                          <a:effectLst/>
                          <a:latin typeface="Arial" panose="020B0604020202020204" pitchFamily="34" charset="0"/>
                        </a:rPr>
                        <a:t>kurum yönetme  sorumluluğu</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a:solidFill>
                            <a:srgbClr val="000000"/>
                          </a:solidFill>
                          <a:effectLst/>
                          <a:latin typeface="Arial" panose="020B0604020202020204" pitchFamily="34" charset="0"/>
                        </a:rPr>
                        <a:t>Mevzuata uyum, akademik başarı-öğrenci memnuniyeti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52496601"/>
                  </a:ext>
                </a:extLst>
              </a:tr>
              <a:tr h="118857">
                <a:tc>
                  <a:txBody>
                    <a:bodyPr/>
                    <a:lstStyle/>
                    <a:p>
                      <a:pPr algn="ctr" fontAlgn="ctr"/>
                      <a:r>
                        <a:rPr lang="tr-TR" sz="900" b="0" i="0" u="none" strike="noStrike">
                          <a:solidFill>
                            <a:srgbClr val="000000"/>
                          </a:solidFill>
                          <a:effectLst/>
                          <a:latin typeface="Arial" panose="020B0604020202020204" pitchFamily="34" charset="0"/>
                        </a:rPr>
                        <a:t>Dekanlık</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a:solidFill>
                            <a:srgbClr val="000000"/>
                          </a:solidFill>
                          <a:effectLst/>
                          <a:latin typeface="Arial" panose="020B0604020202020204" pitchFamily="34" charset="0"/>
                        </a:rPr>
                        <a:t>Fakülteyi yönetme sorumluluğu</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a:solidFill>
                            <a:srgbClr val="000000"/>
                          </a:solidFill>
                          <a:effectLst/>
                          <a:latin typeface="Arial" panose="020B0604020202020204" pitchFamily="34" charset="0"/>
                        </a:rPr>
                        <a:t>Mevzuata uyum, akademik başarı-öğrenci memnuniyeti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07035971"/>
                  </a:ext>
                </a:extLst>
              </a:tr>
              <a:tr h="118857">
                <a:tc>
                  <a:txBody>
                    <a:bodyPr/>
                    <a:lstStyle/>
                    <a:p>
                      <a:pPr algn="ctr" fontAlgn="ctr"/>
                      <a:r>
                        <a:rPr lang="tr-TR" sz="900" b="0" i="0" u="none" strike="noStrike">
                          <a:solidFill>
                            <a:srgbClr val="000000"/>
                          </a:solidFill>
                          <a:effectLst/>
                          <a:latin typeface="Arial" panose="020B0604020202020204" pitchFamily="34" charset="0"/>
                        </a:rPr>
                        <a:t>Rektörlük</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dirty="0">
                          <a:solidFill>
                            <a:srgbClr val="000000"/>
                          </a:solidFill>
                          <a:effectLst/>
                          <a:latin typeface="Arial" panose="020B0604020202020204" pitchFamily="34" charset="0"/>
                        </a:rPr>
                        <a:t>Kurumu yönetme sorumluluğu</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a:solidFill>
                            <a:srgbClr val="000000"/>
                          </a:solidFill>
                          <a:effectLst/>
                          <a:latin typeface="Arial" panose="020B0604020202020204" pitchFamily="34" charset="0"/>
                        </a:rPr>
                        <a:t>Mevzuata uyum, akademik başarı-öğrenci memnuniyeti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71152221"/>
                  </a:ext>
                </a:extLst>
              </a:tr>
              <a:tr h="118857">
                <a:tc>
                  <a:txBody>
                    <a:bodyPr/>
                    <a:lstStyle/>
                    <a:p>
                      <a:pPr algn="ctr" fontAlgn="ctr"/>
                      <a:r>
                        <a:rPr lang="tr-TR" sz="900" b="0" i="0" u="none" strike="noStrike">
                          <a:solidFill>
                            <a:srgbClr val="000000"/>
                          </a:solidFill>
                          <a:effectLst/>
                          <a:latin typeface="Arial" panose="020B0604020202020204" pitchFamily="34" charset="0"/>
                        </a:rPr>
                        <a:t>YÖK</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dirty="0">
                          <a:solidFill>
                            <a:srgbClr val="000000"/>
                          </a:solidFill>
                          <a:effectLst/>
                          <a:latin typeface="Arial" panose="020B0604020202020204" pitchFamily="34" charset="0"/>
                        </a:rPr>
                        <a:t>Kanunen bağlılık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a:solidFill>
                            <a:srgbClr val="000000"/>
                          </a:solidFill>
                          <a:effectLst/>
                          <a:latin typeface="Arial" panose="020B0604020202020204" pitchFamily="34" charset="0"/>
                        </a:rPr>
                        <a:t>Mevzuata uygunluk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74451299"/>
                  </a:ext>
                </a:extLst>
              </a:tr>
              <a:tr h="118857">
                <a:tc>
                  <a:txBody>
                    <a:bodyPr/>
                    <a:lstStyle/>
                    <a:p>
                      <a:pPr algn="ctr" fontAlgn="ctr"/>
                      <a:r>
                        <a:rPr lang="tr-TR" sz="900" b="0" i="0" u="none" strike="noStrike">
                          <a:solidFill>
                            <a:srgbClr val="000000"/>
                          </a:solidFill>
                          <a:effectLst/>
                          <a:latin typeface="Arial" panose="020B0604020202020204" pitchFamily="34" charset="0"/>
                        </a:rPr>
                        <a:t>Yerel Yönetimler </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a:solidFill>
                            <a:srgbClr val="000000"/>
                          </a:solidFill>
                          <a:effectLst/>
                          <a:latin typeface="Calibri" panose="020F0502020204030204" pitchFamily="34" charset="0"/>
                        </a:rPr>
                        <a:t>İşbirliği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a:solidFill>
                            <a:srgbClr val="000000"/>
                          </a:solidFill>
                          <a:effectLst/>
                          <a:latin typeface="Calibri" panose="020F0502020204030204" pitchFamily="34" charset="0"/>
                        </a:rPr>
                        <a:t>Proje ve destekler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89235267"/>
                  </a:ext>
                </a:extLst>
              </a:tr>
              <a:tr h="118857">
                <a:tc>
                  <a:txBody>
                    <a:bodyPr/>
                    <a:lstStyle/>
                    <a:p>
                      <a:pPr algn="ctr" fontAlgn="ctr"/>
                      <a:r>
                        <a:rPr lang="tr-TR" sz="900" b="0" i="0" u="none" strike="noStrike">
                          <a:solidFill>
                            <a:srgbClr val="000000"/>
                          </a:solidFill>
                          <a:effectLst/>
                          <a:latin typeface="Arial" panose="020B0604020202020204" pitchFamily="34" charset="0"/>
                        </a:rPr>
                        <a:t>Öğrenci</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a:solidFill>
                            <a:srgbClr val="000000"/>
                          </a:solidFill>
                          <a:effectLst/>
                          <a:latin typeface="Arial" panose="020B0604020202020204" pitchFamily="34" charset="0"/>
                        </a:rPr>
                        <a:t>Üretilen bilginin aktarılması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a:solidFill>
                            <a:srgbClr val="000000"/>
                          </a:solidFill>
                          <a:effectLst/>
                          <a:latin typeface="Arial" panose="020B0604020202020204" pitchFamily="34" charset="0"/>
                        </a:rPr>
                        <a:t>Kaliteli eğitim-öğretim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94168189"/>
                  </a:ext>
                </a:extLst>
              </a:tr>
              <a:tr h="224700">
                <a:tc>
                  <a:txBody>
                    <a:bodyPr/>
                    <a:lstStyle/>
                    <a:p>
                      <a:pPr algn="ctr" fontAlgn="ctr"/>
                      <a:r>
                        <a:rPr lang="tr-TR" sz="900" b="0" i="0" u="none" strike="noStrike">
                          <a:solidFill>
                            <a:srgbClr val="000000"/>
                          </a:solidFill>
                          <a:effectLst/>
                          <a:latin typeface="Arial" panose="020B0604020202020204" pitchFamily="34" charset="0"/>
                        </a:rPr>
                        <a:t>Tübitak</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pt-BR" sz="900" b="0" i="0" u="none" strike="noStrike" dirty="0">
                          <a:solidFill>
                            <a:srgbClr val="000000"/>
                          </a:solidFill>
                          <a:effectLst/>
                          <a:latin typeface="Arial" panose="020B0604020202020204" pitchFamily="34" charset="0"/>
                        </a:rPr>
                        <a:t>Bilimsel araştırma ve proje</a:t>
                      </a:r>
                      <a:r>
                        <a:rPr lang="tr-TR" sz="900" b="0" i="0" u="none" strike="noStrike" dirty="0">
                          <a:solidFill>
                            <a:srgbClr val="000000"/>
                          </a:solidFill>
                          <a:effectLst/>
                          <a:latin typeface="Arial" panose="020B0604020202020204" pitchFamily="34" charset="0"/>
                        </a:rPr>
                        <a:t> </a:t>
                      </a:r>
                      <a:r>
                        <a:rPr lang="pt-BR" sz="900" b="0" i="0" u="none" strike="noStrike" dirty="0">
                          <a:solidFill>
                            <a:srgbClr val="000000"/>
                          </a:solidFill>
                          <a:effectLst/>
                          <a:latin typeface="Arial" panose="020B0604020202020204" pitchFamily="34" charset="0"/>
                        </a:rPr>
                        <a:t>desteği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a:solidFill>
                            <a:srgbClr val="000000"/>
                          </a:solidFill>
                          <a:effectLst/>
                          <a:latin typeface="Arial" panose="020B0604020202020204" pitchFamily="34" charset="0"/>
                        </a:rPr>
                        <a:t>Araştırma faaliyetlerinin nitelikli</a:t>
                      </a:r>
                      <a:br>
                        <a:rPr lang="tr-TR" sz="900" b="0" i="0" u="none" strike="noStrike">
                          <a:solidFill>
                            <a:srgbClr val="000000"/>
                          </a:solidFill>
                          <a:effectLst/>
                          <a:latin typeface="Arial" panose="020B0604020202020204" pitchFamily="34" charset="0"/>
                        </a:rPr>
                      </a:br>
                      <a:r>
                        <a:rPr lang="tr-TR" sz="900" b="0" i="0" u="none" strike="noStrike">
                          <a:solidFill>
                            <a:srgbClr val="000000"/>
                          </a:solidFill>
                          <a:effectLst/>
                          <a:latin typeface="Arial" panose="020B0604020202020204" pitchFamily="34" charset="0"/>
                        </a:rPr>
                        <a:t>ve mevzuata uygun yürütülmesi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8055526"/>
                  </a:ext>
                </a:extLst>
              </a:tr>
              <a:tr h="236130">
                <a:tc>
                  <a:txBody>
                    <a:bodyPr/>
                    <a:lstStyle/>
                    <a:p>
                      <a:pPr algn="ctr" fontAlgn="ctr"/>
                      <a:r>
                        <a:rPr lang="tr-TR" sz="900" b="0" i="0" u="none" strike="noStrike">
                          <a:solidFill>
                            <a:srgbClr val="000000"/>
                          </a:solidFill>
                          <a:effectLst/>
                          <a:latin typeface="Arial" panose="020B0604020202020204" pitchFamily="34" charset="0"/>
                        </a:rPr>
                        <a:t>Sanayi ve Ticaret</a:t>
                      </a:r>
                      <a:br>
                        <a:rPr lang="tr-TR" sz="900" b="0" i="0" u="none" strike="noStrike">
                          <a:solidFill>
                            <a:srgbClr val="000000"/>
                          </a:solidFill>
                          <a:effectLst/>
                          <a:latin typeface="Arial" panose="020B0604020202020204" pitchFamily="34" charset="0"/>
                        </a:rPr>
                      </a:br>
                      <a:r>
                        <a:rPr lang="tr-TR" sz="900" b="0" i="0" u="none" strike="noStrike">
                          <a:solidFill>
                            <a:srgbClr val="000000"/>
                          </a:solidFill>
                          <a:effectLst/>
                          <a:latin typeface="Arial" panose="020B0604020202020204" pitchFamily="34" charset="0"/>
                        </a:rPr>
                        <a:t>Odaları</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a:solidFill>
                            <a:srgbClr val="000000"/>
                          </a:solidFill>
                          <a:effectLst/>
                          <a:latin typeface="Arial" panose="020B0604020202020204" pitchFamily="34" charset="0"/>
                        </a:rPr>
                        <a:t>Tanıtım ve finansal destek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dirty="0">
                          <a:solidFill>
                            <a:srgbClr val="000000"/>
                          </a:solidFill>
                          <a:effectLst/>
                          <a:latin typeface="Arial" panose="020B0604020202020204" pitchFamily="34" charset="0"/>
                        </a:rPr>
                        <a:t>İşbirlikçi çalışma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36470116"/>
                  </a:ext>
                </a:extLst>
              </a:tr>
              <a:tr h="237715">
                <a:tc>
                  <a:txBody>
                    <a:bodyPr/>
                    <a:lstStyle/>
                    <a:p>
                      <a:pPr algn="ctr" fontAlgn="ctr"/>
                      <a:r>
                        <a:rPr lang="tr-TR" sz="900" b="0" i="0" u="none" strike="noStrike">
                          <a:solidFill>
                            <a:srgbClr val="000000"/>
                          </a:solidFill>
                          <a:effectLst/>
                          <a:latin typeface="Arial" panose="020B0604020202020204" pitchFamily="34" charset="0"/>
                        </a:rPr>
                        <a:t>TTO </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dirty="0">
                          <a:solidFill>
                            <a:srgbClr val="000000"/>
                          </a:solidFill>
                          <a:effectLst/>
                          <a:latin typeface="Arial" panose="020B0604020202020204" pitchFamily="34" charset="0"/>
                        </a:rPr>
                        <a:t>Tasarım tescili, proje ve danışmanlık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dirty="0">
                          <a:solidFill>
                            <a:srgbClr val="000000"/>
                          </a:solidFill>
                          <a:effectLst/>
                          <a:latin typeface="Arial" panose="020B0604020202020204" pitchFamily="34" charset="0"/>
                        </a:rPr>
                        <a:t>Teknoloji transfer alanında</a:t>
                      </a:r>
                      <a:br>
                        <a:rPr lang="tr-TR" sz="900" b="0" i="0" u="none" strike="noStrike" dirty="0">
                          <a:solidFill>
                            <a:srgbClr val="000000"/>
                          </a:solidFill>
                          <a:effectLst/>
                          <a:latin typeface="Arial" panose="020B0604020202020204" pitchFamily="34" charset="0"/>
                        </a:rPr>
                      </a:br>
                      <a:r>
                        <a:rPr lang="tr-TR" sz="900" b="0" i="0" u="none" strike="noStrike" dirty="0">
                          <a:solidFill>
                            <a:srgbClr val="000000"/>
                          </a:solidFill>
                          <a:effectLst/>
                          <a:latin typeface="Arial" panose="020B0604020202020204" pitchFamily="34" charset="0"/>
                        </a:rPr>
                        <a:t>işbirlikçi çalışma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45570529"/>
                  </a:ext>
                </a:extLst>
              </a:tr>
              <a:tr h="237715">
                <a:tc>
                  <a:txBody>
                    <a:bodyPr/>
                    <a:lstStyle/>
                    <a:p>
                      <a:pPr algn="ctr" fontAlgn="ctr"/>
                      <a:r>
                        <a:rPr lang="tr-TR" sz="900" b="0" i="0" u="none" strike="noStrike" dirty="0">
                          <a:solidFill>
                            <a:srgbClr val="000000"/>
                          </a:solidFill>
                          <a:effectLst/>
                          <a:latin typeface="Arial" panose="020B0604020202020204" pitchFamily="34" charset="0"/>
                        </a:rPr>
                        <a:t>Medya</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a:solidFill>
                            <a:srgbClr val="000000"/>
                          </a:solidFill>
                          <a:effectLst/>
                          <a:latin typeface="Arial" panose="020B0604020202020204" pitchFamily="34" charset="0"/>
                        </a:rPr>
                        <a:t>Tanıtım ve iletişim hizmetleri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dirty="0">
                          <a:solidFill>
                            <a:srgbClr val="000000"/>
                          </a:solidFill>
                          <a:effectLst/>
                          <a:latin typeface="Arial" panose="020B0604020202020204" pitchFamily="34" charset="0"/>
                        </a:rPr>
                        <a:t>Bölüme ait güncel faaliyetlerin</a:t>
                      </a:r>
                      <a:br>
                        <a:rPr lang="tr-TR" sz="900" b="0" i="0" u="none" strike="noStrike" dirty="0">
                          <a:solidFill>
                            <a:srgbClr val="000000"/>
                          </a:solidFill>
                          <a:effectLst/>
                          <a:latin typeface="Arial" panose="020B0604020202020204" pitchFamily="34" charset="0"/>
                        </a:rPr>
                      </a:br>
                      <a:r>
                        <a:rPr lang="tr-TR" sz="900" b="0" i="0" u="none" strike="noStrike" dirty="0">
                          <a:solidFill>
                            <a:srgbClr val="000000"/>
                          </a:solidFill>
                          <a:effectLst/>
                          <a:latin typeface="Arial" panose="020B0604020202020204" pitchFamily="34" charset="0"/>
                        </a:rPr>
                        <a:t>duyurulması konusunda iletişim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909101126"/>
                  </a:ext>
                </a:extLst>
              </a:tr>
              <a:tr h="237715">
                <a:tc>
                  <a:txBody>
                    <a:bodyPr/>
                    <a:lstStyle/>
                    <a:p>
                      <a:pPr algn="ctr" fontAlgn="ctr"/>
                      <a:r>
                        <a:rPr lang="tr-TR" sz="900" b="0" i="0" u="none" strike="noStrike" dirty="0">
                          <a:solidFill>
                            <a:srgbClr val="000000"/>
                          </a:solidFill>
                          <a:effectLst/>
                          <a:latin typeface="Arial" panose="020B0604020202020204" pitchFamily="34" charset="0"/>
                        </a:rPr>
                        <a:t>İç Mimarlar Odası</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dirty="0">
                          <a:solidFill>
                            <a:srgbClr val="000000"/>
                          </a:solidFill>
                          <a:effectLst/>
                          <a:latin typeface="Arial" panose="020B0604020202020204" pitchFamily="34" charset="0"/>
                        </a:rPr>
                        <a:t>Tanıtım, bilgi paylaşımı, diğer meslektaşlarla etkileşim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dirty="0">
                          <a:solidFill>
                            <a:srgbClr val="000000"/>
                          </a:solidFill>
                          <a:effectLst/>
                          <a:latin typeface="Arial" panose="020B0604020202020204" pitchFamily="34" charset="0"/>
                        </a:rPr>
                        <a:t>Mesleki faaliyetlerde ortak çalışma olanaklarının yaratılması, işbirliği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038551188"/>
                  </a:ext>
                </a:extLst>
              </a:tr>
              <a:tr h="134305">
                <a:tc>
                  <a:txBody>
                    <a:bodyPr/>
                    <a:lstStyle/>
                    <a:p>
                      <a:pPr algn="ctr" fontAlgn="ctr"/>
                      <a:r>
                        <a:rPr lang="tr-TR" sz="900" b="0" i="0" u="none" strike="noStrike">
                          <a:solidFill>
                            <a:srgbClr val="000000"/>
                          </a:solidFill>
                          <a:effectLst/>
                          <a:latin typeface="Arial" panose="020B0604020202020204" pitchFamily="34" charset="0"/>
                        </a:rPr>
                        <a:t>İç Mimarlık Ofisleri</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dirty="0">
                          <a:solidFill>
                            <a:srgbClr val="000000"/>
                          </a:solidFill>
                          <a:effectLst/>
                          <a:latin typeface="Arial" panose="020B0604020202020204" pitchFamily="34" charset="0"/>
                        </a:rPr>
                        <a:t>Staj ve iş olanaklarının geliştirilmesi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dirty="0">
                          <a:solidFill>
                            <a:srgbClr val="000000"/>
                          </a:solidFill>
                          <a:effectLst/>
                          <a:latin typeface="Arial" panose="020B0604020202020204" pitchFamily="34" charset="0"/>
                        </a:rPr>
                        <a:t>Nitelikli mezun ve işbirlikçi çalışma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28376999"/>
                  </a:ext>
                </a:extLst>
              </a:tr>
              <a:tr h="178120">
                <a:tc>
                  <a:txBody>
                    <a:bodyPr/>
                    <a:lstStyle/>
                    <a:p>
                      <a:pPr algn="ctr" fontAlgn="ctr"/>
                      <a:r>
                        <a:rPr lang="tr-TR" sz="900" b="0" i="0" u="none" strike="noStrike" kern="1200" dirty="0">
                          <a:solidFill>
                            <a:srgbClr val="000000"/>
                          </a:solidFill>
                          <a:effectLst/>
                          <a:latin typeface="Arial" panose="020B0604020202020204" pitchFamily="34" charset="0"/>
                          <a:ea typeface="+mn-ea"/>
                          <a:cs typeface="+mn-cs"/>
                        </a:rPr>
                        <a:t>Yapı malzemeleri üreticileri</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kern="1200" dirty="0">
                          <a:solidFill>
                            <a:srgbClr val="000000"/>
                          </a:solidFill>
                          <a:effectLst/>
                          <a:latin typeface="Arial" panose="020B0604020202020204" pitchFamily="34" charset="0"/>
                          <a:ea typeface="+mn-ea"/>
                          <a:cs typeface="+mn-cs"/>
                        </a:rPr>
                        <a:t>Staj ve iş olanaklarının geliştirilmesi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kern="1200" dirty="0">
                          <a:solidFill>
                            <a:srgbClr val="000000"/>
                          </a:solidFill>
                          <a:effectLst/>
                          <a:latin typeface="Arial" panose="020B0604020202020204" pitchFamily="34" charset="0"/>
                          <a:ea typeface="+mn-ea"/>
                          <a:cs typeface="+mn-cs"/>
                        </a:rPr>
                        <a:t>Nitelikli mezun ve işbirlikçi çalışma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60931741"/>
                  </a:ext>
                </a:extLst>
              </a:tr>
              <a:tr h="123825">
                <a:tc>
                  <a:txBody>
                    <a:bodyPr/>
                    <a:lstStyle/>
                    <a:p>
                      <a:pPr algn="ctr" fontAlgn="ctr"/>
                      <a:r>
                        <a:rPr lang="tr-TR" sz="900" b="0" i="0" u="none" strike="noStrike" kern="1200" dirty="0">
                          <a:solidFill>
                            <a:srgbClr val="000000"/>
                          </a:solidFill>
                          <a:effectLst/>
                          <a:latin typeface="Arial" panose="020B0604020202020204" pitchFamily="34" charset="0"/>
                          <a:ea typeface="+mn-ea"/>
                          <a:cs typeface="+mn-cs"/>
                        </a:rPr>
                        <a:t>Mimarlık Ofisler</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kern="1200" dirty="0">
                          <a:solidFill>
                            <a:srgbClr val="000000"/>
                          </a:solidFill>
                          <a:effectLst/>
                          <a:latin typeface="Arial" panose="020B0604020202020204" pitchFamily="34" charset="0"/>
                          <a:ea typeface="+mn-ea"/>
                          <a:cs typeface="+mn-cs"/>
                        </a:rPr>
                        <a:t>Staj ve iş olanaklarının geliştirilmesi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kern="1200" dirty="0">
                          <a:solidFill>
                            <a:srgbClr val="000000"/>
                          </a:solidFill>
                          <a:effectLst/>
                          <a:latin typeface="Arial" panose="020B0604020202020204" pitchFamily="34" charset="0"/>
                          <a:ea typeface="+mn-ea"/>
                          <a:cs typeface="+mn-cs"/>
                        </a:rPr>
                        <a:t>Nitelikli mezun ve işbirlikçi çalışma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120015">
                <a:tc>
                  <a:txBody>
                    <a:bodyPr/>
                    <a:lstStyle/>
                    <a:p>
                      <a:pPr algn="ctr" fontAlgn="ctr"/>
                      <a:r>
                        <a:rPr lang="tr-TR" sz="900" b="0" i="0" u="none" strike="noStrike" kern="1200">
                          <a:solidFill>
                            <a:srgbClr val="000000"/>
                          </a:solidFill>
                          <a:effectLst/>
                          <a:latin typeface="Arial" panose="020B0604020202020204" pitchFamily="34" charset="0"/>
                          <a:ea typeface="+mn-ea"/>
                          <a:cs typeface="+mn-cs"/>
                        </a:rPr>
                        <a:t>İnşaat firmaları</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kern="1200" dirty="0">
                          <a:solidFill>
                            <a:srgbClr val="000000"/>
                          </a:solidFill>
                          <a:effectLst/>
                          <a:latin typeface="Arial" panose="020B0604020202020204" pitchFamily="34" charset="0"/>
                          <a:ea typeface="+mn-ea"/>
                          <a:cs typeface="+mn-cs"/>
                        </a:rPr>
                        <a:t>Staj ve iş olanaklarının geliştirilmesi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kern="1200" dirty="0">
                          <a:solidFill>
                            <a:srgbClr val="000000"/>
                          </a:solidFill>
                          <a:effectLst/>
                          <a:latin typeface="Arial" panose="020B0604020202020204" pitchFamily="34" charset="0"/>
                          <a:ea typeface="+mn-ea"/>
                          <a:cs typeface="+mn-cs"/>
                        </a:rPr>
                        <a:t>Nitelikli mezun ve işbirlikçi çalışma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172980773"/>
                  </a:ext>
                </a:extLst>
              </a:tr>
              <a:tr h="118857">
                <a:tc>
                  <a:txBody>
                    <a:bodyPr/>
                    <a:lstStyle/>
                    <a:p>
                      <a:pPr algn="ctr" fontAlgn="ctr"/>
                      <a:r>
                        <a:rPr lang="tr-TR" sz="900" b="0" i="0" u="none" strike="noStrike" kern="1200">
                          <a:solidFill>
                            <a:srgbClr val="000000"/>
                          </a:solidFill>
                          <a:effectLst/>
                          <a:latin typeface="Arial" panose="020B0604020202020204" pitchFamily="34" charset="0"/>
                          <a:ea typeface="+mn-ea"/>
                          <a:cs typeface="+mn-cs"/>
                        </a:rPr>
                        <a:t>Liseler</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kern="1200">
                          <a:solidFill>
                            <a:srgbClr val="000000"/>
                          </a:solidFill>
                          <a:effectLst/>
                          <a:latin typeface="Arial" panose="020B0604020202020204" pitchFamily="34" charset="0"/>
                          <a:ea typeface="+mn-ea"/>
                          <a:cs typeface="+mn-cs"/>
                        </a:rPr>
                        <a:t>Potansiyel öğrenci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kern="1200" dirty="0">
                          <a:solidFill>
                            <a:srgbClr val="000000"/>
                          </a:solidFill>
                          <a:effectLst/>
                          <a:latin typeface="Arial" panose="020B0604020202020204" pitchFamily="34" charset="0"/>
                          <a:ea typeface="+mn-ea"/>
                          <a:cs typeface="+mn-cs"/>
                        </a:rPr>
                        <a:t>Kaliteli eğitim-öğretim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997435047"/>
                  </a:ext>
                </a:extLst>
              </a:tr>
              <a:tr h="160340">
                <a:tc>
                  <a:txBody>
                    <a:bodyPr/>
                    <a:lstStyle/>
                    <a:p>
                      <a:pPr algn="ctr" fontAlgn="ctr"/>
                      <a:r>
                        <a:rPr lang="tr-TR" sz="900" b="0" i="0" u="none" strike="noStrike" kern="1200">
                          <a:solidFill>
                            <a:srgbClr val="000000"/>
                          </a:solidFill>
                          <a:effectLst/>
                          <a:latin typeface="Arial" panose="020B0604020202020204" pitchFamily="34" charset="0"/>
                          <a:ea typeface="+mn-ea"/>
                          <a:cs typeface="+mn-cs"/>
                        </a:rPr>
                        <a:t>Mezunlar</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kern="1200" dirty="0">
                          <a:solidFill>
                            <a:srgbClr val="000000"/>
                          </a:solidFill>
                          <a:effectLst/>
                          <a:latin typeface="Arial" panose="020B0604020202020204" pitchFamily="34" charset="0"/>
                          <a:ea typeface="+mn-ea"/>
                          <a:cs typeface="+mn-cs"/>
                        </a:rPr>
                        <a:t>Üniversite tanıtımı/program çıktısı/potansiyel mesleki destek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kern="1200" dirty="0">
                          <a:solidFill>
                            <a:srgbClr val="000000"/>
                          </a:solidFill>
                          <a:effectLst/>
                          <a:latin typeface="Arial" panose="020B0604020202020204" pitchFamily="34" charset="0"/>
                          <a:ea typeface="+mn-ea"/>
                          <a:cs typeface="+mn-cs"/>
                        </a:rPr>
                        <a:t>İş olanak sunması ve mezuniyet sonrası destek/ilgi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32964202"/>
                  </a:ext>
                </a:extLst>
              </a:tr>
              <a:tr h="237715">
                <a:tc>
                  <a:txBody>
                    <a:bodyPr/>
                    <a:lstStyle/>
                    <a:p>
                      <a:pPr algn="ctr" fontAlgn="ctr"/>
                      <a:r>
                        <a:rPr lang="tr-TR" sz="900" b="0" i="0" u="none" strike="noStrike" kern="1200">
                          <a:solidFill>
                            <a:srgbClr val="000000"/>
                          </a:solidFill>
                          <a:effectLst/>
                          <a:latin typeface="Arial" panose="020B0604020202020204" pitchFamily="34" charset="0"/>
                          <a:ea typeface="+mn-ea"/>
                          <a:cs typeface="+mn-cs"/>
                        </a:rPr>
                        <a:t>Yükseköğretim Kalite Kurulu</a:t>
                      </a:r>
                      <a:br>
                        <a:rPr lang="tr-TR" sz="900" b="0" i="0" u="none" strike="noStrike" kern="1200">
                          <a:solidFill>
                            <a:srgbClr val="000000"/>
                          </a:solidFill>
                          <a:effectLst/>
                          <a:latin typeface="Arial" panose="020B0604020202020204" pitchFamily="34" charset="0"/>
                          <a:ea typeface="+mn-ea"/>
                          <a:cs typeface="+mn-cs"/>
                        </a:rPr>
                      </a:br>
                      <a:r>
                        <a:rPr lang="tr-TR" sz="900" b="0" i="0" u="none" strike="noStrike" kern="1200">
                          <a:solidFill>
                            <a:srgbClr val="000000"/>
                          </a:solidFill>
                          <a:effectLst/>
                          <a:latin typeface="Arial" panose="020B0604020202020204" pitchFamily="34" charset="0"/>
                          <a:ea typeface="+mn-ea"/>
                          <a:cs typeface="+mn-cs"/>
                        </a:rPr>
                        <a:t>(YÖKAK)</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kern="1200">
                          <a:solidFill>
                            <a:srgbClr val="000000"/>
                          </a:solidFill>
                          <a:effectLst/>
                          <a:latin typeface="Arial" panose="020B0604020202020204" pitchFamily="34" charset="0"/>
                          <a:ea typeface="+mn-ea"/>
                          <a:cs typeface="+mn-cs"/>
                        </a:rPr>
                        <a:t>ABÜ İç Kalite Güvence Sisteminin oluşturulması ve ABÜ iç kalite güvencesinin artırılması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kern="1200" dirty="0">
                          <a:solidFill>
                            <a:srgbClr val="000000"/>
                          </a:solidFill>
                          <a:effectLst/>
                          <a:latin typeface="Arial" panose="020B0604020202020204" pitchFamily="34" charset="0"/>
                          <a:ea typeface="+mn-ea"/>
                          <a:cs typeface="+mn-cs"/>
                        </a:rPr>
                        <a:t>Düzenli olarak KİDR, Kurumsal Dış Değerlendirme ve Kurumsal Akreditasyon süreçlerinde işbirliği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237874339"/>
                  </a:ext>
                </a:extLst>
              </a:tr>
              <a:tr h="237715">
                <a:tc>
                  <a:txBody>
                    <a:bodyPr/>
                    <a:lstStyle/>
                    <a:p>
                      <a:pPr algn="ctr" fontAlgn="ctr"/>
                      <a:r>
                        <a:rPr lang="tr-TR" sz="900" b="0" i="0" u="none" strike="noStrike" kern="1200" dirty="0">
                          <a:solidFill>
                            <a:srgbClr val="0F2303"/>
                          </a:solidFill>
                          <a:effectLst/>
                          <a:latin typeface="Arial" panose="020B0604020202020204" pitchFamily="34" charset="0"/>
                          <a:ea typeface="+mn-ea"/>
                          <a:cs typeface="+mn-cs"/>
                        </a:rPr>
                        <a:t>ISO 9001 Kalite - Denetim Kurumu</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kern="1200" dirty="0">
                          <a:solidFill>
                            <a:srgbClr val="0F2303"/>
                          </a:solidFill>
                          <a:effectLst/>
                          <a:latin typeface="Arial" panose="020B0604020202020204" pitchFamily="34" charset="0"/>
                          <a:ea typeface="+mn-ea"/>
                          <a:cs typeface="+mn-cs"/>
                        </a:rPr>
                        <a:t>ABÜ İç Kalite Güvence Sisteminin oluşturulması ve ABÜ iç kalite güvencesinin artırılması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kern="1200" dirty="0">
                          <a:solidFill>
                            <a:srgbClr val="0F2303"/>
                          </a:solidFill>
                          <a:effectLst/>
                          <a:latin typeface="Arial" panose="020B0604020202020204" pitchFamily="34" charset="0"/>
                          <a:ea typeface="+mn-ea"/>
                          <a:cs typeface="+mn-cs"/>
                        </a:rPr>
                        <a:t>Düzenli olarak  Kurumsal Dış Değerlendirme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825081440"/>
                  </a:ext>
                </a:extLst>
              </a:tr>
              <a:tr h="118857">
                <a:tc>
                  <a:txBody>
                    <a:bodyPr/>
                    <a:lstStyle/>
                    <a:p>
                      <a:pPr algn="ctr" fontAlgn="ctr"/>
                      <a:r>
                        <a:rPr lang="tr-TR" sz="900" b="0" i="0" u="none" strike="noStrike" kern="1200" dirty="0">
                          <a:solidFill>
                            <a:srgbClr val="0F2303"/>
                          </a:solidFill>
                          <a:effectLst/>
                          <a:latin typeface="Arial" panose="020B0604020202020204" pitchFamily="34" charset="0"/>
                          <a:ea typeface="+mn-ea"/>
                          <a:cs typeface="+mn-cs"/>
                        </a:rPr>
                        <a:t>Öğrenci Velisi</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kern="1200" dirty="0">
                          <a:solidFill>
                            <a:srgbClr val="0F2303"/>
                          </a:solidFill>
                          <a:effectLst/>
                          <a:latin typeface="Arial" panose="020B0604020202020204" pitchFamily="34" charset="0"/>
                          <a:ea typeface="+mn-ea"/>
                          <a:cs typeface="+mn-cs"/>
                        </a:rPr>
                        <a:t>Öğrenciler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kern="1200" dirty="0">
                          <a:solidFill>
                            <a:srgbClr val="0F2303"/>
                          </a:solidFill>
                          <a:effectLst/>
                          <a:latin typeface="Arial" panose="020B0604020202020204" pitchFamily="34" charset="0"/>
                          <a:ea typeface="+mn-ea"/>
                          <a:cs typeface="+mn-cs"/>
                        </a:rPr>
                        <a:t>Hizmet </a:t>
                      </a:r>
                      <a:r>
                        <a:rPr lang="tr-TR" sz="900" b="0" i="0" u="none" strike="noStrike" kern="1200" dirty="0" err="1">
                          <a:solidFill>
                            <a:srgbClr val="0F2303"/>
                          </a:solidFill>
                          <a:effectLst/>
                          <a:latin typeface="Arial" panose="020B0604020202020204" pitchFamily="34" charset="0"/>
                          <a:ea typeface="+mn-ea"/>
                          <a:cs typeface="+mn-cs"/>
                        </a:rPr>
                        <a:t>memnuniyeti,nitelikli</a:t>
                      </a:r>
                      <a:r>
                        <a:rPr lang="tr-TR" sz="900" b="0" i="0" u="none" strike="noStrike" kern="1200" dirty="0">
                          <a:solidFill>
                            <a:srgbClr val="0F2303"/>
                          </a:solidFill>
                          <a:effectLst/>
                          <a:latin typeface="Arial" panose="020B0604020202020204" pitchFamily="34" charset="0"/>
                          <a:ea typeface="+mn-ea"/>
                          <a:cs typeface="+mn-cs"/>
                        </a:rPr>
                        <a:t> eğitim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65955834"/>
                  </a:ext>
                </a:extLst>
              </a:tr>
              <a:tr h="118857">
                <a:tc>
                  <a:txBody>
                    <a:bodyPr/>
                    <a:lstStyle/>
                    <a:p>
                      <a:pPr algn="ctr" fontAlgn="ctr"/>
                      <a:r>
                        <a:rPr lang="tr-TR" sz="900" b="0" i="0" u="none" strike="noStrike" kern="1200" dirty="0">
                          <a:solidFill>
                            <a:srgbClr val="0F2303"/>
                          </a:solidFill>
                          <a:effectLst/>
                          <a:latin typeface="Arial" panose="020B0604020202020204" pitchFamily="34" charset="0"/>
                          <a:ea typeface="+mn-ea"/>
                          <a:cs typeface="+mn-cs"/>
                        </a:rPr>
                        <a:t>Kısmi Zamanlı Çalışan Öğrenci</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kern="1200" dirty="0">
                          <a:solidFill>
                            <a:srgbClr val="0F2303"/>
                          </a:solidFill>
                          <a:effectLst/>
                          <a:latin typeface="Arial" panose="020B0604020202020204" pitchFamily="34" charset="0"/>
                          <a:ea typeface="+mn-ea"/>
                          <a:cs typeface="+mn-cs"/>
                        </a:rPr>
                        <a:t>Hizmet Üretme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kern="1200" dirty="0">
                          <a:solidFill>
                            <a:srgbClr val="0F2303"/>
                          </a:solidFill>
                          <a:effectLst/>
                          <a:latin typeface="Arial" panose="020B0604020202020204" pitchFamily="34" charset="0"/>
                          <a:ea typeface="+mn-ea"/>
                          <a:cs typeface="+mn-cs"/>
                        </a:rPr>
                        <a:t>Ücret, verimli çalışma ortamı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60702613"/>
                  </a:ext>
                </a:extLst>
              </a:tr>
              <a:tr h="118857">
                <a:tc>
                  <a:txBody>
                    <a:bodyPr/>
                    <a:lstStyle/>
                    <a:p>
                      <a:pPr algn="ctr" fontAlgn="ctr"/>
                      <a:r>
                        <a:rPr lang="tr-TR" sz="900" b="0" i="0" u="none" strike="noStrike" kern="1200" dirty="0">
                          <a:solidFill>
                            <a:srgbClr val="0F2303"/>
                          </a:solidFill>
                          <a:effectLst/>
                          <a:latin typeface="Arial" panose="020B0604020202020204" pitchFamily="34" charset="0"/>
                          <a:ea typeface="+mn-ea"/>
                          <a:cs typeface="+mn-cs"/>
                        </a:rPr>
                        <a:t>CUBO Boya</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kern="1200" dirty="0">
                          <a:solidFill>
                            <a:srgbClr val="0F2303"/>
                          </a:solidFill>
                          <a:effectLst/>
                          <a:latin typeface="Arial" panose="020B0604020202020204" pitchFamily="34" charset="0"/>
                          <a:ea typeface="+mn-ea"/>
                          <a:cs typeface="+mn-cs"/>
                        </a:rPr>
                        <a:t>Tanıtım, bilgi paylaşımı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kern="1200" dirty="0">
                          <a:solidFill>
                            <a:srgbClr val="0F2303"/>
                          </a:solidFill>
                          <a:effectLst/>
                          <a:latin typeface="Arial" panose="020B0604020202020204" pitchFamily="34" charset="0"/>
                          <a:ea typeface="+mn-ea"/>
                          <a:cs typeface="+mn-cs"/>
                        </a:rPr>
                        <a:t>Sürdürülebilir işbirliği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31777144"/>
                  </a:ext>
                </a:extLst>
              </a:tr>
            </a:tbl>
          </a:graphicData>
        </a:graphic>
      </p:graphicFrame>
    </p:spTree>
    <p:extLst>
      <p:ext uri="{BB962C8B-B14F-4D97-AF65-F5344CB8AC3E}">
        <p14:creationId xmlns:p14="http://schemas.microsoft.com/office/powerpoint/2010/main" val="4598362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471160" y="761596"/>
            <a:ext cx="8201679" cy="588640"/>
          </a:xfrm>
          <a:prstGeom prst="rect">
            <a:avLst/>
          </a:prstGeom>
        </p:spPr>
        <p:txBody>
          <a:bodyPr vert="horz" lIns="91440" tIns="45720" rIns="91440" bIns="45720" rtlCol="0" anchor="b">
            <a:noAutofit/>
          </a:bodyPr>
          <a:lstStyle/>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ve </a:t>
            </a:r>
            <a:r>
              <a:rPr lang="en-US" sz="2800" b="1" dirty="0">
                <a:solidFill>
                  <a:schemeClr val="accent6"/>
                </a:solidFill>
                <a:effectLst>
                  <a:outerShdw blurRad="38100" dist="38100" dir="2700000" algn="tl">
                    <a:srgbClr val="000000">
                      <a:alpha val="43137"/>
                    </a:srgbClr>
                  </a:outerShdw>
                </a:effectLst>
                <a:ea typeface="+mj-ea"/>
                <a:cs typeface="+mj-cs"/>
              </a:rPr>
              <a:t> 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(FİZİKİ, MALZEME, TEÇHİZAT, EKİPMAN vb.)</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489" y="332656"/>
            <a:ext cx="1607689" cy="42894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6" name="Tablo 65">
            <a:extLst>
              <a:ext uri="{FF2B5EF4-FFF2-40B4-BE49-F238E27FC236}">
                <a16:creationId xmlns:a16="http://schemas.microsoft.com/office/drawing/2014/main" id="{8304B644-425E-4186-B593-E25613CE91FE}"/>
              </a:ext>
            </a:extLst>
          </p:cNvPr>
          <p:cNvGraphicFramePr>
            <a:graphicFrameLocks noGrp="1"/>
          </p:cNvGraphicFramePr>
          <p:nvPr>
            <p:extLst>
              <p:ext uri="{D42A27DB-BD31-4B8C-83A1-F6EECF244321}">
                <p14:modId xmlns:p14="http://schemas.microsoft.com/office/powerpoint/2010/main" val="1011610929"/>
              </p:ext>
            </p:extLst>
          </p:nvPr>
        </p:nvGraphicFramePr>
        <p:xfrm>
          <a:off x="471161" y="1868084"/>
          <a:ext cx="7961640" cy="4342216"/>
        </p:xfrm>
        <a:graphic>
          <a:graphicData uri="http://schemas.openxmlformats.org/drawingml/2006/table">
            <a:tbl>
              <a:tblPr/>
              <a:tblGrid>
                <a:gridCol w="1154845">
                  <a:extLst>
                    <a:ext uri="{9D8B030D-6E8A-4147-A177-3AD203B41FA5}">
                      <a16:colId xmlns:a16="http://schemas.microsoft.com/office/drawing/2014/main" val="3918363564"/>
                    </a:ext>
                  </a:extLst>
                </a:gridCol>
                <a:gridCol w="1589611">
                  <a:extLst>
                    <a:ext uri="{9D8B030D-6E8A-4147-A177-3AD203B41FA5}">
                      <a16:colId xmlns:a16="http://schemas.microsoft.com/office/drawing/2014/main" val="1683979601"/>
                    </a:ext>
                  </a:extLst>
                </a:gridCol>
                <a:gridCol w="1046154">
                  <a:extLst>
                    <a:ext uri="{9D8B030D-6E8A-4147-A177-3AD203B41FA5}">
                      <a16:colId xmlns:a16="http://schemas.microsoft.com/office/drawing/2014/main" val="2592459544"/>
                    </a:ext>
                  </a:extLst>
                </a:gridCol>
                <a:gridCol w="815185">
                  <a:extLst>
                    <a:ext uri="{9D8B030D-6E8A-4147-A177-3AD203B41FA5}">
                      <a16:colId xmlns:a16="http://schemas.microsoft.com/office/drawing/2014/main" val="3383282758"/>
                    </a:ext>
                  </a:extLst>
                </a:gridCol>
                <a:gridCol w="3355845">
                  <a:extLst>
                    <a:ext uri="{9D8B030D-6E8A-4147-A177-3AD203B41FA5}">
                      <a16:colId xmlns:a16="http://schemas.microsoft.com/office/drawing/2014/main" val="494559924"/>
                    </a:ext>
                  </a:extLst>
                </a:gridCol>
              </a:tblGrid>
              <a:tr h="702856">
                <a:tc>
                  <a:txBody>
                    <a:bodyPr/>
                    <a:lstStyle/>
                    <a:p>
                      <a:pPr algn="ctr" fontAlgn="ctr"/>
                      <a:r>
                        <a:rPr lang="tr-TR" sz="1200" b="1" i="0" u="none" strike="noStrike" dirty="0">
                          <a:solidFill>
                            <a:srgbClr val="000000"/>
                          </a:solidFill>
                          <a:effectLst/>
                          <a:latin typeface="Calibri" panose="020F0502020204030204" pitchFamily="34" charset="0"/>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663092">
                <a:tc>
                  <a:txBody>
                    <a:bodyPr/>
                    <a:lstStyle/>
                    <a:p>
                      <a:pPr algn="ctr" fontAlgn="ctr"/>
                      <a:r>
                        <a:rPr lang="tr-TR" sz="1400" b="0" i="0" u="none" strike="noStrike" dirty="0">
                          <a:solidFill>
                            <a:srgbClr val="000000"/>
                          </a:solidFill>
                          <a:effectLst/>
                          <a:latin typeface="Calibri" panose="020F0502020204030204" pitchFamily="34" charset="0"/>
                        </a:rPr>
                        <a:t>Stüdyo</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İç Mimarlık ve Çevre Tasarımı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8</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2</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Proje gruplarının ayrılması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933742">
                <a:tc>
                  <a:txBody>
                    <a:bodyPr/>
                    <a:lstStyle/>
                    <a:p>
                      <a:pPr algn="ctr" fontAlgn="ctr"/>
                      <a:r>
                        <a:rPr lang="tr-TR" sz="1400" b="0" i="0" u="none" strike="noStrike" dirty="0">
                          <a:solidFill>
                            <a:srgbClr val="000000"/>
                          </a:solidFill>
                          <a:effectLst/>
                          <a:latin typeface="Calibri" panose="020F0502020204030204" pitchFamily="34" charset="0"/>
                        </a:rPr>
                        <a:t>Dizüstü Bilgisayar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a:solidFill>
                            <a:srgbClr val="000000"/>
                          </a:solidFill>
                          <a:effectLst/>
                          <a:latin typeface="Calibri" panose="020F0502020204030204" pitchFamily="34" charset="0"/>
                        </a:rPr>
                        <a:t> İç Mimarlık ve Çevre Tasarımı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7 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6</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a:solidFill>
                            <a:srgbClr val="000000"/>
                          </a:solidFill>
                          <a:effectLst/>
                          <a:latin typeface="Calibri" panose="020F0502020204030204" pitchFamily="34" charset="0"/>
                        </a:rPr>
                        <a:t>Ders/sunum hazırlığı, araştırma ve yayın, öğrenci proje değerlendirilmesi, online eğitim ve toplantılar, yazılım eğitimleri, yönetim ve iletişim.</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799233">
                <a:tc>
                  <a:txBody>
                    <a:bodyPr/>
                    <a:lstStyle/>
                    <a:p>
                      <a:pPr algn="ctr" fontAlgn="ctr"/>
                      <a:r>
                        <a:rPr lang="tr-TR" sz="1400" b="0" i="0" u="none" strike="noStrike" dirty="0">
                          <a:solidFill>
                            <a:srgbClr val="000000"/>
                          </a:solidFill>
                          <a:effectLst/>
                          <a:latin typeface="Calibri" panose="020F0502020204030204" pitchFamily="34" charset="0"/>
                        </a:rPr>
                        <a:t>Akreditasyon başvuruları için arşiv odası</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a:solidFill>
                            <a:srgbClr val="000000"/>
                          </a:solidFill>
                          <a:effectLst/>
                          <a:latin typeface="Calibri" panose="020F0502020204030204" pitchFamily="34" charset="0"/>
                        </a:rPr>
                        <a:t>İç Mimarlık ve Çevre Tasarımı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0</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1</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a:solidFill>
                            <a:srgbClr val="000000"/>
                          </a:solidFill>
                          <a:effectLst/>
                          <a:latin typeface="Calibri" panose="020F0502020204030204" pitchFamily="34" charset="0"/>
                        </a:rPr>
                        <a:t>Düzenli ve güvenli saklama, kolay erişim &amp; kolay denetim, kalite kontrol ve süreklilik, akreditasyon standartları gereklilikleri.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048472807"/>
                  </a:ext>
                </a:extLst>
              </a:tr>
              <a:tr h="1243293">
                <a:tc>
                  <a:txBody>
                    <a:bodyPr/>
                    <a:lstStyle/>
                    <a:p>
                      <a:pPr algn="ctr" fontAlgn="ctr"/>
                      <a:r>
                        <a:rPr lang="tr-TR" sz="1400" b="0" i="0" u="none" strike="noStrike" dirty="0">
                          <a:solidFill>
                            <a:srgbClr val="0F2303"/>
                          </a:solidFill>
                          <a:effectLst/>
                          <a:latin typeface="Calibri" panose="020F0502020204030204" pitchFamily="34" charset="0"/>
                        </a:rPr>
                        <a:t>Sanat Atölyesi</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a:solidFill>
                            <a:srgbClr val="0F2303"/>
                          </a:solidFill>
                          <a:effectLst/>
                          <a:latin typeface="Calibri" panose="020F0502020204030204" pitchFamily="34" charset="0"/>
                        </a:rPr>
                        <a:t>İç Mimarlık ve Çevre Tasarımı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0</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1</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a:solidFill>
                            <a:srgbClr val="000000"/>
                          </a:solidFill>
                          <a:effectLst/>
                          <a:latin typeface="Calibri" panose="020F0502020204030204" pitchFamily="34" charset="0"/>
                        </a:rPr>
                        <a:t>Yaratıcı ifade ve deneysel çalışma, uygulamalı eğitim, malzeme ve teknik deneyim, etkileşim ve işbirliği, stüdyoların kullanılan materyaller doğrultusunda zarar görmemesi.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06294213"/>
                  </a:ext>
                </a:extLst>
              </a:tr>
            </a:tbl>
          </a:graphicData>
        </a:graphic>
      </p:graphicFrame>
    </p:spTree>
    <p:extLst>
      <p:ext uri="{BB962C8B-B14F-4D97-AF65-F5344CB8AC3E}">
        <p14:creationId xmlns:p14="http://schemas.microsoft.com/office/powerpoint/2010/main" val="3238947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1570007" y="344252"/>
            <a:ext cx="5901761" cy="922105"/>
          </a:xfrm>
          <a:prstGeom prst="rect">
            <a:avLst/>
          </a:prstGeom>
        </p:spPr>
        <p:txBody>
          <a:bodyPr vert="horz" lIns="91440" tIns="45720" rIns="91440" bIns="45720" rtlCol="0" anchor="b">
            <a:noAutofit/>
          </a:bodyPr>
          <a:lstStyle/>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ve </a:t>
            </a:r>
            <a:r>
              <a:rPr lang="en-US" sz="2800" b="1" dirty="0">
                <a:solidFill>
                  <a:schemeClr val="accent6"/>
                </a:solidFill>
                <a:effectLst>
                  <a:outerShdw blurRad="38100" dist="38100" dir="2700000" algn="tl">
                    <a:srgbClr val="000000">
                      <a:alpha val="43137"/>
                    </a:srgbClr>
                  </a:outerShdw>
                </a:effectLst>
                <a:ea typeface="+mj-ea"/>
                <a:cs typeface="+mj-cs"/>
              </a:rPr>
              <a:t> 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(TEKNOLOJİK, YAZILIM, DONANIM vb.)</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6278" y="245892"/>
            <a:ext cx="1569900" cy="3334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6" name="Tablo 65">
            <a:extLst>
              <a:ext uri="{FF2B5EF4-FFF2-40B4-BE49-F238E27FC236}">
                <a16:creationId xmlns:a16="http://schemas.microsoft.com/office/drawing/2014/main" id="{4E4BC37B-8B6C-4421-8472-B24C6619D2F1}"/>
              </a:ext>
            </a:extLst>
          </p:cNvPr>
          <p:cNvGraphicFramePr>
            <a:graphicFrameLocks noGrp="1"/>
          </p:cNvGraphicFramePr>
          <p:nvPr>
            <p:extLst>
              <p:ext uri="{D42A27DB-BD31-4B8C-83A1-F6EECF244321}">
                <p14:modId xmlns:p14="http://schemas.microsoft.com/office/powerpoint/2010/main" val="915396113"/>
              </p:ext>
            </p:extLst>
          </p:nvPr>
        </p:nvGraphicFramePr>
        <p:xfrm>
          <a:off x="533400" y="1385081"/>
          <a:ext cx="7924799" cy="5011190"/>
        </p:xfrm>
        <a:graphic>
          <a:graphicData uri="http://schemas.openxmlformats.org/drawingml/2006/table">
            <a:tbl>
              <a:tblPr/>
              <a:tblGrid>
                <a:gridCol w="1507780">
                  <a:extLst>
                    <a:ext uri="{9D8B030D-6E8A-4147-A177-3AD203B41FA5}">
                      <a16:colId xmlns:a16="http://schemas.microsoft.com/office/drawing/2014/main" val="3918363564"/>
                    </a:ext>
                  </a:extLst>
                </a:gridCol>
                <a:gridCol w="1594846">
                  <a:extLst>
                    <a:ext uri="{9D8B030D-6E8A-4147-A177-3AD203B41FA5}">
                      <a16:colId xmlns:a16="http://schemas.microsoft.com/office/drawing/2014/main" val="1683979601"/>
                    </a:ext>
                  </a:extLst>
                </a:gridCol>
                <a:gridCol w="1607391">
                  <a:extLst>
                    <a:ext uri="{9D8B030D-6E8A-4147-A177-3AD203B41FA5}">
                      <a16:colId xmlns:a16="http://schemas.microsoft.com/office/drawing/2014/main" val="2592459544"/>
                    </a:ext>
                  </a:extLst>
                </a:gridCol>
                <a:gridCol w="1607391">
                  <a:extLst>
                    <a:ext uri="{9D8B030D-6E8A-4147-A177-3AD203B41FA5}">
                      <a16:colId xmlns:a16="http://schemas.microsoft.com/office/drawing/2014/main" val="3383282758"/>
                    </a:ext>
                  </a:extLst>
                </a:gridCol>
                <a:gridCol w="1607391">
                  <a:extLst>
                    <a:ext uri="{9D8B030D-6E8A-4147-A177-3AD203B41FA5}">
                      <a16:colId xmlns:a16="http://schemas.microsoft.com/office/drawing/2014/main" val="494559924"/>
                    </a:ext>
                  </a:extLst>
                </a:gridCol>
              </a:tblGrid>
              <a:tr h="610393">
                <a:tc>
                  <a:txBody>
                    <a:bodyPr/>
                    <a:lstStyle/>
                    <a:p>
                      <a:pPr algn="ctr" fontAlgn="ctr"/>
                      <a:r>
                        <a:rPr lang="tr-TR" sz="1200" b="1" i="0" u="none" strike="noStrike" dirty="0">
                          <a:solidFill>
                            <a:srgbClr val="000000"/>
                          </a:solidFill>
                          <a:effectLst/>
                          <a:latin typeface="Calibri" panose="020F0502020204030204" pitchFamily="34" charset="0"/>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1389868">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err="1">
                          <a:solidFill>
                            <a:srgbClr val="000000"/>
                          </a:solidFill>
                          <a:effectLst/>
                          <a:latin typeface="Calibri" panose="020F0502020204030204" pitchFamily="34" charset="0"/>
                        </a:rPr>
                        <a:t>Adobe</a:t>
                      </a:r>
                      <a:r>
                        <a:rPr lang="tr-TR" sz="1400" b="0" i="0" u="none" strike="noStrike" dirty="0">
                          <a:solidFill>
                            <a:srgbClr val="000000"/>
                          </a:solidFill>
                          <a:effectLst/>
                          <a:latin typeface="Calibri" panose="020F0502020204030204" pitchFamily="34" charset="0"/>
                        </a:rPr>
                        <a:t> </a:t>
                      </a:r>
                      <a:r>
                        <a:rPr lang="tr-TR" sz="1400" b="0" i="0" u="none" strike="noStrike" dirty="0" err="1">
                          <a:solidFill>
                            <a:srgbClr val="000000"/>
                          </a:solidFill>
                          <a:effectLst/>
                          <a:latin typeface="Calibri" panose="020F0502020204030204" pitchFamily="34" charset="0"/>
                        </a:rPr>
                        <a:t>Photoshop</a:t>
                      </a:r>
                      <a:endParaRPr lang="tr-TR" sz="1400" b="0" i="0" u="none" strike="noStrike" dirty="0">
                        <a:solidFill>
                          <a:srgbClr val="000000"/>
                        </a:solidFill>
                        <a:effectLst/>
                        <a:latin typeface="Calibri" panose="020F0502020204030204" pitchFamily="34" charset="0"/>
                      </a:endParaRPr>
                    </a:p>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İç Mimarlık ve Çevre Tasarımı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0</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1</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lang="tr-TR" sz="1400" u="none" strike="noStrike" dirty="0">
                          <a:solidFill>
                            <a:srgbClr val="0F2303"/>
                          </a:solidFill>
                          <a:effectLst/>
                        </a:rPr>
                        <a:t>Proje Derslerinin Yürütülmesi, Yarışma ve Tasarım odaklı </a:t>
                      </a:r>
                      <a:r>
                        <a:rPr lang="tr-TR" sz="1400" u="none" strike="noStrike" dirty="0" err="1">
                          <a:solidFill>
                            <a:srgbClr val="0F2303"/>
                          </a:solidFill>
                          <a:effectLst/>
                        </a:rPr>
                        <a:t>çalıştay</a:t>
                      </a:r>
                      <a:r>
                        <a:rPr lang="tr-TR" sz="1400" u="none" strike="noStrike" dirty="0">
                          <a:solidFill>
                            <a:srgbClr val="0F2303"/>
                          </a:solidFill>
                          <a:effectLst/>
                        </a:rPr>
                        <a:t> workshop konferans vb. için gereksinimi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1389868">
                <a:tc>
                  <a:txBody>
                    <a:bodyPr/>
                    <a:lstStyle/>
                    <a:p>
                      <a:pPr algn="ctr" fontAlgn="ctr"/>
                      <a:r>
                        <a:rPr lang="tr-TR" sz="1400" b="0" i="0" u="none" strike="noStrike" dirty="0">
                          <a:solidFill>
                            <a:srgbClr val="000000"/>
                          </a:solidFill>
                          <a:effectLst/>
                          <a:latin typeface="Calibri" panose="020F0502020204030204" pitchFamily="34" charset="0"/>
                        </a:rPr>
                        <a:t> </a:t>
                      </a:r>
                      <a:r>
                        <a:rPr lang="tr-TR" sz="1400" b="0" i="0" u="none" strike="noStrike" dirty="0" err="1">
                          <a:solidFill>
                            <a:srgbClr val="000000"/>
                          </a:solidFill>
                          <a:effectLst/>
                          <a:latin typeface="Calibri" panose="020F0502020204030204" pitchFamily="34" charset="0"/>
                        </a:rPr>
                        <a:t>Sketch-Up</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a:solidFill>
                            <a:srgbClr val="000000"/>
                          </a:solidFill>
                          <a:effectLst/>
                          <a:latin typeface="Calibri" panose="020F0502020204030204" pitchFamily="34" charset="0"/>
                        </a:rPr>
                        <a:t>İç Mimarlık ve Çevre Tasarımı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0</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1</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Proje Derslerinin Yürütülmesi, Yarışma ve Tasarım odaklı </a:t>
                      </a:r>
                      <a:r>
                        <a:rPr lang="tr-TR" sz="1400" b="0" i="0" u="none" strike="noStrike" dirty="0" err="1">
                          <a:solidFill>
                            <a:srgbClr val="000000"/>
                          </a:solidFill>
                          <a:effectLst/>
                          <a:latin typeface="Calibri" panose="020F0502020204030204" pitchFamily="34" charset="0"/>
                        </a:rPr>
                        <a:t>çalıştay</a:t>
                      </a:r>
                      <a:r>
                        <a:rPr lang="tr-TR" sz="1400" b="0" i="0" u="none" strike="noStrike" dirty="0">
                          <a:solidFill>
                            <a:srgbClr val="000000"/>
                          </a:solidFill>
                          <a:effectLst/>
                          <a:latin typeface="Calibri" panose="020F0502020204030204" pitchFamily="34" charset="0"/>
                        </a:rPr>
                        <a:t> workshop konferans vb. için gereksinimi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1621061">
                <a:tc>
                  <a:txBody>
                    <a:bodyPr/>
                    <a:lstStyle/>
                    <a:p>
                      <a:pPr algn="ctr" fontAlgn="ctr"/>
                      <a:r>
                        <a:rPr lang="tr-TR" sz="1400" b="0" i="0" u="none" strike="noStrike" dirty="0" err="1">
                          <a:solidFill>
                            <a:srgbClr val="000000"/>
                          </a:solidFill>
                          <a:effectLst/>
                          <a:latin typeface="Calibri" panose="020F0502020204030204" pitchFamily="34" charset="0"/>
                        </a:rPr>
                        <a:t>Adobe</a:t>
                      </a:r>
                      <a:r>
                        <a:rPr lang="tr-TR" sz="1400" b="0" i="0" u="none" strike="noStrike" dirty="0">
                          <a:solidFill>
                            <a:srgbClr val="000000"/>
                          </a:solidFill>
                          <a:effectLst/>
                          <a:latin typeface="Calibri" panose="020F0502020204030204" pitchFamily="34" charset="0"/>
                        </a:rPr>
                        <a:t> </a:t>
                      </a:r>
                      <a:r>
                        <a:rPr lang="tr-TR" sz="1400" b="0" i="0" u="none" strike="noStrike" dirty="0" err="1">
                          <a:solidFill>
                            <a:srgbClr val="000000"/>
                          </a:solidFill>
                          <a:effectLst/>
                          <a:latin typeface="Calibri" panose="020F0502020204030204" pitchFamily="34" charset="0"/>
                        </a:rPr>
                        <a:t>Illustrator</a:t>
                      </a: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İç Mimarlık ve Çevre Tasarımı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0</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1</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a:solidFill>
                            <a:srgbClr val="000000"/>
                          </a:solidFill>
                          <a:effectLst/>
                          <a:latin typeface="Calibri" panose="020F0502020204030204" pitchFamily="34" charset="0"/>
                        </a:rPr>
                        <a:t>Proje Derslerinin Yürütülmesi, Yarışma ve Tasarım odaklı </a:t>
                      </a:r>
                      <a:r>
                        <a:rPr lang="tr-TR" sz="1400" b="0" i="0" u="none" strike="noStrike" dirty="0" err="1">
                          <a:solidFill>
                            <a:srgbClr val="000000"/>
                          </a:solidFill>
                          <a:effectLst/>
                          <a:latin typeface="Calibri" panose="020F0502020204030204" pitchFamily="34" charset="0"/>
                        </a:rPr>
                        <a:t>çalıştay</a:t>
                      </a:r>
                      <a:r>
                        <a:rPr lang="tr-TR" sz="1400" b="0" i="0" u="none" strike="noStrike" dirty="0">
                          <a:solidFill>
                            <a:srgbClr val="000000"/>
                          </a:solidFill>
                          <a:effectLst/>
                          <a:latin typeface="Calibri" panose="020F0502020204030204" pitchFamily="34" charset="0"/>
                        </a:rPr>
                        <a:t> workshop konferans vb. için gereksinimi</a:t>
                      </a:r>
                    </a:p>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bl>
          </a:graphicData>
        </a:graphic>
      </p:graphicFrame>
    </p:spTree>
    <p:extLst>
      <p:ext uri="{BB962C8B-B14F-4D97-AF65-F5344CB8AC3E}">
        <p14:creationId xmlns:p14="http://schemas.microsoft.com/office/powerpoint/2010/main" val="15901657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1789470" y="157316"/>
            <a:ext cx="5869859" cy="1079575"/>
          </a:xfrm>
          <a:prstGeom prst="rect">
            <a:avLst/>
          </a:prstGeom>
        </p:spPr>
        <p:txBody>
          <a:bodyPr vert="horz" lIns="91440" tIns="45720" rIns="91440" bIns="45720" rtlCol="0" anchor="b">
            <a:noAutofit/>
          </a:bodyPr>
          <a:lstStyle/>
          <a:p>
            <a:pPr algn="ctr">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ve </a:t>
            </a:r>
            <a:r>
              <a:rPr lang="en-US" sz="2800" b="1" dirty="0">
                <a:solidFill>
                  <a:schemeClr val="accent6"/>
                </a:solidFill>
                <a:effectLst>
                  <a:outerShdw blurRad="38100" dist="38100" dir="2700000" algn="tl">
                    <a:srgbClr val="000000">
                      <a:alpha val="43137"/>
                    </a:srgbClr>
                  </a:outerShdw>
                </a:effectLst>
                <a:ea typeface="+mj-ea"/>
                <a:cs typeface="+mj-cs"/>
              </a:rPr>
              <a:t> 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(İŞ GÜCÜ-İNSAN KAYNAĞI)</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178" y="304675"/>
            <a:ext cx="1690292" cy="35903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8" name="Tablo 67">
            <a:extLst>
              <a:ext uri="{FF2B5EF4-FFF2-40B4-BE49-F238E27FC236}">
                <a16:creationId xmlns:a16="http://schemas.microsoft.com/office/drawing/2014/main" id="{0F23ED71-2D0A-4A91-BB06-5711D160085E}"/>
              </a:ext>
            </a:extLst>
          </p:cNvPr>
          <p:cNvGraphicFramePr>
            <a:graphicFrameLocks noGrp="1"/>
          </p:cNvGraphicFramePr>
          <p:nvPr>
            <p:extLst>
              <p:ext uri="{D42A27DB-BD31-4B8C-83A1-F6EECF244321}">
                <p14:modId xmlns:p14="http://schemas.microsoft.com/office/powerpoint/2010/main" val="3677754482"/>
              </p:ext>
            </p:extLst>
          </p:nvPr>
        </p:nvGraphicFramePr>
        <p:xfrm>
          <a:off x="703598" y="1606706"/>
          <a:ext cx="7736804" cy="4960595"/>
        </p:xfrm>
        <a:graphic>
          <a:graphicData uri="http://schemas.openxmlformats.org/drawingml/2006/table">
            <a:tbl>
              <a:tblPr/>
              <a:tblGrid>
                <a:gridCol w="1622319">
                  <a:extLst>
                    <a:ext uri="{9D8B030D-6E8A-4147-A177-3AD203B41FA5}">
                      <a16:colId xmlns:a16="http://schemas.microsoft.com/office/drawing/2014/main" val="3918363564"/>
                    </a:ext>
                  </a:extLst>
                </a:gridCol>
                <a:gridCol w="1766771">
                  <a:extLst>
                    <a:ext uri="{9D8B030D-6E8A-4147-A177-3AD203B41FA5}">
                      <a16:colId xmlns:a16="http://schemas.microsoft.com/office/drawing/2014/main" val="1683979601"/>
                    </a:ext>
                  </a:extLst>
                </a:gridCol>
                <a:gridCol w="1023668">
                  <a:extLst>
                    <a:ext uri="{9D8B030D-6E8A-4147-A177-3AD203B41FA5}">
                      <a16:colId xmlns:a16="http://schemas.microsoft.com/office/drawing/2014/main" val="2592459544"/>
                    </a:ext>
                  </a:extLst>
                </a:gridCol>
                <a:gridCol w="1063924">
                  <a:extLst>
                    <a:ext uri="{9D8B030D-6E8A-4147-A177-3AD203B41FA5}">
                      <a16:colId xmlns:a16="http://schemas.microsoft.com/office/drawing/2014/main" val="3383282758"/>
                    </a:ext>
                  </a:extLst>
                </a:gridCol>
                <a:gridCol w="2260122">
                  <a:extLst>
                    <a:ext uri="{9D8B030D-6E8A-4147-A177-3AD203B41FA5}">
                      <a16:colId xmlns:a16="http://schemas.microsoft.com/office/drawing/2014/main" val="494559924"/>
                    </a:ext>
                  </a:extLst>
                </a:gridCol>
              </a:tblGrid>
              <a:tr h="563311">
                <a:tc>
                  <a:txBody>
                    <a:bodyPr/>
                    <a:lstStyle/>
                    <a:p>
                      <a:pPr algn="ctr" fontAlgn="ctr"/>
                      <a:r>
                        <a:rPr lang="tr-TR" sz="1200" b="1" i="0" u="none" strike="noStrike" dirty="0">
                          <a:solidFill>
                            <a:srgbClr val="000000"/>
                          </a:solidFill>
                          <a:effectLst/>
                          <a:latin typeface="Calibri" panose="020F0502020204030204" pitchFamily="34" charset="0"/>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333432">
                <a:tc>
                  <a:txBody>
                    <a:bodyPr/>
                    <a:lstStyle/>
                    <a:p>
                      <a:pPr algn="ctr" fontAlgn="ctr"/>
                      <a:r>
                        <a:rPr lang="tr-TR" sz="1400" u="none" strike="noStrike" dirty="0">
                          <a:solidFill>
                            <a:srgbClr val="0F2303"/>
                          </a:solidFill>
                          <a:effectLst/>
                        </a:rPr>
                        <a:t>Prof. Dr. / </a:t>
                      </a:r>
                      <a:r>
                        <a:rPr lang="tr-TR" sz="1400" u="none" strike="noStrike" dirty="0" err="1">
                          <a:solidFill>
                            <a:srgbClr val="0F2303"/>
                          </a:solidFill>
                          <a:effectLst/>
                        </a:rPr>
                        <a:t>Doç</a:t>
                      </a:r>
                      <a:r>
                        <a:rPr lang="tr-TR" sz="1400" u="none" strike="noStrike" dirty="0">
                          <a:solidFill>
                            <a:srgbClr val="0F2303"/>
                          </a:solidFill>
                          <a:effectLst/>
                        </a:rPr>
                        <a:t> Dr.</a:t>
                      </a:r>
                      <a:endParaRPr lang="tr-TR" sz="1400" b="0" i="0" u="none" strike="noStrike" dirty="0">
                        <a:solidFill>
                          <a:srgbClr val="0F2303"/>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a:solidFill>
                            <a:srgbClr val="0F2303"/>
                          </a:solidFill>
                          <a:effectLst/>
                          <a:latin typeface="Calibri" panose="020F0502020204030204" pitchFamily="34" charset="0"/>
                        </a:rPr>
                        <a:t>İç Mimarlık ve Çevre Tasarımı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1</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1</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Öğrenci sayısının fazla olmasından dolayı hoca başında düşen öğrenci sayısı özellikle uygulamalı dersler çok fazladır.</a:t>
                      </a:r>
                    </a:p>
                    <a:p>
                      <a:pPr algn="ctr" fontAlgn="ctr"/>
                      <a:r>
                        <a:rPr lang="tr-TR" sz="1400" b="0" i="0" u="none" strike="noStrike" dirty="0">
                          <a:solidFill>
                            <a:srgbClr val="000000"/>
                          </a:solidFill>
                          <a:effectLst/>
                          <a:latin typeface="Calibri" panose="020F0502020204030204" pitchFamily="34" charset="0"/>
                        </a:rPr>
                        <a:t>Yüksek lisans programı açmak için 2 içmimarlık alanında doçent ihtiyacı var.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333432">
                <a:tc>
                  <a:txBody>
                    <a:bodyPr/>
                    <a:lstStyle/>
                    <a:p>
                      <a:pPr algn="ctr" fontAlgn="ctr"/>
                      <a:r>
                        <a:rPr lang="tr-TR" sz="1400" u="none" strike="noStrike" dirty="0">
                          <a:solidFill>
                            <a:srgbClr val="0F2303"/>
                          </a:solidFill>
                          <a:effectLst/>
                        </a:rPr>
                        <a:t>Dr. Öğretim Üyesi Kadrosu</a:t>
                      </a:r>
                      <a:endParaRPr lang="tr-TR" sz="1400" b="0" i="0" u="none" strike="noStrike" dirty="0">
                        <a:solidFill>
                          <a:srgbClr val="0F2303"/>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a:solidFill>
                            <a:srgbClr val="0F2303"/>
                          </a:solidFill>
                          <a:effectLst/>
                          <a:latin typeface="Calibri" panose="020F0502020204030204" pitchFamily="34" charset="0"/>
                        </a:rPr>
                        <a:t> İç Mimarlık ve Çevre Tasarımı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5 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2</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a:solidFill>
                            <a:srgbClr val="000000"/>
                          </a:solidFill>
                          <a:effectLst/>
                          <a:latin typeface="Calibri" panose="020F0502020204030204" pitchFamily="34" charset="0"/>
                        </a:rPr>
                        <a:t>Öğrenci sayısının fazla olmasından dolayı hoca başında düşen öğrenci sayısı özellikle uygulamalı dersler çok fazladır.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333432">
                <a:tc rowSpan="2">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a:solidFill>
                            <a:srgbClr val="0F2303"/>
                          </a:solidFill>
                          <a:effectLst/>
                          <a:latin typeface="Calibri" panose="020F0502020204030204" pitchFamily="34" charset="0"/>
                        </a:rPr>
                        <a:t> </a:t>
                      </a:r>
                      <a:r>
                        <a:rPr lang="tr-TR" sz="1400" u="none" strike="noStrike" dirty="0">
                          <a:solidFill>
                            <a:srgbClr val="0F2303"/>
                          </a:solidFill>
                          <a:effectLst/>
                        </a:rPr>
                        <a:t>Öğretim Görevlisi</a:t>
                      </a:r>
                      <a:endParaRPr lang="tr-TR" sz="1400" b="0" i="0" u="none" strike="noStrike" dirty="0">
                        <a:solidFill>
                          <a:srgbClr val="0F2303"/>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rowSpan="2">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a:solidFill>
                            <a:srgbClr val="0F2303"/>
                          </a:solidFill>
                          <a:effectLst/>
                          <a:latin typeface="Calibri" panose="020F0502020204030204" pitchFamily="34" charset="0"/>
                        </a:rPr>
                        <a:t>  İç Mimarlık ve Çevre Tasarımı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1</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rowSpan="2">
                  <a:txBody>
                    <a:bodyPr/>
                    <a:lstStyle/>
                    <a:p>
                      <a:pPr algn="ctr" fontAlgn="ctr"/>
                      <a:r>
                        <a:rPr lang="en-US" sz="1400" b="0" i="0" u="none" strike="noStrike" dirty="0">
                          <a:solidFill>
                            <a:srgbClr val="000000"/>
                          </a:solidFill>
                          <a:effectLst/>
                          <a:latin typeface="Calibri" panose="020F0502020204030204" pitchFamily="34" charset="0"/>
                        </a:rPr>
                        <a:t>1</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rowSpan="2">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a:solidFill>
                            <a:srgbClr val="000000"/>
                          </a:solidFill>
                          <a:effectLst/>
                          <a:latin typeface="Calibri" panose="020F0502020204030204" pitchFamily="34" charset="0"/>
                        </a:rPr>
                        <a:t>Öğrenci sayısının fazla olmasından dolayı hoca başında düşen öğrenci sayısı özellikle uygulamalı dersler çok fazladır.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333432">
                <a:tc vMerge="1">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vMerge="1">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(3’ü bölüm dışı görevlendirme)</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vMerge="1">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vMerge="1">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333432">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a:solidFill>
                            <a:srgbClr val="0F2303"/>
                          </a:solidFill>
                          <a:effectLst/>
                          <a:latin typeface="Calibri" panose="020F0502020204030204" pitchFamily="34" charset="0"/>
                        </a:rPr>
                        <a:t> </a:t>
                      </a:r>
                      <a:r>
                        <a:rPr lang="tr-TR" sz="1400" u="none" strike="noStrike" dirty="0">
                          <a:solidFill>
                            <a:srgbClr val="0F2303"/>
                          </a:solidFill>
                          <a:effectLst/>
                        </a:rPr>
                        <a:t>Araştırma Görevlisi</a:t>
                      </a:r>
                      <a:r>
                        <a:rPr lang="tr-TR" sz="1400" b="0" i="0" u="none" strike="noStrike" dirty="0">
                          <a:solidFill>
                            <a:srgbClr val="0F2303"/>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a:solidFill>
                            <a:srgbClr val="0F2303"/>
                          </a:solidFill>
                          <a:effectLst/>
                          <a:latin typeface="Calibri" panose="020F0502020204030204" pitchFamily="34" charset="0"/>
                        </a:rPr>
                        <a:t>  İç Mimarlık ve Çevre Tasarımı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lvl="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a:solidFill>
                            <a:srgbClr val="000000"/>
                          </a:solidFill>
                          <a:effectLst/>
                          <a:latin typeface="Calibri" panose="020F0502020204030204" pitchFamily="34" charset="0"/>
                        </a:rPr>
                        <a:t>4</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400" b="0" i="0" u="none" strike="noStrike" dirty="0">
                          <a:solidFill>
                            <a:srgbClr val="000000"/>
                          </a:solidFill>
                          <a:effectLst/>
                          <a:latin typeface="Calibri" panose="020F0502020204030204" pitchFamily="34" charset="0"/>
                        </a:rPr>
                        <a:t>0</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bl>
          </a:graphicData>
        </a:graphic>
      </p:graphicFrame>
    </p:spTree>
    <p:extLst>
      <p:ext uri="{BB962C8B-B14F-4D97-AF65-F5344CB8AC3E}">
        <p14:creationId xmlns:p14="http://schemas.microsoft.com/office/powerpoint/2010/main" val="4493892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14023" y="44964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SKORU YÜKSEK OLAN ve AKSİYON GEREKTİREN </a:t>
            </a:r>
            <a:r>
              <a:rPr lang="en-US" sz="2800" b="1" kern="1200" dirty="0">
                <a:solidFill>
                  <a:schemeClr val="accent6"/>
                </a:solidFill>
                <a:effectLst>
                  <a:outerShdw blurRad="38100" dist="38100" dir="2700000" algn="tl">
                    <a:srgbClr val="000000">
                      <a:alpha val="43137"/>
                    </a:srgbClr>
                  </a:outerShdw>
                </a:effectLst>
                <a:ea typeface="+mj-ea"/>
                <a:cs typeface="+mj-cs"/>
              </a:rPr>
              <a:t>RİS</a:t>
            </a:r>
            <a:r>
              <a:rPr lang="tr-TR" sz="2800" b="1" dirty="0">
                <a:solidFill>
                  <a:schemeClr val="accent6"/>
                </a:solidFill>
                <a:effectLst>
                  <a:outerShdw blurRad="38100" dist="38100" dir="2700000" algn="tl">
                    <a:srgbClr val="000000">
                      <a:alpha val="43137"/>
                    </a:srgbClr>
                  </a:outerShdw>
                </a:effectLst>
                <a:ea typeface="+mj-ea"/>
                <a:cs typeface="+mj-cs"/>
              </a:rPr>
              <a:t>KLER</a:t>
            </a:r>
            <a:endParaRPr lang="en-US" sz="2800" b="1" kern="1200" dirty="0">
              <a:solidFill>
                <a:schemeClr val="accent6"/>
              </a:solidFill>
              <a:effectLst>
                <a:outerShdw blurRad="38100" dist="38100" dir="2700000" algn="tl">
                  <a:srgbClr val="000000">
                    <a:alpha val="43137"/>
                  </a:srgbClr>
                </a:outerShdw>
              </a:effectLst>
              <a:ea typeface="+mj-ea"/>
              <a:cs typeface="+mj-cs"/>
            </a:endParaRPr>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1" name="Tablo 10">
            <a:extLst>
              <a:ext uri="{FF2B5EF4-FFF2-40B4-BE49-F238E27FC236}">
                <a16:creationId xmlns:a16="http://schemas.microsoft.com/office/drawing/2014/main" id="{215BF844-21A6-F477-EBBA-DBDE481D4B3B}"/>
              </a:ext>
            </a:extLst>
          </p:cNvPr>
          <p:cNvGraphicFramePr>
            <a:graphicFrameLocks noGrp="1"/>
          </p:cNvGraphicFramePr>
          <p:nvPr>
            <p:extLst>
              <p:ext uri="{D42A27DB-BD31-4B8C-83A1-F6EECF244321}">
                <p14:modId xmlns:p14="http://schemas.microsoft.com/office/powerpoint/2010/main" val="3208581701"/>
              </p:ext>
            </p:extLst>
          </p:nvPr>
        </p:nvGraphicFramePr>
        <p:xfrm>
          <a:off x="533397" y="4564616"/>
          <a:ext cx="8203223" cy="126538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316345">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200" dirty="0">
                          <a:solidFill>
                            <a:srgbClr val="0C0D0D"/>
                          </a:solidFill>
                        </a:rPr>
                        <a:t>Riskin</a:t>
                      </a:r>
                      <a:r>
                        <a:rPr lang="tr-TR" sz="1200" baseline="0" dirty="0">
                          <a:solidFill>
                            <a:srgbClr val="0C0D0D"/>
                          </a:solidFill>
                        </a:rPr>
                        <a:t> Tanımı :</a:t>
                      </a:r>
                      <a:endParaRPr lang="tr-TR" sz="1200"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sz="1200" dirty="0">
                          <a:solidFill>
                            <a:srgbClr val="0F2303"/>
                          </a:solidFill>
                        </a:rPr>
                        <a:t>Kayıt sürecinin uzun olmasından ötürü öğrencinin kayıt yaptıramaması ve eğitimin aksaması.</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16345">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200" dirty="0">
                          <a:solidFill>
                            <a:srgbClr val="0C0D0D"/>
                          </a:solidFill>
                        </a:rPr>
                        <a:t>Termin Tarihi </a:t>
                      </a:r>
                      <a:r>
                        <a:rPr lang="tr-TR" sz="1200" baseline="0" dirty="0">
                          <a:solidFill>
                            <a:srgbClr val="0C0D0D"/>
                          </a:solidFill>
                        </a:rPr>
                        <a:t>:</a:t>
                      </a:r>
                      <a:endParaRPr lang="tr-TR" sz="1200"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200" dirty="0">
                          <a:solidFill>
                            <a:srgbClr val="0F2303"/>
                          </a:solidFill>
                        </a:rPr>
                        <a:t>YÖK'ün belirlemiş olduğu tarih aralığında kayıtlar yapılmaktadır. </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16345">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200" dirty="0">
                          <a:solidFill>
                            <a:srgbClr val="0C0D0D"/>
                          </a:solidFill>
                        </a:rPr>
                        <a:t>Sorumlu</a:t>
                      </a:r>
                      <a:r>
                        <a:rPr lang="tr-TR" sz="1200" baseline="0" dirty="0">
                          <a:solidFill>
                            <a:srgbClr val="0C0D0D"/>
                          </a:solidFill>
                        </a:rPr>
                        <a:t> Birim :</a:t>
                      </a:r>
                      <a:endParaRPr lang="tr-TR" sz="1200"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200" dirty="0">
                          <a:solidFill>
                            <a:srgbClr val="0F2303"/>
                          </a:solidFill>
                        </a:rPr>
                        <a:t>Üst Yönetim</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16345">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200"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sz="1200" dirty="0">
                          <a:solidFill>
                            <a:srgbClr val="0F2303"/>
                          </a:solidFill>
                        </a:rPr>
                        <a:t>Katlanılması zorunlu risk</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graphicFrame>
        <p:nvGraphicFramePr>
          <p:cNvPr id="16" name="Tablo 15">
            <a:extLst>
              <a:ext uri="{FF2B5EF4-FFF2-40B4-BE49-F238E27FC236}">
                <a16:creationId xmlns:a16="http://schemas.microsoft.com/office/drawing/2014/main" id="{DB9F95BF-56B2-9769-244D-6CBCC6EDA27C}"/>
              </a:ext>
            </a:extLst>
          </p:cNvPr>
          <p:cNvGraphicFramePr>
            <a:graphicFrameLocks noGrp="1"/>
          </p:cNvGraphicFramePr>
          <p:nvPr>
            <p:extLst>
              <p:ext uri="{D42A27DB-BD31-4B8C-83A1-F6EECF244321}">
                <p14:modId xmlns:p14="http://schemas.microsoft.com/office/powerpoint/2010/main" val="3472787685"/>
              </p:ext>
            </p:extLst>
          </p:nvPr>
        </p:nvGraphicFramePr>
        <p:xfrm>
          <a:off x="533398" y="1592122"/>
          <a:ext cx="8203223" cy="126538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316345">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200" dirty="0">
                          <a:solidFill>
                            <a:srgbClr val="0C0D0D"/>
                          </a:solidFill>
                        </a:rPr>
                        <a:t>Riskin</a:t>
                      </a:r>
                      <a:r>
                        <a:rPr lang="tr-TR" sz="1200" baseline="0" dirty="0">
                          <a:solidFill>
                            <a:srgbClr val="0C0D0D"/>
                          </a:solidFill>
                        </a:rPr>
                        <a:t> Tanımı :</a:t>
                      </a:r>
                      <a:endParaRPr lang="tr-TR" sz="1200"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sz="1200" dirty="0">
                          <a:solidFill>
                            <a:srgbClr val="0F2303"/>
                          </a:solidFill>
                        </a:rPr>
                        <a:t>Z3-Bilgisayar yazılım ve donanım eksikliği (</a:t>
                      </a:r>
                      <a:r>
                        <a:rPr lang="tr-TR" sz="1200" dirty="0" err="1">
                          <a:solidFill>
                            <a:srgbClr val="0F2303"/>
                          </a:solidFill>
                        </a:rPr>
                        <a:t>Sketchup</a:t>
                      </a:r>
                      <a:r>
                        <a:rPr lang="tr-TR" sz="1200" dirty="0">
                          <a:solidFill>
                            <a:srgbClr val="0F2303"/>
                          </a:solidFill>
                        </a:rPr>
                        <a:t>, </a:t>
                      </a:r>
                      <a:r>
                        <a:rPr lang="tr-TR" sz="1200" dirty="0" err="1">
                          <a:solidFill>
                            <a:srgbClr val="0F2303"/>
                          </a:solidFill>
                        </a:rPr>
                        <a:t>Photoshop</a:t>
                      </a:r>
                      <a:r>
                        <a:rPr lang="tr-TR" sz="1200" dirty="0">
                          <a:solidFill>
                            <a:srgbClr val="0F2303"/>
                          </a:solidFill>
                        </a:rPr>
                        <a:t>, </a:t>
                      </a:r>
                      <a:r>
                        <a:rPr lang="tr-TR" sz="1200" dirty="0" err="1">
                          <a:solidFill>
                            <a:srgbClr val="0F2303"/>
                          </a:solidFill>
                        </a:rPr>
                        <a:t>Illustrator</a:t>
                      </a:r>
                      <a:r>
                        <a:rPr lang="tr-TR" sz="1200" dirty="0">
                          <a:solidFill>
                            <a:srgbClr val="0F2303"/>
                          </a:solidFill>
                        </a:rPr>
                        <a:t> )</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16345">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200" dirty="0">
                          <a:solidFill>
                            <a:srgbClr val="0C0D0D"/>
                          </a:solidFill>
                        </a:rPr>
                        <a:t>Termin Tarihi </a:t>
                      </a:r>
                      <a:r>
                        <a:rPr lang="tr-TR" sz="1200" baseline="0" dirty="0">
                          <a:solidFill>
                            <a:srgbClr val="0C0D0D"/>
                          </a:solidFill>
                        </a:rPr>
                        <a:t>:</a:t>
                      </a:r>
                      <a:endParaRPr lang="tr-TR" sz="1200"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200" dirty="0">
                          <a:solidFill>
                            <a:srgbClr val="0F2303"/>
                          </a:solidFill>
                        </a:rPr>
                        <a:t>9.06.2022</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16345">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200" dirty="0">
                          <a:solidFill>
                            <a:srgbClr val="0C0D0D"/>
                          </a:solidFill>
                        </a:rPr>
                        <a:t>Sorumlu</a:t>
                      </a:r>
                      <a:r>
                        <a:rPr lang="tr-TR" sz="1200" baseline="0" dirty="0">
                          <a:solidFill>
                            <a:srgbClr val="0C0D0D"/>
                          </a:solidFill>
                        </a:rPr>
                        <a:t> Birim :</a:t>
                      </a:r>
                      <a:endParaRPr lang="tr-TR" sz="1200"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200" dirty="0">
                          <a:solidFill>
                            <a:srgbClr val="0F2303"/>
                          </a:solidFill>
                        </a:rPr>
                        <a:t>Üst Yönetim</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16345">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200"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sz="1200" dirty="0">
                          <a:solidFill>
                            <a:srgbClr val="0F2303"/>
                          </a:solidFill>
                        </a:rPr>
                        <a:t>Bilgisayar donanım ve yazılım eksiklerinin giderilmesi</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graphicFrame>
        <p:nvGraphicFramePr>
          <p:cNvPr id="17" name="Tablo 16">
            <a:extLst>
              <a:ext uri="{FF2B5EF4-FFF2-40B4-BE49-F238E27FC236}">
                <a16:creationId xmlns:a16="http://schemas.microsoft.com/office/drawing/2014/main" id="{D727B701-C49E-AADD-AEE8-BA593316F351}"/>
              </a:ext>
            </a:extLst>
          </p:cNvPr>
          <p:cNvGraphicFramePr>
            <a:graphicFrameLocks noGrp="1"/>
          </p:cNvGraphicFramePr>
          <p:nvPr>
            <p:extLst>
              <p:ext uri="{D42A27DB-BD31-4B8C-83A1-F6EECF244321}">
                <p14:modId xmlns:p14="http://schemas.microsoft.com/office/powerpoint/2010/main" val="3450081439"/>
              </p:ext>
            </p:extLst>
          </p:nvPr>
        </p:nvGraphicFramePr>
        <p:xfrm>
          <a:off x="533398" y="3070917"/>
          <a:ext cx="8203223" cy="1280284"/>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320071">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200" dirty="0">
                          <a:solidFill>
                            <a:srgbClr val="0C0D0D"/>
                          </a:solidFill>
                        </a:rPr>
                        <a:t>Riskin</a:t>
                      </a:r>
                      <a:r>
                        <a:rPr lang="tr-TR" sz="1200" baseline="0" dirty="0">
                          <a:solidFill>
                            <a:srgbClr val="0C0D0D"/>
                          </a:solidFill>
                        </a:rPr>
                        <a:t> Tanımı :</a:t>
                      </a:r>
                      <a:endParaRPr lang="tr-TR" sz="1200"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sz="1200" dirty="0">
                          <a:solidFill>
                            <a:srgbClr val="0F2303"/>
                          </a:solidFill>
                        </a:rPr>
                        <a:t>Z6- Fakülte Bina kış şartlarının mevcut altyapı ve çevre koşullarının yeterli olmaması</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20071">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200" dirty="0">
                          <a:solidFill>
                            <a:srgbClr val="0C0D0D"/>
                          </a:solidFill>
                        </a:rPr>
                        <a:t>Termin Tarihi </a:t>
                      </a:r>
                      <a:r>
                        <a:rPr lang="tr-TR" sz="1200" baseline="0" dirty="0">
                          <a:solidFill>
                            <a:srgbClr val="0C0D0D"/>
                          </a:solidFill>
                        </a:rPr>
                        <a:t>:</a:t>
                      </a:r>
                      <a:endParaRPr lang="tr-TR" sz="1200"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200" dirty="0">
                          <a:solidFill>
                            <a:srgbClr val="0F2303"/>
                          </a:solidFill>
                        </a:rPr>
                        <a:t>31.12.2022</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20071">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200" dirty="0">
                          <a:solidFill>
                            <a:srgbClr val="0C0D0D"/>
                          </a:solidFill>
                        </a:rPr>
                        <a:t>Sorumlu</a:t>
                      </a:r>
                      <a:r>
                        <a:rPr lang="tr-TR" sz="1200" baseline="0" dirty="0">
                          <a:solidFill>
                            <a:srgbClr val="0C0D0D"/>
                          </a:solidFill>
                        </a:rPr>
                        <a:t> Birim :</a:t>
                      </a:r>
                      <a:endParaRPr lang="tr-TR" sz="1200"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200" dirty="0">
                          <a:solidFill>
                            <a:srgbClr val="0F2303"/>
                          </a:solidFill>
                        </a:rPr>
                        <a:t>Üst Yönetim</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20071">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200"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sz="1200" dirty="0">
                          <a:solidFill>
                            <a:srgbClr val="0F2303"/>
                          </a:solidFill>
                        </a:rPr>
                        <a:t>Bina ortam şartlarının, altyapı ve çevre koşullarının iyileştirilmesi</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
        <p:nvSpPr>
          <p:cNvPr id="20" name="Metin kutusu 19">
            <a:extLst>
              <a:ext uri="{FF2B5EF4-FFF2-40B4-BE49-F238E27FC236}">
                <a16:creationId xmlns:a16="http://schemas.microsoft.com/office/drawing/2014/main" id="{D720F0D6-DE7B-1B0F-3BB6-93BD71F00D71}"/>
              </a:ext>
            </a:extLst>
          </p:cNvPr>
          <p:cNvSpPr txBox="1"/>
          <p:nvPr/>
        </p:nvSpPr>
        <p:spPr>
          <a:xfrm>
            <a:off x="462999" y="1222791"/>
            <a:ext cx="6609426" cy="369332"/>
          </a:xfrm>
          <a:prstGeom prst="rect">
            <a:avLst/>
          </a:prstGeom>
          <a:noFill/>
        </p:spPr>
        <p:txBody>
          <a:bodyPr wrap="square" rtlCol="0">
            <a:spAutoFit/>
          </a:bodyPr>
          <a:lstStyle/>
          <a:p>
            <a:r>
              <a:rPr lang="tr-TR" b="1" dirty="0">
                <a:solidFill>
                  <a:srgbClr val="001626"/>
                </a:solidFill>
              </a:rPr>
              <a:t>İM-RA-0001 İç Mimarlık Risk Analizi</a:t>
            </a:r>
          </a:p>
        </p:txBody>
      </p:sp>
    </p:spTree>
    <p:extLst>
      <p:ext uri="{BB962C8B-B14F-4D97-AF65-F5344CB8AC3E}">
        <p14:creationId xmlns:p14="http://schemas.microsoft.com/office/powerpoint/2010/main" val="32387309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p:cNvSpPr txBox="1"/>
          <p:nvPr/>
        </p:nvSpPr>
        <p:spPr>
          <a:xfrm>
            <a:off x="1201074" y="1332861"/>
            <a:ext cx="6609426" cy="369332"/>
          </a:xfrm>
          <a:prstGeom prst="rect">
            <a:avLst/>
          </a:prstGeom>
          <a:noFill/>
        </p:spPr>
        <p:txBody>
          <a:bodyPr wrap="square" rtlCol="0">
            <a:spAutoFit/>
          </a:bodyPr>
          <a:lstStyle/>
          <a:p>
            <a:r>
              <a:rPr lang="tr-TR" b="1" dirty="0">
                <a:solidFill>
                  <a:srgbClr val="001626"/>
                </a:solidFill>
              </a:rPr>
              <a:t>2023 - 2024 Güz Anket Sonuçları(Akademisyen) </a:t>
            </a:r>
          </a:p>
        </p:txBody>
      </p:sp>
      <p:graphicFrame>
        <p:nvGraphicFramePr>
          <p:cNvPr id="7" name="Grafik 6">
            <a:extLst>
              <a:ext uri="{FF2B5EF4-FFF2-40B4-BE49-F238E27FC236}">
                <a16:creationId xmlns:a16="http://schemas.microsoft.com/office/drawing/2014/main" id="{E6CF4027-2E90-A6EC-A997-094319D7B966}"/>
              </a:ext>
            </a:extLst>
          </p:cNvPr>
          <p:cNvGraphicFramePr>
            <a:graphicFrameLocks/>
          </p:cNvGraphicFramePr>
          <p:nvPr>
            <p:extLst>
              <p:ext uri="{D42A27DB-BD31-4B8C-83A1-F6EECF244321}">
                <p14:modId xmlns:p14="http://schemas.microsoft.com/office/powerpoint/2010/main" val="2023519908"/>
              </p:ext>
            </p:extLst>
          </p:nvPr>
        </p:nvGraphicFramePr>
        <p:xfrm>
          <a:off x="968726" y="1809914"/>
          <a:ext cx="7878777" cy="4727266"/>
        </p:xfrm>
        <a:graphic>
          <a:graphicData uri="http://schemas.openxmlformats.org/drawingml/2006/chart">
            <c:chart xmlns:c="http://schemas.openxmlformats.org/drawingml/2006/chart" xmlns:r="http://schemas.openxmlformats.org/officeDocument/2006/relationships" r:id="rId3"/>
          </a:graphicData>
        </a:graphic>
      </p:graphicFrame>
      <p:sp>
        <p:nvSpPr>
          <p:cNvPr id="9" name="Metin kutusu 8">
            <a:extLst>
              <a:ext uri="{FF2B5EF4-FFF2-40B4-BE49-F238E27FC236}">
                <a16:creationId xmlns:a16="http://schemas.microsoft.com/office/drawing/2014/main" id="{AC755EA0-1AA9-3B31-C116-5357512E9507}"/>
              </a:ext>
            </a:extLst>
          </p:cNvPr>
          <p:cNvSpPr txBox="1"/>
          <p:nvPr/>
        </p:nvSpPr>
        <p:spPr>
          <a:xfrm rot="5400000">
            <a:off x="1315959" y="4947780"/>
            <a:ext cx="526126" cy="369332"/>
          </a:xfrm>
          <a:prstGeom prst="rect">
            <a:avLst/>
          </a:prstGeom>
          <a:noFill/>
        </p:spPr>
        <p:txBody>
          <a:bodyPr wrap="square" rtlCol="0">
            <a:spAutoFit/>
          </a:bodyPr>
          <a:lstStyle/>
          <a:p>
            <a:r>
              <a:rPr lang="tr-TR" dirty="0">
                <a:solidFill>
                  <a:srgbClr val="001626"/>
                </a:solidFill>
              </a:rPr>
              <a:t>…</a:t>
            </a:r>
          </a:p>
        </p:txBody>
      </p:sp>
    </p:spTree>
    <p:extLst>
      <p:ext uri="{BB962C8B-B14F-4D97-AF65-F5344CB8AC3E}">
        <p14:creationId xmlns:p14="http://schemas.microsoft.com/office/powerpoint/2010/main" val="166670058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Özel 2">
      <a:dk1>
        <a:srgbClr val="8AD0D5"/>
      </a:dk1>
      <a:lt1>
        <a:sysClr val="window" lastClr="FFFFFF"/>
      </a:lt1>
      <a:dk2>
        <a:srgbClr val="1E5155"/>
      </a:dk2>
      <a:lt2>
        <a:srgbClr val="BFBFBF"/>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1705</TotalTime>
  <Words>1923</Words>
  <Application>Microsoft Office PowerPoint</Application>
  <PresentationFormat>Ekran Gösterisi (4:3)</PresentationFormat>
  <Paragraphs>378</Paragraphs>
  <Slides>26</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26</vt:i4>
      </vt:variant>
    </vt:vector>
  </HeadingPairs>
  <TitlesOfParts>
    <vt:vector size="32" baseType="lpstr">
      <vt:lpstr>Arial</vt:lpstr>
      <vt:lpstr>Calibri</vt:lpstr>
      <vt:lpstr>Calibri Light</vt:lpstr>
      <vt:lpstr>Times New Roman</vt:lpstr>
      <vt:lpstr>Wingdings 3</vt:lpstr>
      <vt:lpstr>İyon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2019 YILI  YGG SUNUMU  MEZUNLAR OFİSİ ve KARİYER GELİŞTİRME KOORDİNATÖRLÜĞÜ SÜRECİ  30/12/2019</dc:title>
  <dc:creator>Ali Engin DORUM</dc:creator>
  <cp:lastModifiedBy>Shirin IZADPANAH</cp:lastModifiedBy>
  <cp:revision>76</cp:revision>
  <dcterms:created xsi:type="dcterms:W3CDTF">2020-01-20T10:44:30Z</dcterms:created>
  <dcterms:modified xsi:type="dcterms:W3CDTF">2024-05-27T07:14:19Z</dcterms:modified>
</cp:coreProperties>
</file>